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Lst>
  <p:sldSz cy="6858000" cx="9144000"/>
  <p:notesSz cx="6858000" cy="9144000"/>
  <p:embeddedFontLst>
    <p:embeddedFont>
      <p:font typeface="Merriweather Sans"/>
      <p:regular r:id="rId146"/>
      <p:bold r:id="rId147"/>
      <p:italic r:id="rId148"/>
      <p:boldItalic r:id="rId149"/>
    </p:embeddedFont>
    <p:embeddedFont>
      <p:font typeface="Montserrat"/>
      <p:regular r:id="rId150"/>
      <p:bold r:id="rId151"/>
      <p:italic r:id="rId152"/>
      <p:boldItalic r:id="rId153"/>
    </p:embeddedFont>
    <p:embeddedFont>
      <p:font typeface="Helvetica Neue"/>
      <p:regular r:id="rId154"/>
      <p:bold r:id="rId155"/>
      <p:italic r:id="rId156"/>
      <p:boldItalic r:id="rId1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125" Type="http://schemas.openxmlformats.org/officeDocument/2006/relationships/slide" Target="slides/slide121.xml"/><Relationship Id="rId29" Type="http://schemas.openxmlformats.org/officeDocument/2006/relationships/slide" Target="slides/slide25.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150" Type="http://schemas.openxmlformats.org/officeDocument/2006/relationships/font" Target="fonts/Montserrat-regular.fntdata"/><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font" Target="fonts/MerriweatherSans-boldItalic.fntdata"/><Relationship Id="rId4" Type="http://schemas.openxmlformats.org/officeDocument/2006/relationships/notesMaster" Target="notesMasters/notesMaster1.xml"/><Relationship Id="rId148" Type="http://schemas.openxmlformats.org/officeDocument/2006/relationships/font" Target="fonts/MerriweatherSans-italic.fntdata"/><Relationship Id="rId9" Type="http://schemas.openxmlformats.org/officeDocument/2006/relationships/slide" Target="slides/slide5.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5" Type="http://schemas.openxmlformats.org/officeDocument/2006/relationships/slide" Target="slides/slide1.xml"/><Relationship Id="rId147" Type="http://schemas.openxmlformats.org/officeDocument/2006/relationships/font" Target="fonts/MerriweatherSans-bold.fntdata"/><Relationship Id="rId6" Type="http://schemas.openxmlformats.org/officeDocument/2006/relationships/slide" Target="slides/slide2.xml"/><Relationship Id="rId146" Type="http://schemas.openxmlformats.org/officeDocument/2006/relationships/font" Target="fonts/MerriweatherSans-regular.fntdata"/><Relationship Id="rId7" Type="http://schemas.openxmlformats.org/officeDocument/2006/relationships/slide" Target="slides/slide3.xml"/><Relationship Id="rId145" Type="http://schemas.openxmlformats.org/officeDocument/2006/relationships/slide" Target="slides/slide141.xml"/><Relationship Id="rId8" Type="http://schemas.openxmlformats.org/officeDocument/2006/relationships/slide" Target="slides/slide4.xml"/><Relationship Id="rId144" Type="http://schemas.openxmlformats.org/officeDocument/2006/relationships/slide" Target="slides/slide140.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154" Type="http://schemas.openxmlformats.org/officeDocument/2006/relationships/font" Target="fonts/HelveticaNeue-regular.fntdata"/><Relationship Id="rId58" Type="http://schemas.openxmlformats.org/officeDocument/2006/relationships/slide" Target="slides/slide54.xml"/><Relationship Id="rId153" Type="http://schemas.openxmlformats.org/officeDocument/2006/relationships/font" Target="fonts/Montserrat-boldItalic.fntdata"/><Relationship Id="rId152" Type="http://schemas.openxmlformats.org/officeDocument/2006/relationships/font" Target="fonts/Montserrat-italic.fntdata"/><Relationship Id="rId151" Type="http://schemas.openxmlformats.org/officeDocument/2006/relationships/font" Target="fonts/Montserrat-bold.fntdata"/><Relationship Id="rId157" Type="http://schemas.openxmlformats.org/officeDocument/2006/relationships/font" Target="fonts/HelveticaNeue-boldItalic.fntdata"/><Relationship Id="rId156" Type="http://schemas.openxmlformats.org/officeDocument/2006/relationships/font" Target="fonts/HelveticaNeue-italic.fntdata"/><Relationship Id="rId155" Type="http://schemas.openxmlformats.org/officeDocument/2006/relationships/font" Target="fonts/HelveticaNeue-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 name="Shape 16"/>
        <p:cNvGrpSpPr/>
        <p:nvPr/>
      </p:nvGrpSpPr>
      <p:grpSpPr>
        <a:xfrm>
          <a:off x="0" y="0"/>
          <a:ext cx="0" cy="0"/>
          <a:chOff x="0" y="0"/>
          <a:chExt cx="0" cy="0"/>
        </a:xfrm>
      </p:grpSpPr>
      <p:sp>
        <p:nvSpPr>
          <p:cNvPr id="17" name="Google Shape;17;g7215857f8a_26_7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8" name="Google Shape;18;g7215857f8a_26_7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726671c015_0_2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0" name="Google Shape;130;g726671c015_0_2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7235acb11f_0_107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43" name="Google Shape;1143;g7235acb11f_0_107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7235acb11f_0_109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53" name="Google Shape;1153;g7235acb11f_0_109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7235acb11f_0_109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63" name="Google Shape;1163;g7235acb11f_0_109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7235acb11f_0_11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73" name="Google Shape;1173;g7235acb11f_0_111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7235acb11f_0_110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83" name="Google Shape;1183;g7235acb11f_0_110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7235acb11f_0_11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93" name="Google Shape;1193;g7235acb11f_0_112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7235acb11f_0_112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03" name="Google Shape;1203;g7235acb11f_0_112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7235acb11f_0_113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13" name="Google Shape;1213;g7235acb11f_0_113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7235acb11f_0_114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23" name="Google Shape;1223;g7235acb11f_0_114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7235acb11f_0_115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33" name="Google Shape;1233;g7235acb11f_0_115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726671c015_0_3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1" name="Google Shape;141;g726671c015_0_3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7235acb11f_0_115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43" name="Google Shape;1243;g7235acb11f_0_115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7235acb11f_0_116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53" name="Google Shape;1253;g7235acb11f_0_116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7235acb11f_0_124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63" name="Google Shape;1263;g7235acb11f_0_124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7235acb11f_0_156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72" name="Google Shape;1272;g7235acb11f_0_156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7235acb11f_0_157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82" name="Google Shape;1282;g7235acb11f_0_157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7235acb11f_0_158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92" name="Google Shape;1292;g7235acb11f_0_158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7235acb11f_0_159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02" name="Google Shape;1302;g7235acb11f_0_159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7215857f8a_0_97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12" name="Google Shape;1312;g7215857f8a_0_97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7215857f8a_0_98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22" name="Google Shape;1322;g7215857f8a_0_98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7235acb11f_0_157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32" name="Google Shape;1332;g7235acb11f_0_157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726671c015_0_4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2" name="Google Shape;152;g726671c015_0_4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7215857f8a_0_97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42" name="Google Shape;1342;g7215857f8a_0_97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7215857f8a_0_99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52" name="Google Shape;1352;g7215857f8a_0_99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7215857f8a_0_100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62" name="Google Shape;1362;g7215857f8a_0_100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g7215857f8a_0_100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72" name="Google Shape;1372;g7215857f8a_0_100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7215857f8a_0_101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82" name="Google Shape;1382;g7215857f8a_0_101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7215857f8a_0_102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92" name="Google Shape;1392;g7215857f8a_0_102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7215857f8a_0_102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02" name="Google Shape;1402;g7215857f8a_0_102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7215857f8a_0_103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12" name="Google Shape;1412;g7215857f8a_0_103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7235acb11f_0_119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22" name="Google Shape;1422;g7235acb11f_0_119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7215857f8a_0_104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32" name="Google Shape;1432;g7215857f8a_0_104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72632282b3_13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63" name="Google Shape;163;g72632282b3_13_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7215857f8a_0_105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42" name="Google Shape;1442;g7215857f8a_0_105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7215857f8a_26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52" name="Google Shape;1452;g7215857f8a_26_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7215857f8a_26_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62" name="Google Shape;1462;g7215857f8a_26_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7215857f8a_26_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72" name="Google Shape;1472;g7215857f8a_26_1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7215857f8a_26_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82" name="Google Shape;1482;g7215857f8a_26_2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7235acb11f_0_117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92" name="Google Shape;1492;g7235acb11f_0_117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7235acb11f_0_118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02" name="Google Shape;1502;g7235acb11f_0_118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7235acb11f_0_120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13" name="Google Shape;1513;g7235acb11f_0_120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g7235acb11f_0_12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23" name="Google Shape;1523;g7235acb11f_0_121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g7235acb11f_0_123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34" name="Google Shape;1534;g7235acb11f_0_123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72632282b3_13_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76" name="Google Shape;176;g72632282b3_13_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a00ad96d39_0_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45" name="Google Shape;1545;ga00ad96d39_0_2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74db9705e4_0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58" name="Google Shape;1558;g74db9705e4_0_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72632282b3_13_2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89" name="Google Shape;189;g72632282b3_13_2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726671c015_0_5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02" name="Google Shape;202;g726671c015_0_5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726671c015_0_6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12" name="Google Shape;212;g726671c015_0_6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726671c015_0_6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22" name="Google Shape;222;g726671c015_0_6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726671c015_0_7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32" name="Google Shape;232;g726671c015_0_7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g74db9705e4_0_2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9" name="Google Shape;29;g74db9705e4_0_2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726671c015_0_8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42" name="Google Shape;242;g726671c015_0_8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726671c015_0_9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52" name="Google Shape;252;g726671c015_0_9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726671c015_0_9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62" name="Google Shape;262;g726671c015_0_9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726671c015_0_10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72" name="Google Shape;272;g726671c015_0_10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726671c015_0_1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82" name="Google Shape;282;g726671c015_0_11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726671c015_0_11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92" name="Google Shape;292;g726671c015_0_11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72632282b3_13_4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02" name="Google Shape;302;g72632282b3_13_4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726671c015_0_12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12" name="Google Shape;312;g726671c015_0_12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a00ad96d39_0_4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22" name="Google Shape;322;ga00ad96d39_0_4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a00ad96d39_0_5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33" name="Google Shape;333;ga00ad96d39_0_5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g726671c015_0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6" name="Google Shape;46;g726671c015_0_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a00ad96d39_0_6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41" name="Google Shape;341;ga00ad96d39_0_6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a00ad96d39_0_6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50" name="Google Shape;350;ga00ad96d39_0_6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a00ad96d39_0_7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61" name="Google Shape;361;ga00ad96d39_0_7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a00ad96d39_0_8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74" name="Google Shape;374;ga00ad96d39_0_8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a00ad96d39_0_8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84" name="Google Shape;384;ga00ad96d39_0_8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a00ad96d39_0_9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94" name="Google Shape;394;ga00ad96d39_0_9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a00ad96d39_0_10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05" name="Google Shape;405;ga00ad96d39_0_10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a00ad96d39_0_1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16" name="Google Shape;416;ga00ad96d39_0_11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a00ad96d39_0_12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27" name="Google Shape;427;ga00ad96d39_0_12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a00ad96d39_0_12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38" name="Google Shape;438;ga00ad96d39_0_12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726671c015_0_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6" name="Google Shape;56;g726671c015_0_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a00ad96d39_0_13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49" name="Google Shape;449;ga00ad96d39_0_13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a00ad96d39_0_14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60" name="Google Shape;460;ga00ad96d39_0_14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a00ad96d39_0_15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71" name="Google Shape;471;ga00ad96d39_0_15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a00ad96d39_0_16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82" name="Google Shape;482;ga00ad96d39_0_16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a00ad96d39_0_16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93" name="Google Shape;493;ga00ad96d39_0_16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a00ad96d39_0_17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04" name="Google Shape;504;ga00ad96d39_0_17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a00ad96d39_0_18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15" name="Google Shape;515;ga00ad96d39_0_18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a00ad96d39_0_19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28" name="Google Shape;528;ga00ad96d39_0_19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a00ad96d39_0_20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45" name="Google Shape;545;ga00ad96d39_0_20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a00ad96d39_0_20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54" name="Google Shape;554;ga00ad96d39_0_20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a383f0fd20_0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5" name="Google Shape;65;ga383f0fd20_0_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a00ad96d39_0_22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71" name="Google Shape;571;ga00ad96d39_0_22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a00ad96d39_0_24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95" name="Google Shape;595;ga00ad96d39_0_24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a00ad96d39_0_25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06" name="Google Shape;606;ga00ad96d39_0_25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a00ad96d39_0_25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17" name="Google Shape;617;ga00ad96d39_0_25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a00ad96d39_0_26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28" name="Google Shape;628;ga00ad96d39_0_26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a00ad96d39_0_27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39" name="Google Shape;639;ga00ad96d39_0_27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a00ad96d39_0_28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51" name="Google Shape;651;ga00ad96d39_0_28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a00ad96d39_0_29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60" name="Google Shape;660;ga00ad96d39_0_29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a00ad96d39_0_29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70" name="Google Shape;670;ga00ad96d39_0_29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a00ad96d39_0_3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89" name="Google Shape;689;ga00ad96d39_0_31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a383f0fd20_0_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8" name="Google Shape;78;ga383f0fd20_0_1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a00ad96d39_0_32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04" name="Google Shape;704;ga00ad96d39_0_32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a00ad96d39_0_33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20" name="Google Shape;720;ga00ad96d39_0_33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a00ad96d39_0_34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31" name="Google Shape;731;ga00ad96d39_0_34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a00ad96d39_0_35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42" name="Google Shape;742;ga00ad96d39_0_35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a00ad96d39_0_36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53" name="Google Shape;753;ga00ad96d39_0_36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a00ad96d39_0_37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64" name="Google Shape;764;ga00ad96d39_0_37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a00ad96d39_0_37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75" name="Google Shape;775;ga00ad96d39_0_37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a00ad96d39_0_38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86" name="Google Shape;786;ga00ad96d39_0_38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a00ad96d39_0_39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97" name="Google Shape;797;ga00ad96d39_0_39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a00ad96d39_0_40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08" name="Google Shape;808;ga00ad96d39_0_40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a383f0fd20_0_2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1" name="Google Shape;91;ga383f0fd20_0_2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a00ad96d39_0_41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19" name="Google Shape;819;ga00ad96d39_0_41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a00ad96d39_0_4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30" name="Google Shape;830;ga00ad96d39_0_41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a00ad96d39_0_42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41" name="Google Shape;841;ga00ad96d39_0_42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a00ad96d39_0_43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51" name="Google Shape;851;ga00ad96d39_0_43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a00ad96d39_0_43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60" name="Google Shape;860;ga00ad96d39_0_43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a00ad96d39_0_44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69" name="Google Shape;869;ga00ad96d39_0_44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a00ad96d39_0_52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79" name="Google Shape;879;ga00ad96d39_0_52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a00ad96d39_0_58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87" name="Google Shape;887;ga00ad96d39_0_58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a00ad96d39_0_59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98" name="Google Shape;898;ga00ad96d39_0_59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a00ad96d39_0_60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09" name="Google Shape;909;ga00ad96d39_0_60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a383f0fd20_0_3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6" name="Google Shape;106;ga383f0fd20_0_3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a00ad96d39_0_6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20" name="Google Shape;920;ga00ad96d39_0_61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a00ad96d39_0_62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33" name="Google Shape;933;ga00ad96d39_0_62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a00ad96d39_0_63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45" name="Google Shape;945;ga00ad96d39_0_63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a00ad96d39_0_69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55" name="Google Shape;955;ga00ad96d39_0_69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a00ad96d39_0_70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67" name="Google Shape;967;ga00ad96d39_0_70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a00ad96d39_0_65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79" name="Google Shape;979;ga00ad96d39_0_65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a00ad96d39_0_66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90" name="Google Shape;990;ga00ad96d39_0_66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a00ad96d39_0_67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01" name="Google Shape;1001;ga00ad96d39_0_67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a00ad96d39_0_7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12" name="Google Shape;1012;ga00ad96d39_0_71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a00ad96d39_0_72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25" name="Google Shape;1025;ga00ad96d39_0_72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726671c015_0_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1" name="Google Shape;121;g726671c015_0_1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a00ad96d39_0_67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38" name="Google Shape;1038;ga00ad96d39_0_67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a00ad96d39_0_68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48" name="Google Shape;1048;ga00ad96d39_0_68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a00ad96d39_0_74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59" name="Google Shape;1059;ga00ad96d39_0_74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a00ad96d39_0_75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71" name="Google Shape;1071;ga00ad96d39_0_75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72632282b3_13_45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81" name="Google Shape;1081;g72632282b3_13_45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7235acb11f_0_4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92" name="Google Shape;1092;g7235acb11f_0_41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7235acb11f_0_73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03" name="Google Shape;1103;g7235acb11f_0_73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7235acb11f_0_106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13" name="Google Shape;1113;g7235acb11f_0_106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7235acb11f_0_108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23" name="Google Shape;1123;g7235acb11f_0_108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7235acb11f_0_107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33" name="Google Shape;1133;g7235acb11f_0_107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ddpedestals.eu"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ddpedestals.eu"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zęść 1">
  <p:cSld name="slide-030">
    <p:spTree>
      <p:nvGrpSpPr>
        <p:cNvPr id="9" name="Shape 9"/>
        <p:cNvGrpSpPr/>
        <p:nvPr/>
      </p:nvGrpSpPr>
      <p:grpSpPr>
        <a:xfrm>
          <a:off x="0" y="0"/>
          <a:ext cx="0" cy="0"/>
          <a:chOff x="0" y="0"/>
          <a:chExt cx="0" cy="0"/>
        </a:xfrm>
      </p:grpSpPr>
      <p:sp>
        <p:nvSpPr>
          <p:cNvPr id="10" name="Google Shape;10;p2"/>
          <p:cNvSpPr txBox="1"/>
          <p:nvPr/>
        </p:nvSpPr>
        <p:spPr>
          <a:xfrm>
            <a:off x="3665700" y="6397525"/>
            <a:ext cx="1812600" cy="3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u="sng">
                <a:solidFill>
                  <a:schemeClr val="hlink"/>
                </a:solidFill>
                <a:latin typeface="Montserrat"/>
                <a:ea typeface="Montserrat"/>
                <a:cs typeface="Montserrat"/>
                <a:sym typeface="Montserrat"/>
                <a:hlinkClick r:id="rId2"/>
              </a:rPr>
              <a:t>www.ddpedestals.eu</a:t>
            </a:r>
            <a:endParaRPr sz="1200"/>
          </a:p>
        </p:txBody>
      </p:sp>
      <p:sp>
        <p:nvSpPr>
          <p:cNvPr id="11" name="Google Shape;11;p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lvl1pPr lvl="0">
              <a:buNone/>
              <a:defRPr sz="800">
                <a:solidFill>
                  <a:srgbClr val="5E5E5E"/>
                </a:solidFill>
                <a:latin typeface="Arial"/>
                <a:ea typeface="Arial"/>
                <a:cs typeface="Arial"/>
                <a:sym typeface="Arial"/>
              </a:defRPr>
            </a:lvl1pPr>
            <a:lvl2pPr lvl="1">
              <a:buNone/>
              <a:defRPr sz="800">
                <a:solidFill>
                  <a:srgbClr val="5E5E5E"/>
                </a:solidFill>
                <a:latin typeface="Arial"/>
                <a:ea typeface="Arial"/>
                <a:cs typeface="Arial"/>
                <a:sym typeface="Arial"/>
              </a:defRPr>
            </a:lvl2pPr>
            <a:lvl3pPr lvl="2">
              <a:buNone/>
              <a:defRPr sz="800">
                <a:solidFill>
                  <a:srgbClr val="5E5E5E"/>
                </a:solidFill>
                <a:latin typeface="Arial"/>
                <a:ea typeface="Arial"/>
                <a:cs typeface="Arial"/>
                <a:sym typeface="Arial"/>
              </a:defRPr>
            </a:lvl3pPr>
            <a:lvl4pPr lvl="3">
              <a:buNone/>
              <a:defRPr sz="800">
                <a:solidFill>
                  <a:srgbClr val="5E5E5E"/>
                </a:solidFill>
                <a:latin typeface="Arial"/>
                <a:ea typeface="Arial"/>
                <a:cs typeface="Arial"/>
                <a:sym typeface="Arial"/>
              </a:defRPr>
            </a:lvl4pPr>
            <a:lvl5pPr lvl="4">
              <a:buNone/>
              <a:defRPr sz="800">
                <a:solidFill>
                  <a:srgbClr val="5E5E5E"/>
                </a:solidFill>
                <a:latin typeface="Arial"/>
                <a:ea typeface="Arial"/>
                <a:cs typeface="Arial"/>
                <a:sym typeface="Arial"/>
              </a:defRPr>
            </a:lvl5pPr>
            <a:lvl6pPr lvl="5">
              <a:buNone/>
              <a:defRPr sz="800">
                <a:solidFill>
                  <a:srgbClr val="5E5E5E"/>
                </a:solidFill>
                <a:latin typeface="Arial"/>
                <a:ea typeface="Arial"/>
                <a:cs typeface="Arial"/>
                <a:sym typeface="Arial"/>
              </a:defRPr>
            </a:lvl6pPr>
            <a:lvl7pPr lvl="6">
              <a:buNone/>
              <a:defRPr sz="800">
                <a:solidFill>
                  <a:srgbClr val="5E5E5E"/>
                </a:solidFill>
                <a:latin typeface="Arial"/>
                <a:ea typeface="Arial"/>
                <a:cs typeface="Arial"/>
                <a:sym typeface="Arial"/>
              </a:defRPr>
            </a:lvl7pPr>
            <a:lvl8pPr lvl="7">
              <a:buNone/>
              <a:defRPr sz="800">
                <a:solidFill>
                  <a:srgbClr val="5E5E5E"/>
                </a:solidFill>
                <a:latin typeface="Arial"/>
                <a:ea typeface="Arial"/>
                <a:cs typeface="Arial"/>
                <a:sym typeface="Arial"/>
              </a:defRPr>
            </a:lvl8pPr>
            <a:lvl9pPr lvl="8">
              <a:buNone/>
              <a:defRPr sz="800">
                <a:solidFill>
                  <a:srgbClr val="5E5E5E"/>
                </a:solidFill>
                <a:latin typeface="Arial"/>
                <a:ea typeface="Arial"/>
                <a:cs typeface="Arial"/>
                <a:sym typeface="Arial"/>
              </a:defRPr>
            </a:lvl9p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Tree>
  </p:cSld>
  <p:clrMapOvr>
    <a:masterClrMapping/>
  </p:clrMapOvr>
  <p:extLst>
    <p:ext uri="{DCECCB84-F9BA-43D5-87BE-67443E8EF086}">
      <p15:sldGuideLst>
        <p15:guide id="1" pos="5556">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kladka">
  <p:cSld name="slide-030_2">
    <p:spTree>
      <p:nvGrpSpPr>
        <p:cNvPr id="12" name="Shape 12"/>
        <p:cNvGrpSpPr/>
        <p:nvPr/>
      </p:nvGrpSpPr>
      <p:grpSpPr>
        <a:xfrm>
          <a:off x="0" y="0"/>
          <a:ext cx="0" cy="0"/>
          <a:chOff x="0" y="0"/>
          <a:chExt cx="0" cy="0"/>
        </a:xfrm>
      </p:grpSpPr>
    </p:spTree>
  </p:cSld>
  <p:clrMapOvr>
    <a:masterClrMapping/>
  </p:clrMapOvr>
  <p:extLst>
    <p:ext uri="{DCECCB84-F9BA-43D5-87BE-67443E8EF086}">
      <p15:sldGuideLst>
        <p15:guide id="1" pos="5556">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zęść 2">
  <p:cSld name="slide-030_1">
    <p:spTree>
      <p:nvGrpSpPr>
        <p:cNvPr id="13" name="Shape 13"/>
        <p:cNvGrpSpPr/>
        <p:nvPr/>
      </p:nvGrpSpPr>
      <p:grpSpPr>
        <a:xfrm>
          <a:off x="0" y="0"/>
          <a:ext cx="0" cy="0"/>
          <a:chOff x="0" y="0"/>
          <a:chExt cx="0" cy="0"/>
        </a:xfrm>
      </p:grpSpPr>
      <p:sp>
        <p:nvSpPr>
          <p:cNvPr id="14" name="Google Shape;14;p4"/>
          <p:cNvSpPr txBox="1"/>
          <p:nvPr/>
        </p:nvSpPr>
        <p:spPr>
          <a:xfrm>
            <a:off x="3665700" y="6397525"/>
            <a:ext cx="1812600" cy="3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u="sng">
                <a:solidFill>
                  <a:schemeClr val="hlink"/>
                </a:solidFill>
                <a:latin typeface="Montserrat"/>
                <a:ea typeface="Montserrat"/>
                <a:cs typeface="Montserrat"/>
                <a:sym typeface="Montserrat"/>
                <a:hlinkClick r:id="rId2"/>
              </a:rPr>
              <a:t>www.ddpedestals.eu</a:t>
            </a:r>
            <a:endParaRPr sz="1200"/>
          </a:p>
        </p:txBody>
      </p:sp>
      <p:sp>
        <p:nvSpPr>
          <p:cNvPr id="15" name="Google Shape;15;p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lvl1pPr lvl="0" rtl="0">
              <a:buNone/>
              <a:defRPr sz="800">
                <a:solidFill>
                  <a:srgbClr val="5E5E5E"/>
                </a:solidFill>
                <a:latin typeface="Arial"/>
                <a:ea typeface="Arial"/>
                <a:cs typeface="Arial"/>
                <a:sym typeface="Arial"/>
              </a:defRPr>
            </a:lvl1pPr>
            <a:lvl2pPr lvl="1" rtl="0">
              <a:buNone/>
              <a:defRPr sz="800">
                <a:solidFill>
                  <a:srgbClr val="5E5E5E"/>
                </a:solidFill>
                <a:latin typeface="Arial"/>
                <a:ea typeface="Arial"/>
                <a:cs typeface="Arial"/>
                <a:sym typeface="Arial"/>
              </a:defRPr>
            </a:lvl2pPr>
            <a:lvl3pPr lvl="2" rtl="0">
              <a:buNone/>
              <a:defRPr sz="800">
                <a:solidFill>
                  <a:srgbClr val="5E5E5E"/>
                </a:solidFill>
                <a:latin typeface="Arial"/>
                <a:ea typeface="Arial"/>
                <a:cs typeface="Arial"/>
                <a:sym typeface="Arial"/>
              </a:defRPr>
            </a:lvl3pPr>
            <a:lvl4pPr lvl="3" rtl="0">
              <a:buNone/>
              <a:defRPr sz="800">
                <a:solidFill>
                  <a:srgbClr val="5E5E5E"/>
                </a:solidFill>
                <a:latin typeface="Arial"/>
                <a:ea typeface="Arial"/>
                <a:cs typeface="Arial"/>
                <a:sym typeface="Arial"/>
              </a:defRPr>
            </a:lvl4pPr>
            <a:lvl5pPr lvl="4" rtl="0">
              <a:buNone/>
              <a:defRPr sz="800">
                <a:solidFill>
                  <a:srgbClr val="5E5E5E"/>
                </a:solidFill>
                <a:latin typeface="Arial"/>
                <a:ea typeface="Arial"/>
                <a:cs typeface="Arial"/>
                <a:sym typeface="Arial"/>
              </a:defRPr>
            </a:lvl5pPr>
            <a:lvl6pPr lvl="5" rtl="0">
              <a:buNone/>
              <a:defRPr sz="800">
                <a:solidFill>
                  <a:srgbClr val="5E5E5E"/>
                </a:solidFill>
                <a:latin typeface="Arial"/>
                <a:ea typeface="Arial"/>
                <a:cs typeface="Arial"/>
                <a:sym typeface="Arial"/>
              </a:defRPr>
            </a:lvl6pPr>
            <a:lvl7pPr lvl="6" rtl="0">
              <a:buNone/>
              <a:defRPr sz="800">
                <a:solidFill>
                  <a:srgbClr val="5E5E5E"/>
                </a:solidFill>
                <a:latin typeface="Arial"/>
                <a:ea typeface="Arial"/>
                <a:cs typeface="Arial"/>
                <a:sym typeface="Arial"/>
              </a:defRPr>
            </a:lvl7pPr>
            <a:lvl8pPr lvl="7" rtl="0">
              <a:buNone/>
              <a:defRPr sz="800">
                <a:solidFill>
                  <a:srgbClr val="5E5E5E"/>
                </a:solidFill>
                <a:latin typeface="Arial"/>
                <a:ea typeface="Arial"/>
                <a:cs typeface="Arial"/>
                <a:sym typeface="Arial"/>
              </a:defRPr>
            </a:lvl8pPr>
            <a:lvl9pPr lvl="8" rtl="0">
              <a:buNone/>
              <a:defRPr sz="800">
                <a:solidFill>
                  <a:srgbClr val="5E5E5E"/>
                </a:solidFill>
                <a:latin typeface="Arial"/>
                <a:ea typeface="Arial"/>
                <a:cs typeface="Arial"/>
                <a:sym typeface="Arial"/>
              </a:defRPr>
            </a:lvl9p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Tree>
  </p:cSld>
  <p:clrMapOvr>
    <a:masterClrMapping/>
  </p:clrMapOvr>
  <p:extLst>
    <p:ext uri="{DCECCB84-F9BA-43D5-87BE-67443E8EF086}">
      <p15:sldGuideLst>
        <p15:guide id="1" pos="5556">
          <p15:clr>
            <a:srgbClr val="FA7B17"/>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33413" y="476250"/>
            <a:ext cx="7877100" cy="1143000"/>
          </a:xfrm>
          <a:prstGeom prst="rect">
            <a:avLst/>
          </a:prstGeom>
          <a:noFill/>
          <a:ln>
            <a:noFill/>
          </a:ln>
        </p:spPr>
        <p:txBody>
          <a:bodyPr anchorCtr="0" anchor="ctr" bIns="38100" lIns="38100" spcFirstLastPara="1" rIns="38100" wrap="square" tIns="38100">
            <a:noAutofit/>
          </a:bodyPr>
          <a:lstStyle>
            <a:lvl1pPr lvl="0"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1pPr>
            <a:lvl2pPr lvl="1"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2pPr>
            <a:lvl3pPr lvl="2"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3pPr>
            <a:lvl4pPr lvl="3"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4pPr>
            <a:lvl5pPr lvl="4"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5pPr>
            <a:lvl6pPr lvl="5"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6pPr>
            <a:lvl7pPr lvl="6"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7pPr>
            <a:lvl8pPr lvl="7"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8pPr>
            <a:lvl9pPr lvl="8"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9pPr>
          </a:lstStyle>
          <a:p/>
        </p:txBody>
      </p:sp>
      <p:sp>
        <p:nvSpPr>
          <p:cNvPr id="7" name="Google Shape;7;p1"/>
          <p:cNvSpPr txBox="1"/>
          <p:nvPr>
            <p:ph idx="1" type="body"/>
          </p:nvPr>
        </p:nvSpPr>
        <p:spPr>
          <a:xfrm>
            <a:off x="633413" y="1619250"/>
            <a:ext cx="7877100" cy="4603800"/>
          </a:xfrm>
          <a:prstGeom prst="rect">
            <a:avLst/>
          </a:prstGeom>
          <a:noFill/>
          <a:ln>
            <a:noFill/>
          </a:ln>
        </p:spPr>
        <p:txBody>
          <a:bodyPr anchorCtr="0" anchor="ctr" bIns="38100" lIns="38100" spcFirstLastPara="1" rIns="38100" wrap="square" tIns="38100">
            <a:noAutofit/>
          </a:bodyPr>
          <a:lstStyle>
            <a:lvl1pPr indent="-285750" lvl="0" marL="4572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1pPr>
            <a:lvl2pPr indent="-285750" lvl="1" marL="9144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2pPr>
            <a:lvl3pPr indent="-285750" lvl="2" marL="13716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3pPr>
            <a:lvl4pPr indent="-285750" lvl="3" marL="18288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4pPr>
            <a:lvl5pPr indent="-285750" lvl="4" marL="22860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5pPr>
            <a:lvl6pPr indent="-285750" lvl="5" marL="27432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6pPr>
            <a:lvl7pPr indent="-285750" lvl="6" marL="32004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7pPr>
            <a:lvl8pPr indent="-285750" lvl="7" marL="36576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8pPr>
            <a:lvl9pPr indent="-285750" lvl="8" marL="41148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9pPr>
          </a:lstStyle>
          <a:p/>
        </p:txBody>
      </p:sp>
      <p:sp>
        <p:nvSpPr>
          <p:cNvPr id="8" name="Google Shape;8;p1"/>
          <p:cNvSpPr txBox="1"/>
          <p:nvPr>
            <p:ph idx="12" type="sldNum"/>
          </p:nvPr>
        </p:nvSpPr>
        <p:spPr>
          <a:xfrm>
            <a:off x="4484637" y="6540500"/>
            <a:ext cx="170100" cy="234900"/>
          </a:xfrm>
          <a:prstGeom prst="rect">
            <a:avLst/>
          </a:prstGeom>
          <a:noFill/>
          <a:ln>
            <a:noFill/>
          </a:ln>
        </p:spPr>
        <p:txBody>
          <a:bodyPr anchorCtr="0" anchor="t" bIns="21175" lIns="21175" spcFirstLastPara="1" rIns="21175" wrap="square" tIns="21175">
            <a:noAutofit/>
          </a:bodyPr>
          <a:lstStyle>
            <a:lvl1pPr indent="0" lvl="0"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sz="6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8.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73.jpg"/><Relationship Id="rId4" Type="http://schemas.openxmlformats.org/officeDocument/2006/relationships/image" Target="../media/image177.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71.jpg"/><Relationship Id="rId4" Type="http://schemas.openxmlformats.org/officeDocument/2006/relationships/image" Target="../media/image17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81.jpg"/><Relationship Id="rId4" Type="http://schemas.openxmlformats.org/officeDocument/2006/relationships/image" Target="../media/image186.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181.jpg"/><Relationship Id="rId4" Type="http://schemas.openxmlformats.org/officeDocument/2006/relationships/image" Target="../media/image183.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97.jpg"/><Relationship Id="rId4" Type="http://schemas.openxmlformats.org/officeDocument/2006/relationships/image" Target="../media/image190.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184.jpg"/><Relationship Id="rId4" Type="http://schemas.openxmlformats.org/officeDocument/2006/relationships/image" Target="../media/image191.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189.jpg"/><Relationship Id="rId4" Type="http://schemas.openxmlformats.org/officeDocument/2006/relationships/image" Target="../media/image196.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87.jpg"/><Relationship Id="rId4" Type="http://schemas.openxmlformats.org/officeDocument/2006/relationships/image" Target="../media/image192.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188.jpg"/><Relationship Id="rId4" Type="http://schemas.openxmlformats.org/officeDocument/2006/relationships/image" Target="../media/image195.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93.jpg"/><Relationship Id="rId4" Type="http://schemas.openxmlformats.org/officeDocument/2006/relationships/image" Target="../media/image20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2.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94.jpg"/><Relationship Id="rId4" Type="http://schemas.openxmlformats.org/officeDocument/2006/relationships/image" Target="../media/image198.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99.jpg"/><Relationship Id="rId4" Type="http://schemas.openxmlformats.org/officeDocument/2006/relationships/image" Target="../media/image210.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200.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201.jpg"/><Relationship Id="rId4" Type="http://schemas.openxmlformats.org/officeDocument/2006/relationships/image" Target="../media/image214.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206.jpg"/><Relationship Id="rId4" Type="http://schemas.openxmlformats.org/officeDocument/2006/relationships/image" Target="../media/image211.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205.jpg"/><Relationship Id="rId4" Type="http://schemas.openxmlformats.org/officeDocument/2006/relationships/image" Target="../media/image213.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203.jpg"/><Relationship Id="rId4" Type="http://schemas.openxmlformats.org/officeDocument/2006/relationships/image" Target="../media/image216.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204.png"/><Relationship Id="rId4" Type="http://schemas.openxmlformats.org/officeDocument/2006/relationships/image" Target="../media/image212.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202.png"/><Relationship Id="rId4" Type="http://schemas.openxmlformats.org/officeDocument/2006/relationships/image" Target="../media/image20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208.jpg"/><Relationship Id="rId4" Type="http://schemas.openxmlformats.org/officeDocument/2006/relationships/image" Target="../media/image2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image" Target="../media/image27.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218.jpg"/><Relationship Id="rId4" Type="http://schemas.openxmlformats.org/officeDocument/2006/relationships/image" Target="../media/image217.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221.jpg"/><Relationship Id="rId4" Type="http://schemas.openxmlformats.org/officeDocument/2006/relationships/image" Target="../media/image225.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220.jpg"/><Relationship Id="rId4" Type="http://schemas.openxmlformats.org/officeDocument/2006/relationships/image" Target="../media/image22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226.jpg"/><Relationship Id="rId4" Type="http://schemas.openxmlformats.org/officeDocument/2006/relationships/image" Target="../media/image222.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228.jpg"/><Relationship Id="rId4" Type="http://schemas.openxmlformats.org/officeDocument/2006/relationships/image" Target="../media/image22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232.jpg"/><Relationship Id="rId4" Type="http://schemas.openxmlformats.org/officeDocument/2006/relationships/image" Target="../media/image231.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230.png"/><Relationship Id="rId4" Type="http://schemas.openxmlformats.org/officeDocument/2006/relationships/image" Target="../media/image234.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237.jpg"/><Relationship Id="rId4" Type="http://schemas.openxmlformats.org/officeDocument/2006/relationships/image" Target="../media/image239.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236.jpg"/><Relationship Id="rId4" Type="http://schemas.openxmlformats.org/officeDocument/2006/relationships/image" Target="../media/image235.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238.jpg"/><Relationship Id="rId4" Type="http://schemas.openxmlformats.org/officeDocument/2006/relationships/image" Target="../media/image24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23.jpg"/><Relationship Id="rId5" Type="http://schemas.openxmlformats.org/officeDocument/2006/relationships/image" Target="../media/image2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244.jpg"/><Relationship Id="rId4" Type="http://schemas.openxmlformats.org/officeDocument/2006/relationships/image" Target="../media/image243.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241.jpg"/><Relationship Id="rId4" Type="http://schemas.openxmlformats.org/officeDocument/2006/relationships/image" Target="../media/image255.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250.jpg"/><Relationship Id="rId4" Type="http://schemas.openxmlformats.org/officeDocument/2006/relationships/image" Target="../media/image251.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246.jpg"/><Relationship Id="rId4" Type="http://schemas.openxmlformats.org/officeDocument/2006/relationships/image" Target="../media/image24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242.jpg"/><Relationship Id="rId4" Type="http://schemas.openxmlformats.org/officeDocument/2006/relationships/image" Target="../media/image24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253.jpg"/><Relationship Id="rId4" Type="http://schemas.openxmlformats.org/officeDocument/2006/relationships/image" Target="../media/image249.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247.jpg"/><Relationship Id="rId4" Type="http://schemas.openxmlformats.org/officeDocument/2006/relationships/image" Target="../media/image248.jpg"/><Relationship Id="rId5" Type="http://schemas.openxmlformats.org/officeDocument/2006/relationships/image" Target="../media/image254.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256.jpg"/><Relationship Id="rId4" Type="http://schemas.openxmlformats.org/officeDocument/2006/relationships/image" Target="../media/image257.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252.jpg"/><Relationship Id="rId4" Type="http://schemas.openxmlformats.org/officeDocument/2006/relationships/image" Target="../media/image258.jpg"/><Relationship Id="rId5" Type="http://schemas.openxmlformats.org/officeDocument/2006/relationships/image" Target="../media/image259.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260.jpg"/><Relationship Id="rId4" Type="http://schemas.openxmlformats.org/officeDocument/2006/relationships/image" Target="../media/image262.jpg"/><Relationship Id="rId5" Type="http://schemas.openxmlformats.org/officeDocument/2006/relationships/image" Target="../media/image26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46.jpg"/><Relationship Id="rId4" Type="http://schemas.openxmlformats.org/officeDocument/2006/relationships/hyperlink" Target="https://ddgro.eu/en/join-our-newsletter/" TargetMode="External"/><Relationship Id="rId5" Type="http://schemas.openxmlformats.org/officeDocument/2006/relationships/hyperlink" Target="https://ddgro.eu/dolacz-do-newslettera/" TargetMode="External"/><Relationship Id="rId6" Type="http://schemas.openxmlformats.org/officeDocument/2006/relationships/image" Target="../media/image263.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2.jpg"/><Relationship Id="rId4" Type="http://schemas.openxmlformats.org/officeDocument/2006/relationships/hyperlink" Target="https://www.instagram.com/ddpedestals/" TargetMode="External"/><Relationship Id="rId11" Type="http://schemas.openxmlformats.org/officeDocument/2006/relationships/hyperlink" Target="mailto:sales@ddpedestals.eu" TargetMode="External"/><Relationship Id="rId10" Type="http://schemas.openxmlformats.org/officeDocument/2006/relationships/hyperlink" Target="http://www.ddgro.eu" TargetMode="External"/><Relationship Id="rId12" Type="http://schemas.openxmlformats.org/officeDocument/2006/relationships/image" Target="../media/image9.jpg"/><Relationship Id="rId9"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hyperlink" Target="https://www.linkedin.com/company/3314654" TargetMode="External"/><Relationship Id="rId7" Type="http://schemas.openxmlformats.org/officeDocument/2006/relationships/image" Target="../media/image13.png"/><Relationship Id="rId8" Type="http://schemas.openxmlformats.org/officeDocument/2006/relationships/hyperlink" Target="https://www.facebook.com/ddpedestal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jpg"/><Relationship Id="rId4" Type="http://schemas.openxmlformats.org/officeDocument/2006/relationships/image" Target="../media/image24.jp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hyperlink" Target="https://www.instagram.com/ddpedestals/" TargetMode="External"/><Relationship Id="rId11" Type="http://schemas.openxmlformats.org/officeDocument/2006/relationships/hyperlink" Target="mailto:sales@ddpedestals.eu" TargetMode="External"/><Relationship Id="rId10" Type="http://schemas.openxmlformats.org/officeDocument/2006/relationships/hyperlink" Target="http://www.ddgro.eu" TargetMode="External"/><Relationship Id="rId12" Type="http://schemas.openxmlformats.org/officeDocument/2006/relationships/image" Target="../media/image9.jpg"/><Relationship Id="rId9"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hyperlink" Target="https://www.linkedin.com/company/3314654" TargetMode="External"/><Relationship Id="rId7" Type="http://schemas.openxmlformats.org/officeDocument/2006/relationships/image" Target="../media/image13.png"/><Relationship Id="rId8" Type="http://schemas.openxmlformats.org/officeDocument/2006/relationships/hyperlink" Target="https://www.facebook.com/ddpedestal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7.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8.jp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2.jpg"/><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jp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1.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0.jp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9.jpg"/><Relationship Id="rId4" Type="http://schemas.openxmlformats.org/officeDocument/2006/relationships/image" Target="../media/image6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8.jp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4.jpg"/><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1.jpg"/><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0.jp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1.jpg"/><Relationship Id="rId4" Type="http://schemas.openxmlformats.org/officeDocument/2006/relationships/image" Target="../media/image8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4.jpg"/><Relationship Id="rId4" Type="http://schemas.openxmlformats.org/officeDocument/2006/relationships/image" Target="../media/image7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3.jpg"/><Relationship Id="rId4" Type="http://schemas.openxmlformats.org/officeDocument/2006/relationships/image" Target="../media/image6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7.jpg"/><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2.jpg"/><Relationship Id="rId4" Type="http://schemas.openxmlformats.org/officeDocument/2006/relationships/image" Target="../media/image7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1.jpg"/><Relationship Id="rId4" Type="http://schemas.openxmlformats.org/officeDocument/2006/relationships/image" Target="../media/image7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5.png"/><Relationship Id="rId4" Type="http://schemas.openxmlformats.org/officeDocument/2006/relationships/image" Target="../media/image10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3.jpg"/><Relationship Id="rId4" Type="http://schemas.openxmlformats.org/officeDocument/2006/relationships/image" Target="../media/image7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29.png"/><Relationship Id="rId4" Type="http://schemas.openxmlformats.org/officeDocument/2006/relationships/image" Target="../media/image7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93.png"/><Relationship Id="rId4" Type="http://schemas.openxmlformats.org/officeDocument/2006/relationships/image" Target="../media/image90.png"/><Relationship Id="rId9" Type="http://schemas.openxmlformats.org/officeDocument/2006/relationships/image" Target="../media/image112.png"/><Relationship Id="rId5" Type="http://schemas.openxmlformats.org/officeDocument/2006/relationships/image" Target="../media/image83.png"/><Relationship Id="rId6" Type="http://schemas.openxmlformats.org/officeDocument/2006/relationships/image" Target="../media/image82.png"/><Relationship Id="rId7" Type="http://schemas.openxmlformats.org/officeDocument/2006/relationships/image" Target="../media/image91.png"/><Relationship Id="rId8"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6.jpg"/><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87.jp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8.jp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92.jpg"/><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2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95.jpg"/><Relationship Id="rId4" Type="http://schemas.openxmlformats.org/officeDocument/2006/relationships/image" Target="../media/image10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16.png"/><Relationship Id="rId4" Type="http://schemas.openxmlformats.org/officeDocument/2006/relationships/image" Target="../media/image157.png"/><Relationship Id="rId5" Type="http://schemas.openxmlformats.org/officeDocument/2006/relationships/image" Target="../media/image2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97.png"/><Relationship Id="rId4" Type="http://schemas.openxmlformats.org/officeDocument/2006/relationships/image" Target="../media/image103.png"/><Relationship Id="rId5" Type="http://schemas.openxmlformats.org/officeDocument/2006/relationships/image" Target="../media/image99.png"/><Relationship Id="rId6" Type="http://schemas.openxmlformats.org/officeDocument/2006/relationships/image" Target="../media/image10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13.jpg"/><Relationship Id="rId4" Type="http://schemas.openxmlformats.org/officeDocument/2006/relationships/image" Target="../media/image10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14.jpg"/><Relationship Id="rId4" Type="http://schemas.openxmlformats.org/officeDocument/2006/relationships/image" Target="../media/image10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24.jpg"/><Relationship Id="rId4" Type="http://schemas.openxmlformats.org/officeDocument/2006/relationships/image" Target="../media/image10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18.jpg"/><Relationship Id="rId4" Type="http://schemas.openxmlformats.org/officeDocument/2006/relationships/image" Target="../media/image11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18.jpg"/><Relationship Id="rId4" Type="http://schemas.openxmlformats.org/officeDocument/2006/relationships/image" Target="../media/image13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18.jpg"/><Relationship Id="rId4" Type="http://schemas.openxmlformats.org/officeDocument/2006/relationships/image" Target="../media/image11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17.jp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19.png"/><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22.jpg"/><Relationship Id="rId4" Type="http://schemas.openxmlformats.org/officeDocument/2006/relationships/image" Target="../media/image14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28.jpg"/><Relationship Id="rId4" Type="http://schemas.openxmlformats.org/officeDocument/2006/relationships/hyperlink" Target="http://www.youtube.com/watch?v=POhH1JKUChQ" TargetMode="External"/><Relationship Id="rId5" Type="http://schemas.openxmlformats.org/officeDocument/2006/relationships/image" Target="../media/image12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30.png"/><Relationship Id="rId4" Type="http://schemas.openxmlformats.org/officeDocument/2006/relationships/hyperlink" Target="http://www.youtube.com/watch?v=sLM6WI_03aI" TargetMode="External"/><Relationship Id="rId5" Type="http://schemas.openxmlformats.org/officeDocument/2006/relationships/image" Target="../media/image12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26.png"/><Relationship Id="rId4" Type="http://schemas.openxmlformats.org/officeDocument/2006/relationships/image" Target="../media/image12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3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6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31.png"/><Relationship Id="rId4" Type="http://schemas.openxmlformats.org/officeDocument/2006/relationships/image" Target="../media/image13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34.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47.png"/><Relationship Id="rId4" Type="http://schemas.openxmlformats.org/officeDocument/2006/relationships/image" Target="../media/image16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42.jpg"/><Relationship Id="rId4" Type="http://schemas.openxmlformats.org/officeDocument/2006/relationships/image" Target="../media/image13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54.jpg"/><Relationship Id="rId4" Type="http://schemas.openxmlformats.org/officeDocument/2006/relationships/image" Target="../media/image14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43.jpg"/><Relationship Id="rId4" Type="http://schemas.openxmlformats.org/officeDocument/2006/relationships/image" Target="../media/image18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36.png"/><Relationship Id="rId4" Type="http://schemas.openxmlformats.org/officeDocument/2006/relationships/image" Target="../media/image13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hyperlink" Target="http://www.youtube.com/watch?v=FgaWSlYRfHE" TargetMode="External"/><Relationship Id="rId4" Type="http://schemas.openxmlformats.org/officeDocument/2006/relationships/image" Target="../media/image14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51.png"/><Relationship Id="rId4" Type="http://schemas.openxmlformats.org/officeDocument/2006/relationships/image" Target="../media/image15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59.png"/><Relationship Id="rId4" Type="http://schemas.openxmlformats.org/officeDocument/2006/relationships/image" Target="../media/image14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79.png"/><Relationship Id="rId4" Type="http://schemas.openxmlformats.org/officeDocument/2006/relationships/image" Target="../media/image144.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46.jpg"/><Relationship Id="rId4" Type="http://schemas.openxmlformats.org/officeDocument/2006/relationships/image" Target="../media/image164.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76.jpg"/><Relationship Id="rId4" Type="http://schemas.openxmlformats.org/officeDocument/2006/relationships/image" Target="../media/image16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52.jpg"/><Relationship Id="rId4" Type="http://schemas.openxmlformats.org/officeDocument/2006/relationships/image" Target="../media/image167.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53.jpg"/><Relationship Id="rId4" Type="http://schemas.openxmlformats.org/officeDocument/2006/relationships/image" Target="../media/image15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58.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76.jpg"/><Relationship Id="rId4" Type="http://schemas.openxmlformats.org/officeDocument/2006/relationships/image" Target="../media/image16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156.png"/><Relationship Id="rId4" Type="http://schemas.openxmlformats.org/officeDocument/2006/relationships/image" Target="../media/image22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hyperlink" Target="http://www.youtube.com/watch?v=6fjbj98z76k" TargetMode="External"/><Relationship Id="rId4" Type="http://schemas.openxmlformats.org/officeDocument/2006/relationships/image" Target="../media/image161.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68.jpg"/><Relationship Id="rId4" Type="http://schemas.openxmlformats.org/officeDocument/2006/relationships/image" Target="../media/image4.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60.jpg"/><Relationship Id="rId4" Type="http://schemas.openxmlformats.org/officeDocument/2006/relationships/image" Target="../media/image162.jpg"/><Relationship Id="rId5" Type="http://schemas.openxmlformats.org/officeDocument/2006/relationships/image" Target="../media/image168.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63.jpg"/><Relationship Id="rId4" Type="http://schemas.openxmlformats.org/officeDocument/2006/relationships/image" Target="../media/image175.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69.jpg"/><Relationship Id="rId4" Type="http://schemas.openxmlformats.org/officeDocument/2006/relationships/image" Target="../media/image180.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70.jpg"/><Relationship Id="rId4" Type="http://schemas.openxmlformats.org/officeDocument/2006/relationships/image" Target="../media/image172.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74.jpg"/><Relationship Id="rId4" Type="http://schemas.openxmlformats.org/officeDocument/2006/relationships/image" Target="../media/image18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 name="Shape 19"/>
        <p:cNvGrpSpPr/>
        <p:nvPr/>
      </p:nvGrpSpPr>
      <p:grpSpPr>
        <a:xfrm>
          <a:off x="0" y="0"/>
          <a:ext cx="0" cy="0"/>
          <a:chOff x="0" y="0"/>
          <a:chExt cx="0" cy="0"/>
        </a:xfrm>
      </p:grpSpPr>
      <p:pic>
        <p:nvPicPr>
          <p:cNvPr id="20" name="Google Shape;20;p5"/>
          <p:cNvPicPr preferRelativeResize="0"/>
          <p:nvPr/>
        </p:nvPicPr>
        <p:blipFill rotWithShape="1">
          <a:blip r:embed="rId3">
            <a:alphaModFix/>
          </a:blip>
          <a:srcRect b="139" l="0" r="0" t="139"/>
          <a:stretch/>
        </p:blipFill>
        <p:spPr>
          <a:xfrm>
            <a:off x="0" y="0"/>
            <a:ext cx="9169226" cy="6858000"/>
          </a:xfrm>
          <a:prstGeom prst="rect">
            <a:avLst/>
          </a:prstGeom>
          <a:noFill/>
          <a:ln>
            <a:noFill/>
          </a:ln>
        </p:spPr>
      </p:pic>
      <p:sp>
        <p:nvSpPr>
          <p:cNvPr id="21" name="Google Shape;21;p5"/>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22" name="Google Shape;22;p5"/>
          <p:cNvSpPr txBox="1"/>
          <p:nvPr/>
        </p:nvSpPr>
        <p:spPr>
          <a:xfrm>
            <a:off x="762000" y="854175"/>
            <a:ext cx="6510000" cy="1633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TARASY WENTYLOWANE</a:t>
            </a:r>
            <a:endParaRPr sz="600">
              <a:highlight>
                <a:srgbClr val="FF9900"/>
              </a:highlight>
            </a:endParaRPr>
          </a:p>
        </p:txBody>
      </p:sp>
      <p:sp>
        <p:nvSpPr>
          <p:cNvPr id="23" name="Google Shape;23;p5"/>
          <p:cNvSpPr/>
          <p:nvPr/>
        </p:nvSpPr>
        <p:spPr>
          <a:xfrm>
            <a:off x="762000" y="2488050"/>
            <a:ext cx="6074700" cy="1270200"/>
          </a:xfrm>
          <a:prstGeom prst="rect">
            <a:avLst/>
          </a:prstGeom>
          <a:noFill/>
          <a:ln>
            <a:noFill/>
          </a:ln>
        </p:spPr>
        <p:txBody>
          <a:bodyPr anchorCtr="0" anchor="t" bIns="21175" lIns="21175" spcFirstLastPara="1" rIns="21175" wrap="square" tIns="21175">
            <a:noAutofit/>
          </a:bodyPr>
          <a:lstStyle/>
          <a:p>
            <a:pPr indent="0" lvl="0" marL="0" rtl="0" algn="l">
              <a:lnSpc>
                <a:spcPct val="115000"/>
              </a:lnSpc>
              <a:spcBef>
                <a:spcPts val="0"/>
              </a:spcBef>
              <a:spcAft>
                <a:spcPts val="0"/>
              </a:spcAft>
              <a:buNone/>
            </a:pPr>
            <a:r>
              <a:rPr b="1" lang="en-GB" sz="2600">
                <a:highlight>
                  <a:srgbClr val="FFFFFF"/>
                </a:highlight>
              </a:rPr>
              <a:t>Wsporniki tarasowe </a:t>
            </a:r>
            <a:br>
              <a:rPr b="1" lang="en-GB" sz="2600">
                <a:highlight>
                  <a:srgbClr val="FFFFFF"/>
                </a:highlight>
              </a:rPr>
            </a:br>
            <a:r>
              <a:rPr b="1" lang="en-GB" sz="2600">
                <a:highlight>
                  <a:srgbClr val="FFFFFF"/>
                </a:highlight>
              </a:rPr>
              <a:t>do poziomowania płyt i legarów</a:t>
            </a:r>
            <a:endParaRPr b="1">
              <a:highlight>
                <a:srgbClr val="FFFFFF"/>
              </a:highlight>
            </a:endParaRPr>
          </a:p>
          <a:p>
            <a:pPr indent="0" lvl="0" marL="0" marR="0" rtl="0" algn="l">
              <a:lnSpc>
                <a:spcPct val="100000"/>
              </a:lnSpc>
              <a:spcBef>
                <a:spcPts val="300"/>
              </a:spcBef>
              <a:spcAft>
                <a:spcPts val="0"/>
              </a:spcAft>
              <a:buClr>
                <a:srgbClr val="212121"/>
              </a:buClr>
              <a:buSzPts val="500"/>
              <a:buFont typeface="Montserrat"/>
              <a:buNone/>
            </a:pPr>
            <a:r>
              <a:t/>
            </a:r>
            <a:endParaRPr sz="2000">
              <a:solidFill>
                <a:srgbClr val="212121"/>
              </a:solidFill>
              <a:highlight>
                <a:srgbClr val="FFFFFF"/>
              </a:highlight>
              <a:latin typeface="Montserrat"/>
              <a:ea typeface="Montserrat"/>
              <a:cs typeface="Montserrat"/>
              <a:sym typeface="Montserrat"/>
            </a:endParaRPr>
          </a:p>
        </p:txBody>
      </p:sp>
      <p:sp>
        <p:nvSpPr>
          <p:cNvPr id="24" name="Google Shape;24;p5"/>
          <p:cNvSpPr/>
          <p:nvPr/>
        </p:nvSpPr>
        <p:spPr>
          <a:xfrm>
            <a:off x="1506600" y="5603375"/>
            <a:ext cx="6156000" cy="11361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Część 1</a:t>
            </a:r>
            <a:endParaRPr b="1" sz="1800">
              <a:highlight>
                <a:srgbClr val="FFFFFF"/>
              </a:highlight>
            </a:endParaRPr>
          </a:p>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Czym są tarasy wentylowane i dlaczego Twój klient miałby wybrać taki taras dla siebie?</a:t>
            </a:r>
            <a:endParaRPr sz="1800">
              <a:solidFill>
                <a:srgbClr val="212121"/>
              </a:solidFill>
              <a:highlight>
                <a:srgbClr val="FFFFFF"/>
              </a:highlight>
              <a:latin typeface="Montserrat"/>
              <a:ea typeface="Montserrat"/>
              <a:cs typeface="Montserrat"/>
              <a:sym typeface="Montserrat"/>
            </a:endParaRPr>
          </a:p>
        </p:txBody>
      </p:sp>
      <p:sp>
        <p:nvSpPr>
          <p:cNvPr id="25" name="Google Shape;25;p5"/>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26" name="Google Shape;26;p5"/>
          <p:cNvPicPr preferRelativeResize="0"/>
          <p:nvPr/>
        </p:nvPicPr>
        <p:blipFill>
          <a:blip r:embed="rId4">
            <a:alphaModFix/>
          </a:blip>
          <a:stretch>
            <a:fillRect/>
          </a:stretch>
        </p:blipFill>
        <p:spPr>
          <a:xfrm>
            <a:off x="761988" y="166675"/>
            <a:ext cx="2562225" cy="476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4"/>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zalety</a:t>
            </a:r>
            <a:endParaRPr sz="600">
              <a:highlight>
                <a:srgbClr val="FF9900"/>
              </a:highlight>
            </a:endParaRPr>
          </a:p>
        </p:txBody>
      </p:sp>
      <p:sp>
        <p:nvSpPr>
          <p:cNvPr id="133" name="Google Shape;133;p14"/>
          <p:cNvSpPr/>
          <p:nvPr/>
        </p:nvSpPr>
        <p:spPr>
          <a:xfrm>
            <a:off x="5669688" y="3824700"/>
            <a:ext cx="2374800" cy="338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700"/>
              <a:t>Swobodny odpływ wody</a:t>
            </a:r>
            <a:endParaRPr sz="1700"/>
          </a:p>
        </p:txBody>
      </p:sp>
      <p:pic>
        <p:nvPicPr>
          <p:cNvPr id="134" name="Google Shape;134;p14"/>
          <p:cNvPicPr preferRelativeResize="0"/>
          <p:nvPr/>
        </p:nvPicPr>
        <p:blipFill rotWithShape="1">
          <a:blip r:embed="rId3">
            <a:alphaModFix/>
          </a:blip>
          <a:srcRect b="-27600" l="-10" r="10" t="-50240"/>
          <a:stretch/>
        </p:blipFill>
        <p:spPr>
          <a:xfrm>
            <a:off x="0" y="-613825"/>
            <a:ext cx="4570175" cy="5185825"/>
          </a:xfrm>
          <a:prstGeom prst="rect">
            <a:avLst/>
          </a:prstGeom>
          <a:noFill/>
          <a:ln>
            <a:noFill/>
          </a:ln>
        </p:spPr>
      </p:pic>
      <p:pic>
        <p:nvPicPr>
          <p:cNvPr id="135" name="Google Shape;135;p14"/>
          <p:cNvPicPr preferRelativeResize="0"/>
          <p:nvPr/>
        </p:nvPicPr>
        <p:blipFill rotWithShape="1">
          <a:blip r:embed="rId4">
            <a:alphaModFix/>
          </a:blip>
          <a:srcRect b="-38873" l="19" r="39" t="-38873"/>
          <a:stretch/>
        </p:blipFill>
        <p:spPr>
          <a:xfrm>
            <a:off x="4572000" y="0"/>
            <a:ext cx="4570182" cy="4571999"/>
          </a:xfrm>
          <a:prstGeom prst="rect">
            <a:avLst/>
          </a:prstGeom>
          <a:noFill/>
          <a:ln>
            <a:noFill/>
          </a:ln>
        </p:spPr>
      </p:pic>
      <p:sp>
        <p:nvSpPr>
          <p:cNvPr id="136" name="Google Shape;136;p1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37" name="Google Shape;137;p14"/>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
        <p:nvSpPr>
          <p:cNvPr id="138" name="Google Shape;138;p14"/>
          <p:cNvSpPr/>
          <p:nvPr/>
        </p:nvSpPr>
        <p:spPr>
          <a:xfrm>
            <a:off x="1076575" y="3824700"/>
            <a:ext cx="2800200" cy="38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700"/>
              <a:t>Wentylacja całości posadzki</a:t>
            </a:r>
            <a:endParaRPr sz="17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104"/>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ustalenie punktu początkowego</a:t>
            </a:r>
            <a:endParaRPr sz="2000">
              <a:solidFill>
                <a:srgbClr val="212121"/>
              </a:solidFill>
              <a:highlight>
                <a:srgbClr val="FF9900"/>
              </a:highlight>
              <a:latin typeface="Montserrat"/>
              <a:ea typeface="Montserrat"/>
              <a:cs typeface="Montserrat"/>
              <a:sym typeface="Montserrat"/>
            </a:endParaRPr>
          </a:p>
        </p:txBody>
      </p:sp>
      <p:sp>
        <p:nvSpPr>
          <p:cNvPr id="1146" name="Google Shape;1146;p104"/>
          <p:cNvSpPr/>
          <p:nvPr/>
        </p:nvSpPr>
        <p:spPr>
          <a:xfrm>
            <a:off x="4572000" y="5047207"/>
            <a:ext cx="3811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Należy wyznaczyć punkt początkowy układania płyt na tarasie. Zazwyczaj wybierany jest rząd płyt wzdłuż głównej linii np. ściany oraz przy wejściu z okna balkonowego.</a:t>
            </a:r>
            <a:endParaRPr sz="1200"/>
          </a:p>
        </p:txBody>
      </p:sp>
      <p:pic>
        <p:nvPicPr>
          <p:cNvPr id="1147" name="Google Shape;1147;p104"/>
          <p:cNvPicPr preferRelativeResize="0"/>
          <p:nvPr/>
        </p:nvPicPr>
        <p:blipFill rotWithShape="1">
          <a:blip r:embed="rId3">
            <a:alphaModFix/>
          </a:blip>
          <a:srcRect b="-8303" l="-1440" r="-1429" t="-8314"/>
          <a:stretch/>
        </p:blipFill>
        <p:spPr>
          <a:xfrm>
            <a:off x="928" y="0"/>
            <a:ext cx="4570182" cy="4572000"/>
          </a:xfrm>
          <a:prstGeom prst="rect">
            <a:avLst/>
          </a:prstGeom>
          <a:noFill/>
          <a:ln>
            <a:noFill/>
          </a:ln>
        </p:spPr>
      </p:pic>
      <p:pic>
        <p:nvPicPr>
          <p:cNvPr id="1148" name="Google Shape;1148;p104"/>
          <p:cNvPicPr preferRelativeResize="0"/>
          <p:nvPr/>
        </p:nvPicPr>
        <p:blipFill rotWithShape="1">
          <a:blip r:embed="rId4">
            <a:alphaModFix/>
          </a:blip>
          <a:srcRect b="0" l="16764" r="16764" t="0"/>
          <a:stretch/>
        </p:blipFill>
        <p:spPr>
          <a:xfrm>
            <a:off x="4572000" y="0"/>
            <a:ext cx="4570182" cy="4572000"/>
          </a:xfrm>
          <a:prstGeom prst="rect">
            <a:avLst/>
          </a:prstGeom>
          <a:noFill/>
          <a:ln>
            <a:noFill/>
          </a:ln>
        </p:spPr>
      </p:pic>
      <p:sp>
        <p:nvSpPr>
          <p:cNvPr id="1149" name="Google Shape;1149;p10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150" name="Google Shape;1150;p104"/>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05"/>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punkt wejścia na taras, okno balkonowe</a:t>
            </a:r>
            <a:endParaRPr sz="2000">
              <a:solidFill>
                <a:srgbClr val="212121"/>
              </a:solidFill>
              <a:highlight>
                <a:srgbClr val="FF9900"/>
              </a:highlight>
              <a:latin typeface="Montserrat"/>
              <a:ea typeface="Montserrat"/>
              <a:cs typeface="Montserrat"/>
              <a:sym typeface="Montserrat"/>
            </a:endParaRPr>
          </a:p>
        </p:txBody>
      </p:sp>
      <p:sp>
        <p:nvSpPr>
          <p:cNvPr id="1156" name="Google Shape;1156;p105"/>
          <p:cNvSpPr/>
          <p:nvPr/>
        </p:nvSpPr>
        <p:spPr>
          <a:xfrm>
            <a:off x="4571100" y="4834875"/>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Ustalanie wysokości tarasu - Wejście na taras jest zazwyczaj miejscem, według którego planujemy wysokość tarasu wentylowanego. Odpowiednio dopasowana wysokość względem progu pozwoli na komfortowe przechodzenie z pomieszczenia na zewnątrz. Zalecane jest, aby wysokości pomiędzy powierzchnią tarasu a progiem drzwi balkonowych nie była wyższa niż (komfortowy) stopień schodów.</a:t>
            </a:r>
            <a:endParaRPr sz="1200">
              <a:solidFill>
                <a:srgbClr val="5E5E5E"/>
              </a:solidFill>
              <a:latin typeface="Montserrat"/>
              <a:ea typeface="Montserrat"/>
              <a:cs typeface="Montserrat"/>
              <a:sym typeface="Montserrat"/>
            </a:endParaRPr>
          </a:p>
        </p:txBody>
      </p:sp>
      <p:pic>
        <p:nvPicPr>
          <p:cNvPr id="1157" name="Google Shape;1157;p105"/>
          <p:cNvPicPr preferRelativeResize="0"/>
          <p:nvPr/>
        </p:nvPicPr>
        <p:blipFill rotWithShape="1">
          <a:blip r:embed="rId3">
            <a:alphaModFix/>
          </a:blip>
          <a:srcRect b="0" l="768" r="768" t="0"/>
          <a:stretch/>
        </p:blipFill>
        <p:spPr>
          <a:xfrm>
            <a:off x="928" y="0"/>
            <a:ext cx="4570182" cy="4572000"/>
          </a:xfrm>
          <a:prstGeom prst="rect">
            <a:avLst/>
          </a:prstGeom>
          <a:noFill/>
          <a:ln>
            <a:noFill/>
          </a:ln>
        </p:spPr>
      </p:pic>
      <p:pic>
        <p:nvPicPr>
          <p:cNvPr id="1158" name="Google Shape;1158;p105"/>
          <p:cNvPicPr preferRelativeResize="0"/>
          <p:nvPr/>
        </p:nvPicPr>
        <p:blipFill rotWithShape="1">
          <a:blip r:embed="rId4">
            <a:alphaModFix/>
          </a:blip>
          <a:srcRect b="0" l="0" r="25031" t="0"/>
          <a:stretch/>
        </p:blipFill>
        <p:spPr>
          <a:xfrm>
            <a:off x="4572000" y="0"/>
            <a:ext cx="4570182" cy="4572000"/>
          </a:xfrm>
          <a:prstGeom prst="rect">
            <a:avLst/>
          </a:prstGeom>
          <a:noFill/>
          <a:ln>
            <a:noFill/>
          </a:ln>
        </p:spPr>
      </p:pic>
      <p:sp>
        <p:nvSpPr>
          <p:cNvPr id="1159" name="Google Shape;1159;p10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160" name="Google Shape;1160;p105"/>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06"/>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narożnik tarasu</a:t>
            </a:r>
            <a:endParaRPr sz="2000">
              <a:solidFill>
                <a:srgbClr val="212121"/>
              </a:solidFill>
              <a:highlight>
                <a:srgbClr val="FF9900"/>
              </a:highlight>
              <a:latin typeface="Montserrat"/>
              <a:ea typeface="Montserrat"/>
              <a:cs typeface="Montserrat"/>
              <a:sym typeface="Montserrat"/>
            </a:endParaRPr>
          </a:p>
        </p:txBody>
      </p:sp>
      <p:sp>
        <p:nvSpPr>
          <p:cNvPr id="1166" name="Google Shape;1166;p106"/>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W narożniku należy podstawić wspornik na którego kapeluszu nie ma żadnych wystających dystansów fugowych. Wspornik należy ustawić maksymalnie w narożniku. Jeśli istnieje taka potrzeba można delikatnie dociąć podstawę wspornika.</a:t>
            </a:r>
            <a:endParaRPr sz="1200">
              <a:solidFill>
                <a:srgbClr val="5E5E5E"/>
              </a:solidFill>
              <a:latin typeface="Montserrat"/>
              <a:ea typeface="Montserrat"/>
              <a:cs typeface="Montserrat"/>
              <a:sym typeface="Montserrat"/>
            </a:endParaRPr>
          </a:p>
        </p:txBody>
      </p:sp>
      <p:pic>
        <p:nvPicPr>
          <p:cNvPr id="1167" name="Google Shape;1167;p106"/>
          <p:cNvPicPr preferRelativeResize="0"/>
          <p:nvPr/>
        </p:nvPicPr>
        <p:blipFill rotWithShape="1">
          <a:blip r:embed="rId3">
            <a:alphaModFix/>
          </a:blip>
          <a:srcRect b="169" l="0" r="0" t="169"/>
          <a:stretch/>
        </p:blipFill>
        <p:spPr>
          <a:xfrm>
            <a:off x="928" y="0"/>
            <a:ext cx="4570181" cy="4572000"/>
          </a:xfrm>
          <a:prstGeom prst="rect">
            <a:avLst/>
          </a:prstGeom>
          <a:noFill/>
          <a:ln>
            <a:noFill/>
          </a:ln>
        </p:spPr>
      </p:pic>
      <p:pic>
        <p:nvPicPr>
          <p:cNvPr id="1168" name="Google Shape;1168;p106"/>
          <p:cNvPicPr preferRelativeResize="0"/>
          <p:nvPr/>
        </p:nvPicPr>
        <p:blipFill rotWithShape="1">
          <a:blip r:embed="rId4">
            <a:alphaModFix/>
          </a:blip>
          <a:srcRect b="0" l="2389" r="41383" t="0"/>
          <a:stretch/>
        </p:blipFill>
        <p:spPr>
          <a:xfrm>
            <a:off x="4572000" y="0"/>
            <a:ext cx="4570182" cy="4572000"/>
          </a:xfrm>
          <a:prstGeom prst="rect">
            <a:avLst/>
          </a:prstGeom>
          <a:noFill/>
          <a:ln>
            <a:noFill/>
          </a:ln>
        </p:spPr>
      </p:pic>
      <p:sp>
        <p:nvSpPr>
          <p:cNvPr id="1169" name="Google Shape;1169;p10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170" name="Google Shape;1170;p106"/>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07"/>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narożnik odwrotny</a:t>
            </a:r>
            <a:endParaRPr sz="2000">
              <a:solidFill>
                <a:srgbClr val="212121"/>
              </a:solidFill>
              <a:highlight>
                <a:srgbClr val="FF9900"/>
              </a:highlight>
              <a:latin typeface="Montserrat"/>
              <a:ea typeface="Montserrat"/>
              <a:cs typeface="Montserrat"/>
              <a:sym typeface="Montserrat"/>
            </a:endParaRPr>
          </a:p>
        </p:txBody>
      </p:sp>
      <p:sp>
        <p:nvSpPr>
          <p:cNvPr id="1176" name="Google Shape;1176;p107"/>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W narożniku zewnętrznym należy podstawić wspornik na którego kapeluszu nie ma żadnych wystających dystansów fugowych. Wspornik należy ustawić maksymalnie w narożniku. Jeśli istnieje taka potrzeba można delikatnie dociąć podstawę wspornika.</a:t>
            </a:r>
            <a:endParaRPr sz="1200">
              <a:solidFill>
                <a:srgbClr val="5E5E5E"/>
              </a:solidFill>
              <a:latin typeface="Montserrat"/>
              <a:ea typeface="Montserrat"/>
              <a:cs typeface="Montserrat"/>
              <a:sym typeface="Montserrat"/>
            </a:endParaRPr>
          </a:p>
        </p:txBody>
      </p:sp>
      <p:pic>
        <p:nvPicPr>
          <p:cNvPr id="1177" name="Google Shape;1177;p107"/>
          <p:cNvPicPr preferRelativeResize="0"/>
          <p:nvPr/>
        </p:nvPicPr>
        <p:blipFill rotWithShape="1">
          <a:blip r:embed="rId3">
            <a:alphaModFix/>
          </a:blip>
          <a:srcRect b="169" l="0" r="0" t="169"/>
          <a:stretch/>
        </p:blipFill>
        <p:spPr>
          <a:xfrm>
            <a:off x="928" y="0"/>
            <a:ext cx="4570181" cy="4572000"/>
          </a:xfrm>
          <a:prstGeom prst="rect">
            <a:avLst/>
          </a:prstGeom>
          <a:noFill/>
          <a:ln>
            <a:noFill/>
          </a:ln>
        </p:spPr>
      </p:pic>
      <p:pic>
        <p:nvPicPr>
          <p:cNvPr id="1178" name="Google Shape;1178;p107"/>
          <p:cNvPicPr preferRelativeResize="0"/>
          <p:nvPr/>
        </p:nvPicPr>
        <p:blipFill rotWithShape="1">
          <a:blip r:embed="rId4">
            <a:alphaModFix/>
          </a:blip>
          <a:srcRect b="12484" l="0" r="0" t="12484"/>
          <a:stretch/>
        </p:blipFill>
        <p:spPr>
          <a:xfrm>
            <a:off x="4571100" y="0"/>
            <a:ext cx="4570182" cy="4572000"/>
          </a:xfrm>
          <a:prstGeom prst="rect">
            <a:avLst/>
          </a:prstGeom>
          <a:noFill/>
          <a:ln>
            <a:noFill/>
          </a:ln>
        </p:spPr>
      </p:pic>
      <p:sp>
        <p:nvSpPr>
          <p:cNvPr id="1179" name="Google Shape;1179;p10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180" name="Google Shape;1180;p107"/>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08"/>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skosy</a:t>
            </a:r>
            <a:endParaRPr sz="2000">
              <a:solidFill>
                <a:srgbClr val="212121"/>
              </a:solidFill>
              <a:highlight>
                <a:srgbClr val="FF9900"/>
              </a:highlight>
              <a:latin typeface="Montserrat"/>
              <a:ea typeface="Montserrat"/>
              <a:cs typeface="Montserrat"/>
              <a:sym typeface="Montserrat"/>
            </a:endParaRPr>
          </a:p>
        </p:txBody>
      </p:sp>
      <p:sp>
        <p:nvSpPr>
          <p:cNvPr id="1186" name="Google Shape;1186;p108"/>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Zagęszczenie i docinanie wsporników. Linie ukośne wymagają docinania płyt tarasowych w trapezy lub trójkąty. Wymaga to niestandardowego rozmieszczenia wsporników DDP oraz odpowiedniego dopasowania płyt. Wielkości płyt po docinkach należy przewidzieć już na etapie rozpoczynania układania tarasu.</a:t>
            </a:r>
            <a:endParaRPr sz="1200">
              <a:highlight>
                <a:srgbClr val="FFFFFF"/>
              </a:highlight>
            </a:endParaRPr>
          </a:p>
        </p:txBody>
      </p:sp>
      <p:pic>
        <p:nvPicPr>
          <p:cNvPr id="1187" name="Google Shape;1187;p108"/>
          <p:cNvPicPr preferRelativeResize="0"/>
          <p:nvPr/>
        </p:nvPicPr>
        <p:blipFill rotWithShape="1">
          <a:blip r:embed="rId3">
            <a:alphaModFix/>
          </a:blip>
          <a:srcRect b="169" l="0" r="0" t="169"/>
          <a:stretch/>
        </p:blipFill>
        <p:spPr>
          <a:xfrm>
            <a:off x="928" y="0"/>
            <a:ext cx="4570181" cy="4572000"/>
          </a:xfrm>
          <a:prstGeom prst="rect">
            <a:avLst/>
          </a:prstGeom>
          <a:noFill/>
          <a:ln>
            <a:noFill/>
          </a:ln>
        </p:spPr>
      </p:pic>
      <p:pic>
        <p:nvPicPr>
          <p:cNvPr id="1188" name="Google Shape;1188;p108"/>
          <p:cNvPicPr preferRelativeResize="0"/>
          <p:nvPr/>
        </p:nvPicPr>
        <p:blipFill rotWithShape="1">
          <a:blip r:embed="rId4">
            <a:alphaModFix/>
          </a:blip>
          <a:srcRect b="1849" l="0" r="43772" t="-1850"/>
          <a:stretch/>
        </p:blipFill>
        <p:spPr>
          <a:xfrm>
            <a:off x="4572000" y="0"/>
            <a:ext cx="4570182" cy="4572000"/>
          </a:xfrm>
          <a:prstGeom prst="rect">
            <a:avLst/>
          </a:prstGeom>
          <a:noFill/>
          <a:ln>
            <a:noFill/>
          </a:ln>
        </p:spPr>
      </p:pic>
      <p:sp>
        <p:nvSpPr>
          <p:cNvPr id="1189" name="Google Shape;1189;p10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190" name="Google Shape;1190;p108"/>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09"/>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łuki</a:t>
            </a:r>
            <a:endParaRPr sz="2000">
              <a:solidFill>
                <a:srgbClr val="212121"/>
              </a:solidFill>
              <a:highlight>
                <a:srgbClr val="FF9900"/>
              </a:highlight>
              <a:latin typeface="Montserrat"/>
              <a:ea typeface="Montserrat"/>
              <a:cs typeface="Montserrat"/>
              <a:sym typeface="Montserrat"/>
            </a:endParaRPr>
          </a:p>
        </p:txBody>
      </p:sp>
      <p:sp>
        <p:nvSpPr>
          <p:cNvPr id="1196" name="Google Shape;1196;p109"/>
          <p:cNvSpPr/>
          <p:nvPr/>
        </p:nvSpPr>
        <p:spPr>
          <a:xfrm>
            <a:off x="4572000" y="49179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Docinanie wsporników i płyt. Każdy taras posiada swoją wyjątkową geometrię. Często tarasy posiadają łukowe ściany attykowe. W takim przypadku ułożenie wsporników DDP oraz docięcie płyt będzie wymagało większej precyzji oraz zagęszczenia wsporników DDP. Docinanie płyt po łuku powinno się zaplanować już na etapie rozpoczynania układania tarasu.</a:t>
            </a:r>
            <a:endParaRPr sz="1200">
              <a:highlight>
                <a:srgbClr val="FFFFFF"/>
              </a:highlight>
            </a:endParaRPr>
          </a:p>
        </p:txBody>
      </p:sp>
      <p:pic>
        <p:nvPicPr>
          <p:cNvPr id="1197" name="Google Shape;1197;p109"/>
          <p:cNvPicPr preferRelativeResize="0"/>
          <p:nvPr/>
        </p:nvPicPr>
        <p:blipFill rotWithShape="1">
          <a:blip r:embed="rId3">
            <a:alphaModFix/>
          </a:blip>
          <a:srcRect b="0" l="268" r="268" t="0"/>
          <a:stretch/>
        </p:blipFill>
        <p:spPr>
          <a:xfrm>
            <a:off x="928" y="0"/>
            <a:ext cx="4570182" cy="4571999"/>
          </a:xfrm>
          <a:prstGeom prst="rect">
            <a:avLst/>
          </a:prstGeom>
          <a:noFill/>
          <a:ln>
            <a:noFill/>
          </a:ln>
        </p:spPr>
      </p:pic>
      <p:pic>
        <p:nvPicPr>
          <p:cNvPr id="1198" name="Google Shape;1198;p109"/>
          <p:cNvPicPr preferRelativeResize="0"/>
          <p:nvPr/>
        </p:nvPicPr>
        <p:blipFill rotWithShape="1">
          <a:blip r:embed="rId4">
            <a:alphaModFix/>
          </a:blip>
          <a:srcRect b="0" l="21760" r="21760" t="0"/>
          <a:stretch/>
        </p:blipFill>
        <p:spPr>
          <a:xfrm>
            <a:off x="4572000" y="0"/>
            <a:ext cx="4570182" cy="4572000"/>
          </a:xfrm>
          <a:prstGeom prst="rect">
            <a:avLst/>
          </a:prstGeom>
          <a:noFill/>
          <a:ln>
            <a:noFill/>
          </a:ln>
        </p:spPr>
      </p:pic>
      <p:sp>
        <p:nvSpPr>
          <p:cNvPr id="1199" name="Google Shape;1199;p10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200" name="Google Shape;1200;p109"/>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10"/>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wpust dachowy i inne</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przeszkody</a:t>
            </a:r>
            <a:endParaRPr sz="2000">
              <a:solidFill>
                <a:srgbClr val="212121"/>
              </a:solidFill>
              <a:highlight>
                <a:srgbClr val="FF9900"/>
              </a:highlight>
              <a:latin typeface="Montserrat"/>
              <a:ea typeface="Montserrat"/>
              <a:cs typeface="Montserrat"/>
              <a:sym typeface="Montserrat"/>
            </a:endParaRPr>
          </a:p>
        </p:txBody>
      </p:sp>
      <p:sp>
        <p:nvSpPr>
          <p:cNvPr id="1206" name="Google Shape;1206;p110"/>
          <p:cNvSpPr/>
          <p:nvPr/>
        </p:nvSpPr>
        <p:spPr>
          <a:xfrm>
            <a:off x="4571100" y="4792400"/>
            <a:ext cx="4221600" cy="16092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Wpust dachowy zlokalizowany jest zazwyczaj w najniższym punkcie tarasu. Ze względu na kosz nie można ustawiać wsporników DDP bezpośrednio na wpuście. Należy wykonać wymian poprzez ustawienie wsporników DDP obok wpustu dachowego, na których jest umieszczona płyta, na której znajduje się docelowy wspornik DDP podtrzymujący płyty tarasowe.</a:t>
            </a:r>
            <a:endParaRPr sz="1200">
              <a:highlight>
                <a:srgbClr val="FFFFFF"/>
              </a:highlight>
            </a:endParaRPr>
          </a:p>
        </p:txBody>
      </p:sp>
      <p:pic>
        <p:nvPicPr>
          <p:cNvPr id="1207" name="Google Shape;1207;p110"/>
          <p:cNvPicPr preferRelativeResize="0"/>
          <p:nvPr/>
        </p:nvPicPr>
        <p:blipFill rotWithShape="1">
          <a:blip r:embed="rId3">
            <a:alphaModFix/>
          </a:blip>
          <a:srcRect b="0" l="1522" r="1512" t="0"/>
          <a:stretch/>
        </p:blipFill>
        <p:spPr>
          <a:xfrm>
            <a:off x="928" y="0"/>
            <a:ext cx="4570182" cy="4572000"/>
          </a:xfrm>
          <a:prstGeom prst="rect">
            <a:avLst/>
          </a:prstGeom>
          <a:noFill/>
          <a:ln>
            <a:noFill/>
          </a:ln>
        </p:spPr>
      </p:pic>
      <p:pic>
        <p:nvPicPr>
          <p:cNvPr id="1208" name="Google Shape;1208;p110"/>
          <p:cNvPicPr preferRelativeResize="0"/>
          <p:nvPr/>
        </p:nvPicPr>
        <p:blipFill rotWithShape="1">
          <a:blip r:embed="rId4">
            <a:alphaModFix/>
          </a:blip>
          <a:srcRect b="0" l="12451" r="12451" t="0"/>
          <a:stretch/>
        </p:blipFill>
        <p:spPr>
          <a:xfrm>
            <a:off x="4572000" y="0"/>
            <a:ext cx="4570182" cy="4572001"/>
          </a:xfrm>
          <a:prstGeom prst="rect">
            <a:avLst/>
          </a:prstGeom>
          <a:noFill/>
          <a:ln>
            <a:noFill/>
          </a:ln>
        </p:spPr>
      </p:pic>
      <p:sp>
        <p:nvSpPr>
          <p:cNvPr id="1209" name="Google Shape;1209;p11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210" name="Google Shape;1210;p110"/>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pic>
        <p:nvPicPr>
          <p:cNvPr id="1215" name="Google Shape;1215;p111"/>
          <p:cNvPicPr preferRelativeResize="0"/>
          <p:nvPr/>
        </p:nvPicPr>
        <p:blipFill rotWithShape="1">
          <a:blip r:embed="rId3">
            <a:alphaModFix/>
          </a:blip>
          <a:srcRect b="-32748" l="-1730" r="25846" t="-32732"/>
          <a:stretch/>
        </p:blipFill>
        <p:spPr>
          <a:xfrm>
            <a:off x="928" y="0"/>
            <a:ext cx="4570182" cy="4572000"/>
          </a:xfrm>
          <a:prstGeom prst="rect">
            <a:avLst/>
          </a:prstGeom>
          <a:noFill/>
          <a:ln>
            <a:noFill/>
          </a:ln>
        </p:spPr>
      </p:pic>
      <p:pic>
        <p:nvPicPr>
          <p:cNvPr id="1216" name="Google Shape;1216;p111"/>
          <p:cNvPicPr preferRelativeResize="0"/>
          <p:nvPr/>
        </p:nvPicPr>
        <p:blipFill rotWithShape="1">
          <a:blip r:embed="rId4">
            <a:alphaModFix/>
          </a:blip>
          <a:srcRect b="0" l="24902" r="0" t="0"/>
          <a:stretch/>
        </p:blipFill>
        <p:spPr>
          <a:xfrm>
            <a:off x="4572000" y="0"/>
            <a:ext cx="4570180" cy="4571999"/>
          </a:xfrm>
          <a:prstGeom prst="rect">
            <a:avLst/>
          </a:prstGeom>
          <a:noFill/>
          <a:ln>
            <a:noFill/>
          </a:ln>
        </p:spPr>
      </p:pic>
      <p:sp>
        <p:nvSpPr>
          <p:cNvPr id="1217" name="Google Shape;1217;p111"/>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montaż legarów tarasowych</a:t>
            </a:r>
            <a:endParaRPr sz="2000">
              <a:solidFill>
                <a:srgbClr val="212121"/>
              </a:solidFill>
              <a:highlight>
                <a:srgbClr val="FF9900"/>
              </a:highlight>
              <a:latin typeface="Montserrat"/>
              <a:ea typeface="Montserrat"/>
              <a:cs typeface="Montserrat"/>
              <a:sym typeface="Montserrat"/>
            </a:endParaRPr>
          </a:p>
        </p:txBody>
      </p:sp>
      <p:sp>
        <p:nvSpPr>
          <p:cNvPr id="1218" name="Google Shape;1218;p111"/>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Opracuj plan rozmieszczenia wsporników zwracając szczególną uwagę na miejsca takie jak rogi, progi, drzwi. Rozstaw wsporników uzależniony jest od wielkości przekroju legara i wagi tarasu. Przy prowadzeniu linii prostych pomocny jest sznurek.</a:t>
            </a:r>
            <a:endParaRPr sz="1200">
              <a:highlight>
                <a:srgbClr val="FFFFFF"/>
              </a:highlight>
            </a:endParaRPr>
          </a:p>
        </p:txBody>
      </p:sp>
      <p:sp>
        <p:nvSpPr>
          <p:cNvPr id="1219" name="Google Shape;1219;p11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220" name="Google Shape;1220;p111"/>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112"/>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Opracuj plan rozmieszczenia wsporników zwracając szczególną uwagę na miejsca takie jak rogi, progi, drzwi. Rozstaw wsporników uzależniony jest od wielkości przekroju legara i wagi tarasu. Przy prowadzeniu linii prostych pomocny jest sznurek.</a:t>
            </a:r>
            <a:endParaRPr sz="1200">
              <a:highlight>
                <a:srgbClr val="FFFFFF"/>
              </a:highlight>
            </a:endParaRPr>
          </a:p>
        </p:txBody>
      </p:sp>
      <p:pic>
        <p:nvPicPr>
          <p:cNvPr id="1226" name="Google Shape;1226;p112"/>
          <p:cNvPicPr preferRelativeResize="0"/>
          <p:nvPr/>
        </p:nvPicPr>
        <p:blipFill rotWithShape="1">
          <a:blip r:embed="rId3">
            <a:alphaModFix/>
          </a:blip>
          <a:srcRect b="-35011" l="-1699" r="17553" t="-35028"/>
          <a:stretch/>
        </p:blipFill>
        <p:spPr>
          <a:xfrm>
            <a:off x="928" y="0"/>
            <a:ext cx="4570182" cy="4572000"/>
          </a:xfrm>
          <a:prstGeom prst="rect">
            <a:avLst/>
          </a:prstGeom>
          <a:noFill/>
          <a:ln>
            <a:noFill/>
          </a:ln>
        </p:spPr>
      </p:pic>
      <p:pic>
        <p:nvPicPr>
          <p:cNvPr id="1227" name="Google Shape;1227;p112"/>
          <p:cNvPicPr preferRelativeResize="0"/>
          <p:nvPr/>
        </p:nvPicPr>
        <p:blipFill rotWithShape="1">
          <a:blip r:embed="rId4">
            <a:alphaModFix/>
          </a:blip>
          <a:srcRect b="0" l="12451" r="12451" t="0"/>
          <a:stretch/>
        </p:blipFill>
        <p:spPr>
          <a:xfrm>
            <a:off x="4572000" y="0"/>
            <a:ext cx="4570180" cy="4571999"/>
          </a:xfrm>
          <a:prstGeom prst="rect">
            <a:avLst/>
          </a:prstGeom>
          <a:noFill/>
          <a:ln>
            <a:noFill/>
          </a:ln>
        </p:spPr>
      </p:pic>
      <p:sp>
        <p:nvSpPr>
          <p:cNvPr id="1228" name="Google Shape;1228;p112"/>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montaż legarów tarasowych</a:t>
            </a:r>
            <a:endParaRPr sz="2000">
              <a:solidFill>
                <a:srgbClr val="212121"/>
              </a:solidFill>
              <a:highlight>
                <a:srgbClr val="FF9900"/>
              </a:highlight>
              <a:latin typeface="Montserrat"/>
              <a:ea typeface="Montserrat"/>
              <a:cs typeface="Montserrat"/>
              <a:sym typeface="Montserrat"/>
            </a:endParaRPr>
          </a:p>
        </p:txBody>
      </p:sp>
      <p:sp>
        <p:nvSpPr>
          <p:cNvPr id="1229" name="Google Shape;1229;p11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230" name="Google Shape;1230;p112"/>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113"/>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Wypoziomuj wszystkie legary układając je na wspornikach i sprawdzając poziom przy pomocy poziomicy. Zwróć uwagę żeby łączenia legarów były na wsporniku.</a:t>
            </a:r>
            <a:endParaRPr sz="1200">
              <a:highlight>
                <a:srgbClr val="FFFFFF"/>
              </a:highlight>
            </a:endParaRPr>
          </a:p>
        </p:txBody>
      </p:sp>
      <p:pic>
        <p:nvPicPr>
          <p:cNvPr id="1236" name="Google Shape;1236;p113"/>
          <p:cNvPicPr preferRelativeResize="0"/>
          <p:nvPr/>
        </p:nvPicPr>
        <p:blipFill rotWithShape="1">
          <a:blip r:embed="rId3">
            <a:alphaModFix/>
          </a:blip>
          <a:srcRect b="-51327" l="0" r="0" t="-51306"/>
          <a:stretch/>
        </p:blipFill>
        <p:spPr>
          <a:xfrm>
            <a:off x="928" y="0"/>
            <a:ext cx="4570182" cy="4572001"/>
          </a:xfrm>
          <a:prstGeom prst="rect">
            <a:avLst/>
          </a:prstGeom>
          <a:noFill/>
          <a:ln>
            <a:noFill/>
          </a:ln>
        </p:spPr>
      </p:pic>
      <p:pic>
        <p:nvPicPr>
          <p:cNvPr id="1237" name="Google Shape;1237;p113"/>
          <p:cNvPicPr preferRelativeResize="0"/>
          <p:nvPr/>
        </p:nvPicPr>
        <p:blipFill rotWithShape="1">
          <a:blip r:embed="rId4">
            <a:alphaModFix/>
          </a:blip>
          <a:srcRect b="0" l="21883" r="21889" t="0"/>
          <a:stretch/>
        </p:blipFill>
        <p:spPr>
          <a:xfrm>
            <a:off x="4572000" y="0"/>
            <a:ext cx="4570180" cy="4571999"/>
          </a:xfrm>
          <a:prstGeom prst="rect">
            <a:avLst/>
          </a:prstGeom>
          <a:noFill/>
          <a:ln>
            <a:noFill/>
          </a:ln>
        </p:spPr>
      </p:pic>
      <p:sp>
        <p:nvSpPr>
          <p:cNvPr id="1238" name="Google Shape;1238;p113"/>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montaż legarów tarasowych</a:t>
            </a:r>
            <a:endParaRPr sz="2000">
              <a:solidFill>
                <a:srgbClr val="212121"/>
              </a:solidFill>
              <a:highlight>
                <a:srgbClr val="FF9900"/>
              </a:highlight>
              <a:latin typeface="Montserrat"/>
              <a:ea typeface="Montserrat"/>
              <a:cs typeface="Montserrat"/>
              <a:sym typeface="Montserrat"/>
            </a:endParaRPr>
          </a:p>
        </p:txBody>
      </p:sp>
      <p:sp>
        <p:nvSpPr>
          <p:cNvPr id="1239" name="Google Shape;1239;p11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240" name="Google Shape;1240;p11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5"/>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zalety</a:t>
            </a:r>
            <a:endParaRPr sz="600">
              <a:highlight>
                <a:srgbClr val="FF9900"/>
              </a:highlight>
            </a:endParaRPr>
          </a:p>
        </p:txBody>
      </p:sp>
      <p:sp>
        <p:nvSpPr>
          <p:cNvPr id="144" name="Google Shape;144;p15"/>
          <p:cNvSpPr/>
          <p:nvPr/>
        </p:nvSpPr>
        <p:spPr>
          <a:xfrm>
            <a:off x="5844925" y="3597775"/>
            <a:ext cx="2167500" cy="3864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700"/>
              <a:t>Posadzka jest lekka</a:t>
            </a:r>
            <a:endParaRPr sz="1700"/>
          </a:p>
        </p:txBody>
      </p:sp>
      <p:pic>
        <p:nvPicPr>
          <p:cNvPr id="145" name="Google Shape;145;p15"/>
          <p:cNvPicPr preferRelativeResize="0"/>
          <p:nvPr/>
        </p:nvPicPr>
        <p:blipFill rotWithShape="1">
          <a:blip r:embed="rId3">
            <a:alphaModFix/>
          </a:blip>
          <a:srcRect b="-35537" l="-1638" r="1708" t="-66035"/>
          <a:stretch/>
        </p:blipFill>
        <p:spPr>
          <a:xfrm>
            <a:off x="76200" y="-613825"/>
            <a:ext cx="4570175" cy="5185825"/>
          </a:xfrm>
          <a:prstGeom prst="rect">
            <a:avLst/>
          </a:prstGeom>
          <a:noFill/>
          <a:ln>
            <a:noFill/>
          </a:ln>
        </p:spPr>
      </p:pic>
      <p:pic>
        <p:nvPicPr>
          <p:cNvPr id="146" name="Google Shape;146;p15"/>
          <p:cNvPicPr preferRelativeResize="0"/>
          <p:nvPr/>
        </p:nvPicPr>
        <p:blipFill rotWithShape="1">
          <a:blip r:embed="rId4">
            <a:alphaModFix/>
          </a:blip>
          <a:srcRect b="-36873" l="-10" r="10" t="-40999"/>
          <a:stretch/>
        </p:blipFill>
        <p:spPr>
          <a:xfrm>
            <a:off x="4572000" y="0"/>
            <a:ext cx="4570182" cy="4571999"/>
          </a:xfrm>
          <a:prstGeom prst="rect">
            <a:avLst/>
          </a:prstGeom>
          <a:noFill/>
          <a:ln>
            <a:noFill/>
          </a:ln>
        </p:spPr>
      </p:pic>
      <p:sp>
        <p:nvSpPr>
          <p:cNvPr id="147" name="Google Shape;147;p1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48" name="Google Shape;148;p15"/>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
        <p:nvSpPr>
          <p:cNvPr id="149" name="Google Shape;149;p15"/>
          <p:cNvSpPr/>
          <p:nvPr/>
        </p:nvSpPr>
        <p:spPr>
          <a:xfrm>
            <a:off x="541525" y="3597775"/>
            <a:ext cx="3870300" cy="38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700"/>
              <a:t>Odpowiednia wysokość i poziom tarasu</a:t>
            </a:r>
            <a:endParaRPr sz="17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14"/>
          <p:cNvSpPr/>
          <p:nvPr/>
        </p:nvSpPr>
        <p:spPr>
          <a:xfrm>
            <a:off x="4572000" y="5047200"/>
            <a:ext cx="4221600" cy="765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Legary przymocuj do wsporników przy pomocy wkrętów i systemowych adapterów do legara.</a:t>
            </a:r>
            <a:endParaRPr sz="1200">
              <a:highlight>
                <a:srgbClr val="FFFFFF"/>
              </a:highlight>
            </a:endParaRPr>
          </a:p>
        </p:txBody>
      </p:sp>
      <p:pic>
        <p:nvPicPr>
          <p:cNvPr id="1246" name="Google Shape;1246;p114"/>
          <p:cNvPicPr preferRelativeResize="0"/>
          <p:nvPr/>
        </p:nvPicPr>
        <p:blipFill rotWithShape="1">
          <a:blip r:embed="rId3">
            <a:alphaModFix/>
          </a:blip>
          <a:srcRect b="-46665" l="0" r="0" t="-46646"/>
          <a:stretch/>
        </p:blipFill>
        <p:spPr>
          <a:xfrm>
            <a:off x="928" y="0"/>
            <a:ext cx="4570182" cy="4572001"/>
          </a:xfrm>
          <a:prstGeom prst="rect">
            <a:avLst/>
          </a:prstGeom>
          <a:noFill/>
          <a:ln>
            <a:noFill/>
          </a:ln>
        </p:spPr>
      </p:pic>
      <p:pic>
        <p:nvPicPr>
          <p:cNvPr id="1247" name="Google Shape;1247;p114"/>
          <p:cNvPicPr preferRelativeResize="0"/>
          <p:nvPr/>
        </p:nvPicPr>
        <p:blipFill rotWithShape="1">
          <a:blip r:embed="rId4">
            <a:alphaModFix/>
          </a:blip>
          <a:srcRect b="0" l="15501" r="28271" t="0"/>
          <a:stretch/>
        </p:blipFill>
        <p:spPr>
          <a:xfrm>
            <a:off x="4572000" y="0"/>
            <a:ext cx="4570180" cy="4571999"/>
          </a:xfrm>
          <a:prstGeom prst="rect">
            <a:avLst/>
          </a:prstGeom>
          <a:noFill/>
          <a:ln>
            <a:noFill/>
          </a:ln>
        </p:spPr>
      </p:pic>
      <p:sp>
        <p:nvSpPr>
          <p:cNvPr id="1248" name="Google Shape;1248;p114"/>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montaż legarów tarasowych</a:t>
            </a:r>
            <a:endParaRPr sz="2000">
              <a:solidFill>
                <a:srgbClr val="212121"/>
              </a:solidFill>
              <a:highlight>
                <a:srgbClr val="FF9900"/>
              </a:highlight>
              <a:latin typeface="Montserrat"/>
              <a:ea typeface="Montserrat"/>
              <a:cs typeface="Montserrat"/>
              <a:sym typeface="Montserrat"/>
            </a:endParaRPr>
          </a:p>
        </p:txBody>
      </p:sp>
      <p:sp>
        <p:nvSpPr>
          <p:cNvPr id="1249" name="Google Shape;1249;p11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250" name="Google Shape;1250;p114"/>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15"/>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montaż legarów tarasowych</a:t>
            </a:r>
            <a:endParaRPr sz="2000">
              <a:solidFill>
                <a:srgbClr val="212121"/>
              </a:solidFill>
              <a:highlight>
                <a:srgbClr val="FF9900"/>
              </a:highlight>
              <a:latin typeface="Montserrat"/>
              <a:ea typeface="Montserrat"/>
              <a:cs typeface="Montserrat"/>
              <a:sym typeface="Montserrat"/>
            </a:endParaRPr>
          </a:p>
        </p:txBody>
      </p:sp>
      <p:sp>
        <p:nvSpPr>
          <p:cNvPr id="1256" name="Google Shape;1256;p115"/>
          <p:cNvSpPr/>
          <p:nvPr/>
        </p:nvSpPr>
        <p:spPr>
          <a:xfrm>
            <a:off x="4572000" y="5047200"/>
            <a:ext cx="4221600" cy="452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Zamontuj deski do legarów na wypoziomowanych legarach ułożonych na wspornikach.</a:t>
            </a:r>
            <a:endParaRPr sz="1200">
              <a:highlight>
                <a:srgbClr val="FFFFFF"/>
              </a:highlight>
            </a:endParaRPr>
          </a:p>
        </p:txBody>
      </p:sp>
      <p:pic>
        <p:nvPicPr>
          <p:cNvPr id="1257" name="Google Shape;1257;p115"/>
          <p:cNvPicPr preferRelativeResize="0"/>
          <p:nvPr/>
        </p:nvPicPr>
        <p:blipFill rotWithShape="1">
          <a:blip r:embed="rId3">
            <a:alphaModFix/>
          </a:blip>
          <a:srcRect b="2107" l="0" r="0" t="2107"/>
          <a:stretch/>
        </p:blipFill>
        <p:spPr>
          <a:xfrm>
            <a:off x="928" y="0"/>
            <a:ext cx="4570182" cy="4572000"/>
          </a:xfrm>
          <a:prstGeom prst="rect">
            <a:avLst/>
          </a:prstGeom>
          <a:noFill/>
          <a:ln>
            <a:noFill/>
          </a:ln>
        </p:spPr>
      </p:pic>
      <p:pic>
        <p:nvPicPr>
          <p:cNvPr id="1258" name="Google Shape;1258;p115"/>
          <p:cNvPicPr preferRelativeResize="0"/>
          <p:nvPr/>
        </p:nvPicPr>
        <p:blipFill rotWithShape="1">
          <a:blip r:embed="rId4">
            <a:alphaModFix/>
          </a:blip>
          <a:srcRect b="0" l="11599" r="32173" t="0"/>
          <a:stretch/>
        </p:blipFill>
        <p:spPr>
          <a:xfrm>
            <a:off x="4572000" y="0"/>
            <a:ext cx="4570180" cy="4571999"/>
          </a:xfrm>
          <a:prstGeom prst="rect">
            <a:avLst/>
          </a:prstGeom>
          <a:noFill/>
          <a:ln>
            <a:noFill/>
          </a:ln>
        </p:spPr>
      </p:pic>
      <p:sp>
        <p:nvSpPr>
          <p:cNvPr id="1259" name="Google Shape;1259;p11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260" name="Google Shape;1260;p115"/>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pic>
        <p:nvPicPr>
          <p:cNvPr id="1265" name="Google Shape;1265;p116"/>
          <p:cNvPicPr preferRelativeResize="0"/>
          <p:nvPr/>
        </p:nvPicPr>
        <p:blipFill rotWithShape="1">
          <a:blip r:embed="rId3">
            <a:alphaModFix/>
          </a:blip>
          <a:srcRect b="-10931" l="0" r="0" t="-10931"/>
          <a:stretch/>
        </p:blipFill>
        <p:spPr>
          <a:xfrm>
            <a:off x="4466176" y="0"/>
            <a:ext cx="4677874" cy="6857924"/>
          </a:xfrm>
          <a:prstGeom prst="rect">
            <a:avLst/>
          </a:prstGeom>
          <a:noFill/>
          <a:ln>
            <a:noFill/>
          </a:ln>
        </p:spPr>
      </p:pic>
      <p:sp>
        <p:nvSpPr>
          <p:cNvPr id="1266" name="Google Shape;1266;p116"/>
          <p:cNvSpPr/>
          <p:nvPr/>
        </p:nvSpPr>
        <p:spPr>
          <a:xfrm>
            <a:off x="762025" y="59904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różnice w grubości płyt</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1267" name="Google Shape;1267;p116"/>
          <p:cNvSpPr/>
          <p:nvPr/>
        </p:nvSpPr>
        <p:spPr>
          <a:xfrm>
            <a:off x="354925" y="4501225"/>
            <a:ext cx="3836400" cy="16623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Wyrwane części podkładek gumowych służą do niwelowania różnic w grubościach płyt tarasowych. W przypadku nierównej powierzchni tarasu wynikającej z różnicy grubości płyt tarasowych należy określić grubość najgrubszej płyty i podłożyć pod pozostałe płyty odpowiednią ilość podkładek gumowych.</a:t>
            </a:r>
            <a:endParaRPr sz="1200">
              <a:highlight>
                <a:srgbClr val="FFFFFF"/>
              </a:highlight>
            </a:endParaRPr>
          </a:p>
          <a:p>
            <a:pPr indent="0" lvl="0" marL="0" marR="0" rtl="0" algn="just">
              <a:lnSpc>
                <a:spcPct val="120000"/>
              </a:lnSpc>
              <a:spcBef>
                <a:spcPts val="0"/>
              </a:spcBef>
              <a:spcAft>
                <a:spcPts val="0"/>
              </a:spcAft>
              <a:buNone/>
            </a:pPr>
            <a:r>
              <a:t/>
            </a:r>
            <a:endParaRPr sz="1200">
              <a:highlight>
                <a:srgbClr val="FFFFFF"/>
              </a:highlight>
            </a:endParaRPr>
          </a:p>
          <a:p>
            <a:pPr indent="0" lvl="0" marL="0" marR="0" rtl="0" algn="just">
              <a:lnSpc>
                <a:spcPct val="120000"/>
              </a:lnSpc>
              <a:spcBef>
                <a:spcPts val="0"/>
              </a:spcBef>
              <a:spcAft>
                <a:spcPts val="0"/>
              </a:spcAft>
              <a:buNone/>
            </a:pPr>
            <a:r>
              <a:t/>
            </a:r>
            <a:endParaRPr sz="1200">
              <a:highlight>
                <a:srgbClr val="FFFFFF"/>
              </a:highlight>
            </a:endParaRPr>
          </a:p>
        </p:txBody>
      </p:sp>
      <p:sp>
        <p:nvSpPr>
          <p:cNvPr id="1268" name="Google Shape;1268;p11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269" name="Google Shape;1269;p116"/>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17"/>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różnice w grubości płyt</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275" name="Google Shape;1275;p117"/>
          <p:cNvPicPr preferRelativeResize="0"/>
          <p:nvPr/>
        </p:nvPicPr>
        <p:blipFill rotWithShape="1">
          <a:blip r:embed="rId3">
            <a:alphaModFix/>
          </a:blip>
          <a:srcRect b="0" l="-10125" r="-10125" t="0"/>
          <a:stretch/>
        </p:blipFill>
        <p:spPr>
          <a:xfrm>
            <a:off x="928" y="0"/>
            <a:ext cx="4570183" cy="4572000"/>
          </a:xfrm>
          <a:prstGeom prst="rect">
            <a:avLst/>
          </a:prstGeom>
          <a:noFill/>
          <a:ln>
            <a:noFill/>
          </a:ln>
        </p:spPr>
      </p:pic>
      <p:pic>
        <p:nvPicPr>
          <p:cNvPr id="1276" name="Google Shape;1276;p117"/>
          <p:cNvPicPr preferRelativeResize="0"/>
          <p:nvPr/>
        </p:nvPicPr>
        <p:blipFill rotWithShape="1">
          <a:blip r:embed="rId4">
            <a:alphaModFix/>
          </a:blip>
          <a:srcRect b="0" l="11380" r="13651" t="0"/>
          <a:stretch/>
        </p:blipFill>
        <p:spPr>
          <a:xfrm>
            <a:off x="4572000" y="0"/>
            <a:ext cx="4570180" cy="4571999"/>
          </a:xfrm>
          <a:prstGeom prst="rect">
            <a:avLst/>
          </a:prstGeom>
          <a:noFill/>
          <a:ln>
            <a:noFill/>
          </a:ln>
        </p:spPr>
      </p:pic>
      <p:sp>
        <p:nvSpPr>
          <p:cNvPr id="1277" name="Google Shape;1277;p117"/>
          <p:cNvSpPr/>
          <p:nvPr/>
        </p:nvSpPr>
        <p:spPr>
          <a:xfrm>
            <a:off x="4572000" y="5078950"/>
            <a:ext cx="4260600" cy="1445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Wyrwane części podkładek gumowych służą do niwelowania różnic w grubościach płyt tarasowych. W przypadku nierównej powierzchni tarasu wynikającej z różnicy grubości płyt tarasowych należy określić grubość najgrubszej płyty i podłożyć pod pozostałe płyty odpowiednią ilość podkładek gumowych.</a:t>
            </a:r>
            <a:endParaRPr sz="1200">
              <a:highlight>
                <a:srgbClr val="FFFFFF"/>
              </a:highlight>
            </a:endParaRPr>
          </a:p>
          <a:p>
            <a:pPr indent="0" lvl="0" marL="0" marR="0" rtl="0" algn="just">
              <a:lnSpc>
                <a:spcPct val="120000"/>
              </a:lnSpc>
              <a:spcBef>
                <a:spcPts val="0"/>
              </a:spcBef>
              <a:spcAft>
                <a:spcPts val="0"/>
              </a:spcAft>
              <a:buNone/>
            </a:pPr>
            <a:r>
              <a:t/>
            </a:r>
            <a:endParaRPr sz="1200">
              <a:highlight>
                <a:srgbClr val="FFFFFF"/>
              </a:highlight>
            </a:endParaRPr>
          </a:p>
          <a:p>
            <a:pPr indent="0" lvl="0" marL="0" marR="0" rtl="0" algn="just">
              <a:lnSpc>
                <a:spcPct val="120000"/>
              </a:lnSpc>
              <a:spcBef>
                <a:spcPts val="0"/>
              </a:spcBef>
              <a:spcAft>
                <a:spcPts val="0"/>
              </a:spcAft>
              <a:buNone/>
            </a:pPr>
            <a:r>
              <a:t/>
            </a:r>
            <a:endParaRPr sz="1200">
              <a:highlight>
                <a:srgbClr val="FFFFFF"/>
              </a:highlight>
            </a:endParaRPr>
          </a:p>
        </p:txBody>
      </p:sp>
      <p:sp>
        <p:nvSpPr>
          <p:cNvPr id="1278" name="Google Shape;1278;p11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279" name="Google Shape;1279;p117"/>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pic>
        <p:nvPicPr>
          <p:cNvPr id="1284" name="Google Shape;1284;p118"/>
          <p:cNvPicPr preferRelativeResize="0"/>
          <p:nvPr/>
        </p:nvPicPr>
        <p:blipFill rotWithShape="1">
          <a:blip r:embed="rId3">
            <a:alphaModFix/>
          </a:blip>
          <a:srcRect b="-2388" l="-11696" r="-11684" t="-2378"/>
          <a:stretch/>
        </p:blipFill>
        <p:spPr>
          <a:xfrm>
            <a:off x="928" y="0"/>
            <a:ext cx="4570183" cy="4572000"/>
          </a:xfrm>
          <a:prstGeom prst="rect">
            <a:avLst/>
          </a:prstGeom>
          <a:noFill/>
          <a:ln>
            <a:noFill/>
          </a:ln>
        </p:spPr>
      </p:pic>
      <p:pic>
        <p:nvPicPr>
          <p:cNvPr id="1285" name="Google Shape;1285;p118"/>
          <p:cNvPicPr preferRelativeResize="0"/>
          <p:nvPr/>
        </p:nvPicPr>
        <p:blipFill rotWithShape="1">
          <a:blip r:embed="rId4">
            <a:alphaModFix/>
          </a:blip>
          <a:srcRect b="0" l="16703" r="16696" t="0"/>
          <a:stretch/>
        </p:blipFill>
        <p:spPr>
          <a:xfrm>
            <a:off x="4572000" y="0"/>
            <a:ext cx="4570180" cy="4571998"/>
          </a:xfrm>
          <a:prstGeom prst="rect">
            <a:avLst/>
          </a:prstGeom>
          <a:noFill/>
          <a:ln>
            <a:noFill/>
          </a:ln>
        </p:spPr>
      </p:pic>
      <p:sp>
        <p:nvSpPr>
          <p:cNvPr id="1286" name="Google Shape;1286;p118"/>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maskownice tarasu</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1287" name="Google Shape;1287;p118"/>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Zewnętrzne krawędzie tarasu można wykończyć przy pomocy maskownic tarasowych mocowanych na systemowe klipsy do montażu maskownic.</a:t>
            </a:r>
            <a:endParaRPr sz="1200">
              <a:highlight>
                <a:srgbClr val="FFFFFF"/>
              </a:highlight>
            </a:endParaRPr>
          </a:p>
        </p:txBody>
      </p:sp>
      <p:sp>
        <p:nvSpPr>
          <p:cNvPr id="1288" name="Google Shape;1288;p11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289" name="Google Shape;1289;p118"/>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pic>
        <p:nvPicPr>
          <p:cNvPr id="1294" name="Google Shape;1294;p119"/>
          <p:cNvPicPr preferRelativeResize="0"/>
          <p:nvPr/>
        </p:nvPicPr>
        <p:blipFill rotWithShape="1">
          <a:blip r:embed="rId3">
            <a:alphaModFix/>
          </a:blip>
          <a:srcRect b="0" l="-8194" r="-8206" t="0"/>
          <a:stretch/>
        </p:blipFill>
        <p:spPr>
          <a:xfrm>
            <a:off x="928" y="0"/>
            <a:ext cx="4570183" cy="4572000"/>
          </a:xfrm>
          <a:prstGeom prst="rect">
            <a:avLst/>
          </a:prstGeom>
          <a:noFill/>
          <a:ln>
            <a:noFill/>
          </a:ln>
        </p:spPr>
      </p:pic>
      <p:pic>
        <p:nvPicPr>
          <p:cNvPr id="1295" name="Google Shape;1295;p119"/>
          <p:cNvPicPr preferRelativeResize="0"/>
          <p:nvPr/>
        </p:nvPicPr>
        <p:blipFill rotWithShape="1">
          <a:blip r:embed="rId4">
            <a:alphaModFix/>
          </a:blip>
          <a:srcRect b="0" l="21947" r="21947" t="0"/>
          <a:stretch/>
        </p:blipFill>
        <p:spPr>
          <a:xfrm>
            <a:off x="4572000" y="0"/>
            <a:ext cx="4570180" cy="4571998"/>
          </a:xfrm>
          <a:prstGeom prst="rect">
            <a:avLst/>
          </a:prstGeom>
          <a:noFill/>
          <a:ln>
            <a:noFill/>
          </a:ln>
        </p:spPr>
      </p:pic>
      <p:sp>
        <p:nvSpPr>
          <p:cNvPr id="1296" name="Google Shape;1296;p119"/>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maskownice tarasu</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1297" name="Google Shape;1297;p119"/>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Zewnętrzne krawędzie tarasu można wykończyć przy pomocy maskownic tarasowych mocowanych na systemowe klipsy do montażu maskownic.</a:t>
            </a:r>
            <a:endParaRPr sz="1200">
              <a:highlight>
                <a:srgbClr val="FFFFFF"/>
              </a:highlight>
            </a:endParaRPr>
          </a:p>
        </p:txBody>
      </p:sp>
      <p:sp>
        <p:nvSpPr>
          <p:cNvPr id="1298" name="Google Shape;1298;p11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299" name="Google Shape;1299;p119"/>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120"/>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maskownice tarasu</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305" name="Google Shape;1305;p120"/>
          <p:cNvPicPr preferRelativeResize="0"/>
          <p:nvPr/>
        </p:nvPicPr>
        <p:blipFill rotWithShape="1">
          <a:blip r:embed="rId3">
            <a:alphaModFix/>
          </a:blip>
          <a:srcRect b="-1292" l="-9966" r="-9966" t="-1292"/>
          <a:stretch/>
        </p:blipFill>
        <p:spPr>
          <a:xfrm>
            <a:off x="928" y="0"/>
            <a:ext cx="4570184" cy="4572000"/>
          </a:xfrm>
          <a:prstGeom prst="rect">
            <a:avLst/>
          </a:prstGeom>
          <a:noFill/>
          <a:ln>
            <a:noFill/>
          </a:ln>
        </p:spPr>
      </p:pic>
      <p:pic>
        <p:nvPicPr>
          <p:cNvPr id="1306" name="Google Shape;1306;p120"/>
          <p:cNvPicPr preferRelativeResize="0"/>
          <p:nvPr/>
        </p:nvPicPr>
        <p:blipFill rotWithShape="1">
          <a:blip r:embed="rId4">
            <a:alphaModFix/>
          </a:blip>
          <a:srcRect b="11111" l="11132" r="17" t="0"/>
          <a:stretch/>
        </p:blipFill>
        <p:spPr>
          <a:xfrm>
            <a:off x="4572000" y="0"/>
            <a:ext cx="4570180" cy="4571998"/>
          </a:xfrm>
          <a:prstGeom prst="rect">
            <a:avLst/>
          </a:prstGeom>
          <a:noFill/>
          <a:ln>
            <a:noFill/>
          </a:ln>
        </p:spPr>
      </p:pic>
      <p:sp>
        <p:nvSpPr>
          <p:cNvPr id="1307" name="Google Shape;1307;p120"/>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Zewnętrzne krawędzie tarasu można wykończyć przy pomocy maskownic tarasowych mocowanych na systemowe klipsy do montażu maskownic.</a:t>
            </a:r>
            <a:endParaRPr sz="1200">
              <a:highlight>
                <a:srgbClr val="FFFFFF"/>
              </a:highlight>
            </a:endParaRPr>
          </a:p>
        </p:txBody>
      </p:sp>
      <p:sp>
        <p:nvSpPr>
          <p:cNvPr id="1308" name="Google Shape;1308;p12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309" name="Google Shape;1309;p120"/>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121"/>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highlight>
                  <a:srgbClr val="FF9900"/>
                </a:highlight>
                <a:latin typeface="Montserrat"/>
                <a:ea typeface="Montserrat"/>
                <a:cs typeface="Montserrat"/>
                <a:sym typeface="Montserrat"/>
              </a:rPr>
              <a:t>balkon z płytą 2 cm </a:t>
            </a:r>
            <a:br>
              <a:rPr lang="en-GB" sz="2000">
                <a:solidFill>
                  <a:srgbClr val="212121"/>
                </a:solidFill>
                <a:highlight>
                  <a:srgbClr val="FF9900"/>
                </a:highlight>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na wspornikach</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315" name="Google Shape;1315;p121"/>
          <p:cNvPicPr preferRelativeResize="0"/>
          <p:nvPr/>
        </p:nvPicPr>
        <p:blipFill rotWithShape="1">
          <a:blip r:embed="rId3">
            <a:alphaModFix/>
          </a:blip>
          <a:srcRect b="-5309" l="-2377" r="-2377" t="-5309"/>
          <a:stretch/>
        </p:blipFill>
        <p:spPr>
          <a:xfrm>
            <a:off x="928" y="0"/>
            <a:ext cx="4570184" cy="4572001"/>
          </a:xfrm>
          <a:prstGeom prst="rect">
            <a:avLst/>
          </a:prstGeom>
          <a:noFill/>
          <a:ln>
            <a:noFill/>
          </a:ln>
        </p:spPr>
      </p:pic>
      <p:pic>
        <p:nvPicPr>
          <p:cNvPr id="1316" name="Google Shape;1316;p121"/>
          <p:cNvPicPr preferRelativeResize="0"/>
          <p:nvPr/>
        </p:nvPicPr>
        <p:blipFill rotWithShape="1">
          <a:blip r:embed="rId4">
            <a:alphaModFix/>
          </a:blip>
          <a:srcRect b="51354" l="0" r="0" t="0"/>
          <a:stretch/>
        </p:blipFill>
        <p:spPr>
          <a:xfrm>
            <a:off x="4572000" y="0"/>
            <a:ext cx="4570180" cy="4571998"/>
          </a:xfrm>
          <a:prstGeom prst="rect">
            <a:avLst/>
          </a:prstGeom>
          <a:noFill/>
          <a:ln>
            <a:noFill/>
          </a:ln>
        </p:spPr>
      </p:pic>
      <p:sp>
        <p:nvSpPr>
          <p:cNvPr id="1317" name="Google Shape;1317;p121"/>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Taras wentylowany na płycie balkonowej nieocieplonej Isokorb</a:t>
            </a:r>
            <a:endParaRPr sz="1200">
              <a:highlight>
                <a:srgbClr val="FFFFFF"/>
              </a:highlight>
            </a:endParaRPr>
          </a:p>
        </p:txBody>
      </p:sp>
      <p:sp>
        <p:nvSpPr>
          <p:cNvPr id="1318" name="Google Shape;1318;p12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319" name="Google Shape;1319;p121"/>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pic>
        <p:nvPicPr>
          <p:cNvPr id="1324" name="Google Shape;1324;p122"/>
          <p:cNvPicPr preferRelativeResize="0"/>
          <p:nvPr/>
        </p:nvPicPr>
        <p:blipFill rotWithShape="1">
          <a:blip r:embed="rId3">
            <a:alphaModFix/>
          </a:blip>
          <a:srcRect b="10518" l="16426" r="16419" t="10510"/>
          <a:stretch/>
        </p:blipFill>
        <p:spPr>
          <a:xfrm>
            <a:off x="928" y="0"/>
            <a:ext cx="4570184" cy="4572000"/>
          </a:xfrm>
          <a:prstGeom prst="rect">
            <a:avLst/>
          </a:prstGeom>
          <a:noFill/>
          <a:ln>
            <a:noFill/>
          </a:ln>
        </p:spPr>
      </p:pic>
      <p:pic>
        <p:nvPicPr>
          <p:cNvPr id="1325" name="Google Shape;1325;p122"/>
          <p:cNvPicPr preferRelativeResize="0"/>
          <p:nvPr/>
        </p:nvPicPr>
        <p:blipFill rotWithShape="1">
          <a:blip r:embed="rId4">
            <a:alphaModFix/>
          </a:blip>
          <a:srcRect b="0" l="36588" r="15383" t="0"/>
          <a:stretch/>
        </p:blipFill>
        <p:spPr>
          <a:xfrm>
            <a:off x="4572000" y="0"/>
            <a:ext cx="4570180" cy="4571999"/>
          </a:xfrm>
          <a:prstGeom prst="rect">
            <a:avLst/>
          </a:prstGeom>
          <a:noFill/>
          <a:ln>
            <a:noFill/>
          </a:ln>
        </p:spPr>
      </p:pic>
      <p:sp>
        <p:nvSpPr>
          <p:cNvPr id="1326" name="Google Shape;1326;p122"/>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dylatacja od ściany</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1327" name="Google Shape;1327;p122"/>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Elementy posadzki tarasu powinny być odsunięte od ograniczenia brzegowego np. ściany aby zapobiec jej uszkodzeniu. </a:t>
            </a:r>
            <a:r>
              <a:rPr lang="en-GB" sz="1200">
                <a:highlight>
                  <a:srgbClr val="FFFFFF"/>
                </a:highlight>
              </a:rPr>
              <a:t>Pomiędzy pierwszą/ostatnią płytą a ścianą należy zastosować klips dylatacyjny.</a:t>
            </a:r>
            <a:endParaRPr sz="1200">
              <a:highlight>
                <a:srgbClr val="FFFFFF"/>
              </a:highlight>
            </a:endParaRPr>
          </a:p>
        </p:txBody>
      </p:sp>
      <p:sp>
        <p:nvSpPr>
          <p:cNvPr id="1328" name="Google Shape;1328;p12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329" name="Google Shape;1329;p122"/>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pic>
        <p:nvPicPr>
          <p:cNvPr id="1334" name="Google Shape;1334;p123"/>
          <p:cNvPicPr preferRelativeResize="0"/>
          <p:nvPr/>
        </p:nvPicPr>
        <p:blipFill rotWithShape="1">
          <a:blip r:embed="rId3">
            <a:alphaModFix/>
          </a:blip>
          <a:srcRect b="0" l="-10576" r="-10576" t="0"/>
          <a:stretch/>
        </p:blipFill>
        <p:spPr>
          <a:xfrm>
            <a:off x="928" y="0"/>
            <a:ext cx="4570183" cy="4572000"/>
          </a:xfrm>
          <a:prstGeom prst="rect">
            <a:avLst/>
          </a:prstGeom>
          <a:noFill/>
          <a:ln>
            <a:noFill/>
          </a:ln>
        </p:spPr>
      </p:pic>
      <p:pic>
        <p:nvPicPr>
          <p:cNvPr id="1335" name="Google Shape;1335;p123"/>
          <p:cNvPicPr preferRelativeResize="0"/>
          <p:nvPr/>
        </p:nvPicPr>
        <p:blipFill rotWithShape="1">
          <a:blip r:embed="rId4">
            <a:alphaModFix/>
          </a:blip>
          <a:srcRect b="0" l="0" r="25031" t="0"/>
          <a:stretch/>
        </p:blipFill>
        <p:spPr>
          <a:xfrm flipH="1">
            <a:off x="4572000" y="0"/>
            <a:ext cx="4570180" cy="4571999"/>
          </a:xfrm>
          <a:prstGeom prst="rect">
            <a:avLst/>
          </a:prstGeom>
          <a:noFill/>
          <a:ln>
            <a:noFill/>
          </a:ln>
        </p:spPr>
      </p:pic>
      <p:sp>
        <p:nvSpPr>
          <p:cNvPr id="1336" name="Google Shape;1336;p123"/>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dylatacja od ściany</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1337" name="Google Shape;1337;p123"/>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Elementy posadzki tarasu powinny być odsunięte od ograniczenia brzegowego np. ściany aby zapobiec jej uszkodzeniu. </a:t>
            </a:r>
            <a:r>
              <a:rPr lang="en-GB" sz="1200">
                <a:highlight>
                  <a:srgbClr val="FFFFFF"/>
                </a:highlight>
              </a:rPr>
              <a:t>Pomiędzy pierwszą/ostatnią płytą a ścianą należy zastosować klips dylatacyjny.</a:t>
            </a:r>
            <a:endParaRPr sz="1200">
              <a:highlight>
                <a:srgbClr val="FFFFFF"/>
              </a:highlight>
            </a:endParaRPr>
          </a:p>
        </p:txBody>
      </p:sp>
      <p:sp>
        <p:nvSpPr>
          <p:cNvPr id="1338" name="Google Shape;1338;p12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339" name="Google Shape;1339;p12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6"/>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zalety</a:t>
            </a:r>
            <a:endParaRPr sz="600">
              <a:highlight>
                <a:srgbClr val="FF9900"/>
              </a:highlight>
            </a:endParaRPr>
          </a:p>
        </p:txBody>
      </p:sp>
      <p:sp>
        <p:nvSpPr>
          <p:cNvPr id="155" name="Google Shape;155;p16"/>
          <p:cNvSpPr/>
          <p:nvPr/>
        </p:nvSpPr>
        <p:spPr>
          <a:xfrm>
            <a:off x="5053038" y="3587900"/>
            <a:ext cx="3608100" cy="38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700"/>
              <a:t>Taras jest wytrzymały na obciążenia</a:t>
            </a:r>
            <a:endParaRPr sz="1700"/>
          </a:p>
        </p:txBody>
      </p:sp>
      <p:pic>
        <p:nvPicPr>
          <p:cNvPr id="156" name="Google Shape;156;p16"/>
          <p:cNvPicPr preferRelativeResize="0"/>
          <p:nvPr/>
        </p:nvPicPr>
        <p:blipFill rotWithShape="1">
          <a:blip r:embed="rId3">
            <a:alphaModFix/>
          </a:blip>
          <a:srcRect b="-38047" l="-10" r="0" t="-63687"/>
          <a:stretch/>
        </p:blipFill>
        <p:spPr>
          <a:xfrm>
            <a:off x="0" y="-613825"/>
            <a:ext cx="4570175" cy="5185825"/>
          </a:xfrm>
          <a:prstGeom prst="rect">
            <a:avLst/>
          </a:prstGeom>
          <a:noFill/>
          <a:ln>
            <a:noFill/>
          </a:ln>
        </p:spPr>
      </p:pic>
      <p:pic>
        <p:nvPicPr>
          <p:cNvPr id="157" name="Google Shape;157;p16"/>
          <p:cNvPicPr preferRelativeResize="0"/>
          <p:nvPr/>
        </p:nvPicPr>
        <p:blipFill rotWithShape="1">
          <a:blip r:embed="rId4">
            <a:alphaModFix/>
          </a:blip>
          <a:srcRect b="-38936" l="-10" r="0" t="-38936"/>
          <a:stretch/>
        </p:blipFill>
        <p:spPr>
          <a:xfrm>
            <a:off x="4572000" y="0"/>
            <a:ext cx="4570182" cy="4571999"/>
          </a:xfrm>
          <a:prstGeom prst="rect">
            <a:avLst/>
          </a:prstGeom>
          <a:noFill/>
          <a:ln>
            <a:noFill/>
          </a:ln>
        </p:spPr>
      </p:pic>
      <p:sp>
        <p:nvSpPr>
          <p:cNvPr id="158" name="Google Shape;158;p1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59" name="Google Shape;159;p16"/>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
        <p:nvSpPr>
          <p:cNvPr id="160" name="Google Shape;160;p16"/>
          <p:cNvSpPr/>
          <p:nvPr/>
        </p:nvSpPr>
        <p:spPr>
          <a:xfrm>
            <a:off x="191575" y="3587900"/>
            <a:ext cx="4570200" cy="38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700"/>
              <a:t>Możliwość prowadzenia mediów pod tarasem</a:t>
            </a:r>
            <a:endParaRPr sz="170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pic>
        <p:nvPicPr>
          <p:cNvPr id="1344" name="Google Shape;1344;p124"/>
          <p:cNvPicPr preferRelativeResize="0"/>
          <p:nvPr/>
        </p:nvPicPr>
        <p:blipFill rotWithShape="1">
          <a:blip r:embed="rId3">
            <a:alphaModFix/>
          </a:blip>
          <a:srcRect b="0" l="12512" r="12519" t="0"/>
          <a:stretch/>
        </p:blipFill>
        <p:spPr>
          <a:xfrm flipH="1">
            <a:off x="928" y="0"/>
            <a:ext cx="4570184" cy="4572000"/>
          </a:xfrm>
          <a:prstGeom prst="rect">
            <a:avLst/>
          </a:prstGeom>
          <a:noFill/>
          <a:ln>
            <a:noFill/>
          </a:ln>
        </p:spPr>
      </p:pic>
      <p:pic>
        <p:nvPicPr>
          <p:cNvPr id="1345" name="Google Shape;1345;p124"/>
          <p:cNvPicPr preferRelativeResize="0"/>
          <p:nvPr/>
        </p:nvPicPr>
        <p:blipFill rotWithShape="1">
          <a:blip r:embed="rId4">
            <a:alphaModFix/>
          </a:blip>
          <a:srcRect b="3514" l="2641" r="26350" t="1761"/>
          <a:stretch/>
        </p:blipFill>
        <p:spPr>
          <a:xfrm>
            <a:off x="4572000" y="0"/>
            <a:ext cx="4570180" cy="4571998"/>
          </a:xfrm>
          <a:prstGeom prst="rect">
            <a:avLst/>
          </a:prstGeom>
          <a:noFill/>
          <a:ln>
            <a:noFill/>
          </a:ln>
        </p:spPr>
      </p:pic>
      <p:sp>
        <p:nvSpPr>
          <p:cNvPr id="1346" name="Google Shape;1346;p124"/>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dylatacja od ściany</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1347" name="Google Shape;1347;p124"/>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Elementy posadzki tarasu powinny być odsunięte od ograniczenia brzegowego np. ściany aby zapobiec jej uszkodzeniu. </a:t>
            </a:r>
            <a:r>
              <a:rPr lang="en-GB" sz="1200">
                <a:highlight>
                  <a:srgbClr val="FFFFFF"/>
                </a:highlight>
              </a:rPr>
              <a:t>Pomiędzy pierwszą/ostatnią płytą a ścianą należy zastosować klips dylatacyjny.</a:t>
            </a:r>
            <a:endParaRPr sz="1200">
              <a:highlight>
                <a:srgbClr val="FFFFFF"/>
              </a:highlight>
            </a:endParaRPr>
          </a:p>
        </p:txBody>
      </p:sp>
      <p:sp>
        <p:nvSpPr>
          <p:cNvPr id="1348" name="Google Shape;1348;p12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349" name="Google Shape;1349;p124"/>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125"/>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dylatacja od ściany</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355" name="Google Shape;1355;p125"/>
          <p:cNvPicPr preferRelativeResize="0"/>
          <p:nvPr/>
        </p:nvPicPr>
        <p:blipFill rotWithShape="1">
          <a:blip r:embed="rId3">
            <a:alphaModFix/>
          </a:blip>
          <a:srcRect b="9176" l="0" r="0" t="15793"/>
          <a:stretch/>
        </p:blipFill>
        <p:spPr>
          <a:xfrm flipH="1">
            <a:off x="928" y="0"/>
            <a:ext cx="4570184" cy="4572000"/>
          </a:xfrm>
          <a:prstGeom prst="rect">
            <a:avLst/>
          </a:prstGeom>
          <a:noFill/>
          <a:ln>
            <a:noFill/>
          </a:ln>
        </p:spPr>
      </p:pic>
      <p:pic>
        <p:nvPicPr>
          <p:cNvPr id="1356" name="Google Shape;1356;p125"/>
          <p:cNvPicPr preferRelativeResize="0"/>
          <p:nvPr/>
        </p:nvPicPr>
        <p:blipFill rotWithShape="1">
          <a:blip r:embed="rId4">
            <a:alphaModFix/>
          </a:blip>
          <a:srcRect b="12484" l="0" r="0" t="12484"/>
          <a:stretch/>
        </p:blipFill>
        <p:spPr>
          <a:xfrm rot="10800000">
            <a:off x="4571100" y="0"/>
            <a:ext cx="4570180" cy="4571997"/>
          </a:xfrm>
          <a:prstGeom prst="rect">
            <a:avLst/>
          </a:prstGeom>
          <a:noFill/>
          <a:ln>
            <a:noFill/>
          </a:ln>
        </p:spPr>
      </p:pic>
      <p:sp>
        <p:nvSpPr>
          <p:cNvPr id="1357" name="Google Shape;1357;p125"/>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Elementy posadzki tarasu powinny być odsunięte od ograniczenia brzegowego np. ściany aby zapobiec jej uszkodzeniu. Pomiędzy pierwszą/ostatnią płytą a ścianą należy zastosować klips dylatacyjny.</a:t>
            </a:r>
            <a:endParaRPr sz="1200">
              <a:highlight>
                <a:srgbClr val="FFFFFF"/>
              </a:highlight>
            </a:endParaRPr>
          </a:p>
        </p:txBody>
      </p:sp>
      <p:sp>
        <p:nvSpPr>
          <p:cNvPr id="1358" name="Google Shape;1358;p12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359" name="Google Shape;1359;p125"/>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126"/>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szczelina między płytami</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365" name="Google Shape;1365;p126"/>
          <p:cNvPicPr preferRelativeResize="0"/>
          <p:nvPr/>
        </p:nvPicPr>
        <p:blipFill rotWithShape="1">
          <a:blip r:embed="rId3">
            <a:alphaModFix/>
          </a:blip>
          <a:srcRect b="-12345" l="-2820" r="-2831" t="-12358"/>
          <a:stretch/>
        </p:blipFill>
        <p:spPr>
          <a:xfrm>
            <a:off x="928" y="0"/>
            <a:ext cx="4570184" cy="4572000"/>
          </a:xfrm>
          <a:prstGeom prst="rect">
            <a:avLst/>
          </a:prstGeom>
          <a:noFill/>
          <a:ln>
            <a:noFill/>
          </a:ln>
        </p:spPr>
      </p:pic>
      <p:pic>
        <p:nvPicPr>
          <p:cNvPr id="1366" name="Google Shape;1366;p126"/>
          <p:cNvPicPr preferRelativeResize="0"/>
          <p:nvPr/>
        </p:nvPicPr>
        <p:blipFill rotWithShape="1">
          <a:blip r:embed="rId4">
            <a:alphaModFix/>
          </a:blip>
          <a:srcRect b="-28959" l="-10" r="-20" t="-28943"/>
          <a:stretch/>
        </p:blipFill>
        <p:spPr>
          <a:xfrm>
            <a:off x="4571100" y="-1"/>
            <a:ext cx="4570180" cy="4571998"/>
          </a:xfrm>
          <a:prstGeom prst="rect">
            <a:avLst/>
          </a:prstGeom>
          <a:noFill/>
          <a:ln>
            <a:noFill/>
          </a:ln>
        </p:spPr>
      </p:pic>
      <p:sp>
        <p:nvSpPr>
          <p:cNvPr id="1367" name="Google Shape;1367;p126"/>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Dystanse fugowe to wystające elementy z kapelusza wspornika o określonej szerokości które ustalają szczelinę między płytami i zapobiegają przesuwaniu sie płyt tarasowych.</a:t>
            </a:r>
            <a:endParaRPr sz="1200">
              <a:highlight>
                <a:srgbClr val="FFFFFF"/>
              </a:highlight>
            </a:endParaRPr>
          </a:p>
        </p:txBody>
      </p:sp>
      <p:sp>
        <p:nvSpPr>
          <p:cNvPr id="1368" name="Google Shape;1368;p12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369" name="Google Shape;1369;p126"/>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p127"/>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szczelina między płytami</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375" name="Google Shape;1375;p127"/>
          <p:cNvPicPr preferRelativeResize="0"/>
          <p:nvPr/>
        </p:nvPicPr>
        <p:blipFill rotWithShape="1">
          <a:blip r:embed="rId3">
            <a:alphaModFix/>
          </a:blip>
          <a:srcRect b="-38936" l="-20" r="0" t="-38936"/>
          <a:stretch/>
        </p:blipFill>
        <p:spPr>
          <a:xfrm>
            <a:off x="928" y="0"/>
            <a:ext cx="4570184" cy="4572000"/>
          </a:xfrm>
          <a:prstGeom prst="rect">
            <a:avLst/>
          </a:prstGeom>
          <a:noFill/>
          <a:ln>
            <a:noFill/>
          </a:ln>
        </p:spPr>
      </p:pic>
      <p:pic>
        <p:nvPicPr>
          <p:cNvPr id="1376" name="Google Shape;1376;p127"/>
          <p:cNvPicPr preferRelativeResize="0"/>
          <p:nvPr/>
        </p:nvPicPr>
        <p:blipFill rotWithShape="1">
          <a:blip r:embed="rId4">
            <a:alphaModFix/>
          </a:blip>
          <a:srcRect b="0" l="21883" r="21889" t="0"/>
          <a:stretch/>
        </p:blipFill>
        <p:spPr>
          <a:xfrm>
            <a:off x="4571100" y="-1"/>
            <a:ext cx="4570180" cy="4571998"/>
          </a:xfrm>
          <a:prstGeom prst="rect">
            <a:avLst/>
          </a:prstGeom>
          <a:noFill/>
          <a:ln>
            <a:noFill/>
          </a:ln>
        </p:spPr>
      </p:pic>
      <p:sp>
        <p:nvSpPr>
          <p:cNvPr id="1377" name="Google Shape;1377;p127"/>
          <p:cNvSpPr/>
          <p:nvPr/>
        </p:nvSpPr>
        <p:spPr>
          <a:xfrm>
            <a:off x="4572000" y="5078950"/>
            <a:ext cx="4260600" cy="794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Szczelina między płytami ( na zdjęciach szczelina 3 mm ) pozwala na swobodny odpływ wody z powierzchni tarasu.</a:t>
            </a:r>
            <a:endParaRPr sz="1200">
              <a:highlight>
                <a:srgbClr val="FFFFFF"/>
              </a:highlight>
            </a:endParaRPr>
          </a:p>
          <a:p>
            <a:pPr indent="0" lvl="0" marL="0" marR="0" rtl="0" algn="just">
              <a:lnSpc>
                <a:spcPct val="120000"/>
              </a:lnSpc>
              <a:spcBef>
                <a:spcPts val="0"/>
              </a:spcBef>
              <a:spcAft>
                <a:spcPts val="0"/>
              </a:spcAft>
              <a:buNone/>
            </a:pPr>
            <a:r>
              <a:t/>
            </a:r>
            <a:endParaRPr sz="1200">
              <a:highlight>
                <a:srgbClr val="FFFFFF"/>
              </a:highlight>
            </a:endParaRPr>
          </a:p>
          <a:p>
            <a:pPr indent="0" lvl="0" marL="0" marR="0" rtl="0" algn="just">
              <a:lnSpc>
                <a:spcPct val="120000"/>
              </a:lnSpc>
              <a:spcBef>
                <a:spcPts val="0"/>
              </a:spcBef>
              <a:spcAft>
                <a:spcPts val="0"/>
              </a:spcAft>
              <a:buClr>
                <a:srgbClr val="5E5E5E"/>
              </a:buClr>
              <a:buSzPts val="300"/>
              <a:buFont typeface="Montserrat"/>
              <a:buNone/>
            </a:pPr>
            <a:r>
              <a:t/>
            </a:r>
            <a:endParaRPr sz="1200">
              <a:highlight>
                <a:srgbClr val="FFFFFF"/>
              </a:highlight>
            </a:endParaRPr>
          </a:p>
        </p:txBody>
      </p:sp>
      <p:sp>
        <p:nvSpPr>
          <p:cNvPr id="1378" name="Google Shape;1378;p12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379" name="Google Shape;1379;p127"/>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pic>
        <p:nvPicPr>
          <p:cNvPr id="1384" name="Google Shape;1384;p128"/>
          <p:cNvPicPr preferRelativeResize="0"/>
          <p:nvPr/>
        </p:nvPicPr>
        <p:blipFill rotWithShape="1">
          <a:blip r:embed="rId3">
            <a:alphaModFix/>
          </a:blip>
          <a:srcRect b="-8018" l="11371" r="11378" t="-8018"/>
          <a:stretch/>
        </p:blipFill>
        <p:spPr>
          <a:xfrm>
            <a:off x="928" y="0"/>
            <a:ext cx="4570184" cy="4572000"/>
          </a:xfrm>
          <a:prstGeom prst="rect">
            <a:avLst/>
          </a:prstGeom>
          <a:noFill/>
          <a:ln>
            <a:noFill/>
          </a:ln>
        </p:spPr>
      </p:pic>
      <p:pic>
        <p:nvPicPr>
          <p:cNvPr id="1385" name="Google Shape;1385;p128"/>
          <p:cNvPicPr preferRelativeResize="0"/>
          <p:nvPr/>
        </p:nvPicPr>
        <p:blipFill rotWithShape="1">
          <a:blip r:embed="rId4">
            <a:alphaModFix/>
          </a:blip>
          <a:srcRect b="131" l="-10" r="0" t="17989"/>
          <a:stretch/>
        </p:blipFill>
        <p:spPr>
          <a:xfrm>
            <a:off x="4571100" y="-1"/>
            <a:ext cx="4570180" cy="4571997"/>
          </a:xfrm>
          <a:prstGeom prst="rect">
            <a:avLst/>
          </a:prstGeom>
          <a:noFill/>
          <a:ln>
            <a:noFill/>
          </a:ln>
        </p:spPr>
      </p:pic>
      <p:sp>
        <p:nvSpPr>
          <p:cNvPr id="1386" name="Google Shape;1386;p128"/>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podkładka gumowa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pomiędzy płytą a wspornikiem</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1387" name="Google Shape;1387;p128"/>
          <p:cNvSpPr txBox="1"/>
          <p:nvPr/>
        </p:nvSpPr>
        <p:spPr>
          <a:xfrm>
            <a:off x="4511850" y="5047200"/>
            <a:ext cx="4012800" cy="1126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200"/>
              <a:t>Podkładka gumowa o grubości 1,5 mm umieszczana jest pomiędzy płytą a wspornikiem w celu wygłuszenia ewentualnych odgłosów w trakcie chodzenia jak np. drobinki piasku itp. </a:t>
            </a:r>
            <a:endParaRPr sz="1200"/>
          </a:p>
        </p:txBody>
      </p:sp>
      <p:sp>
        <p:nvSpPr>
          <p:cNvPr id="1388" name="Google Shape;1388;p12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389" name="Google Shape;1389;p128"/>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129"/>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podkładka gumowa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pomiędzy płytą a wspornikiem</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395" name="Google Shape;1395;p129"/>
          <p:cNvPicPr preferRelativeResize="0"/>
          <p:nvPr/>
        </p:nvPicPr>
        <p:blipFill rotWithShape="1">
          <a:blip r:embed="rId3">
            <a:alphaModFix/>
          </a:blip>
          <a:srcRect b="0" l="21883" r="21889" t="0"/>
          <a:stretch/>
        </p:blipFill>
        <p:spPr>
          <a:xfrm>
            <a:off x="928" y="0"/>
            <a:ext cx="4570184" cy="4572000"/>
          </a:xfrm>
          <a:prstGeom prst="rect">
            <a:avLst/>
          </a:prstGeom>
          <a:noFill/>
          <a:ln>
            <a:noFill/>
          </a:ln>
        </p:spPr>
      </p:pic>
      <p:pic>
        <p:nvPicPr>
          <p:cNvPr id="1396" name="Google Shape;1396;p129"/>
          <p:cNvPicPr preferRelativeResize="0"/>
          <p:nvPr/>
        </p:nvPicPr>
        <p:blipFill rotWithShape="1">
          <a:blip r:embed="rId4">
            <a:alphaModFix/>
          </a:blip>
          <a:srcRect b="-10168" l="12543" r="19797" t="-10168"/>
          <a:stretch/>
        </p:blipFill>
        <p:spPr>
          <a:xfrm>
            <a:off x="4571100" y="-1"/>
            <a:ext cx="4570180" cy="4571997"/>
          </a:xfrm>
          <a:prstGeom prst="rect">
            <a:avLst/>
          </a:prstGeom>
          <a:noFill/>
          <a:ln>
            <a:noFill/>
          </a:ln>
        </p:spPr>
      </p:pic>
      <p:sp>
        <p:nvSpPr>
          <p:cNvPr id="1397" name="Google Shape;1397;p129"/>
          <p:cNvSpPr txBox="1"/>
          <p:nvPr/>
        </p:nvSpPr>
        <p:spPr>
          <a:xfrm>
            <a:off x="4511850" y="5047200"/>
            <a:ext cx="4012800" cy="1126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200"/>
              <a:t>Podkładka gumowa o grubości 1,5 mm umieszczana jest pomiędzy płytą a wspornikiem w celu wygłuszenia ewentualnych odgłosów w trakcie chodzenia jak np. drobinki piasku itp. </a:t>
            </a:r>
            <a:endParaRPr sz="1200"/>
          </a:p>
        </p:txBody>
      </p:sp>
      <p:sp>
        <p:nvSpPr>
          <p:cNvPr id="1398" name="Google Shape;1398;p12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399" name="Google Shape;1399;p129"/>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130"/>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oparcie ostatniej płyty</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na kątowniku balustrady</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405" name="Google Shape;1405;p130"/>
          <p:cNvPicPr preferRelativeResize="0"/>
          <p:nvPr/>
        </p:nvPicPr>
        <p:blipFill rotWithShape="1">
          <a:blip r:embed="rId3">
            <a:alphaModFix/>
          </a:blip>
          <a:srcRect b="-36595" l="6472" r="0" t="-36595"/>
          <a:stretch/>
        </p:blipFill>
        <p:spPr>
          <a:xfrm>
            <a:off x="928" y="0"/>
            <a:ext cx="4570184" cy="4572001"/>
          </a:xfrm>
          <a:prstGeom prst="rect">
            <a:avLst/>
          </a:prstGeom>
          <a:noFill/>
          <a:ln>
            <a:noFill/>
          </a:ln>
        </p:spPr>
      </p:pic>
      <p:pic>
        <p:nvPicPr>
          <p:cNvPr id="1406" name="Google Shape;1406;p130"/>
          <p:cNvPicPr preferRelativeResize="0"/>
          <p:nvPr/>
        </p:nvPicPr>
        <p:blipFill rotWithShape="1">
          <a:blip r:embed="rId4">
            <a:alphaModFix/>
          </a:blip>
          <a:srcRect b="-6818" l="3266" r="31527" t="-9149"/>
          <a:stretch/>
        </p:blipFill>
        <p:spPr>
          <a:xfrm>
            <a:off x="4571100" y="-1"/>
            <a:ext cx="4570180" cy="4571997"/>
          </a:xfrm>
          <a:prstGeom prst="rect">
            <a:avLst/>
          </a:prstGeom>
          <a:noFill/>
          <a:ln>
            <a:noFill/>
          </a:ln>
        </p:spPr>
      </p:pic>
      <p:sp>
        <p:nvSpPr>
          <p:cNvPr id="1407" name="Google Shape;1407;p130"/>
          <p:cNvSpPr txBox="1"/>
          <p:nvPr/>
        </p:nvSpPr>
        <p:spPr>
          <a:xfrm>
            <a:off x="4607375" y="5047200"/>
            <a:ext cx="4214700" cy="945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200"/>
              <a:t>W przypadku balkonów z balustradą zalecane jest oparcie ostatniej płyty dodatkowo na kątowniku nitowanym do balustrady w celu dodatkowego podparcia płyty oraz zabezpieczenia jej przed przesuwaniem się.</a:t>
            </a:r>
            <a:endParaRPr sz="1200"/>
          </a:p>
        </p:txBody>
      </p:sp>
      <p:sp>
        <p:nvSpPr>
          <p:cNvPr id="1408" name="Google Shape;1408;p13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409" name="Google Shape;1409;p130"/>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pic>
        <p:nvPicPr>
          <p:cNvPr id="1414" name="Google Shape;1414;p131"/>
          <p:cNvPicPr preferRelativeResize="0"/>
          <p:nvPr/>
        </p:nvPicPr>
        <p:blipFill rotWithShape="1">
          <a:blip r:embed="rId3">
            <a:alphaModFix/>
          </a:blip>
          <a:srcRect b="-23145" l="8860" r="8868" t="-23160"/>
          <a:stretch/>
        </p:blipFill>
        <p:spPr>
          <a:xfrm>
            <a:off x="928" y="0"/>
            <a:ext cx="4570184" cy="4572000"/>
          </a:xfrm>
          <a:prstGeom prst="rect">
            <a:avLst/>
          </a:prstGeom>
          <a:noFill/>
          <a:ln>
            <a:noFill/>
          </a:ln>
        </p:spPr>
      </p:pic>
      <p:pic>
        <p:nvPicPr>
          <p:cNvPr id="1415" name="Google Shape;1415;p131"/>
          <p:cNvPicPr preferRelativeResize="0"/>
          <p:nvPr/>
        </p:nvPicPr>
        <p:blipFill rotWithShape="1">
          <a:blip r:embed="rId4">
            <a:alphaModFix/>
          </a:blip>
          <a:srcRect b="-23356" l="16070" r="16063" t="-16250"/>
          <a:stretch/>
        </p:blipFill>
        <p:spPr>
          <a:xfrm>
            <a:off x="4571100" y="-1"/>
            <a:ext cx="4570180" cy="4571997"/>
          </a:xfrm>
          <a:prstGeom prst="rect">
            <a:avLst/>
          </a:prstGeom>
          <a:noFill/>
          <a:ln>
            <a:noFill/>
          </a:ln>
        </p:spPr>
      </p:pic>
      <p:sp>
        <p:nvSpPr>
          <p:cNvPr id="1416" name="Google Shape;1416;p131"/>
          <p:cNvSpPr/>
          <p:nvPr/>
        </p:nvSpPr>
        <p:spPr>
          <a:xfrm>
            <a:off x="762025" y="504719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Tarasy wentylowane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oparcie ostatniej płyty</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na kątowniku balustrady</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1417" name="Google Shape;1417;p131"/>
          <p:cNvSpPr txBox="1"/>
          <p:nvPr/>
        </p:nvSpPr>
        <p:spPr>
          <a:xfrm>
            <a:off x="4607375" y="5047200"/>
            <a:ext cx="4214700" cy="945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200"/>
              <a:t>W przypadku balkonów z balustradą zalecane jest oparcie ostatniej płyty dodatkowo na kątowniku nitowanym do balustrady w celu dodatkowego podparcia płyty oraz zabezpieczenia jej przed przesuwaniem się.</a:t>
            </a:r>
            <a:endParaRPr sz="1200"/>
          </a:p>
        </p:txBody>
      </p:sp>
      <p:sp>
        <p:nvSpPr>
          <p:cNvPr id="1418" name="Google Shape;1418;p13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419" name="Google Shape;1419;p131"/>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sp>
        <p:nvSpPr>
          <p:cNvPr id="1424" name="Google Shape;1424;p132"/>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ochrona izolacji</a:t>
            </a:r>
            <a:endParaRPr sz="600">
              <a:highlight>
                <a:srgbClr val="FF9900"/>
              </a:highlight>
            </a:endParaRPr>
          </a:p>
        </p:txBody>
      </p:sp>
      <p:sp>
        <p:nvSpPr>
          <p:cNvPr id="1425" name="Google Shape;1425;p132"/>
          <p:cNvSpPr/>
          <p:nvPr/>
        </p:nvSpPr>
        <p:spPr>
          <a:xfrm>
            <a:off x="4572000" y="5078952"/>
            <a:ext cx="3811800" cy="794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W przypadku możliwości uszkodzenia izolacji przeciw wodnej zaleca się użycie podkładów z granulatu SBR.</a:t>
            </a:r>
            <a:endParaRPr sz="1200"/>
          </a:p>
        </p:txBody>
      </p:sp>
      <p:pic>
        <p:nvPicPr>
          <p:cNvPr id="1426" name="Google Shape;1426;p132"/>
          <p:cNvPicPr preferRelativeResize="0"/>
          <p:nvPr/>
        </p:nvPicPr>
        <p:blipFill rotWithShape="1">
          <a:blip r:embed="rId3">
            <a:alphaModFix/>
          </a:blip>
          <a:srcRect b="-23424" l="-2675" r="-2665" t="-23439"/>
          <a:stretch/>
        </p:blipFill>
        <p:spPr>
          <a:xfrm>
            <a:off x="928" y="0"/>
            <a:ext cx="4570182" cy="4572000"/>
          </a:xfrm>
          <a:prstGeom prst="rect">
            <a:avLst/>
          </a:prstGeom>
          <a:noFill/>
          <a:ln>
            <a:noFill/>
          </a:ln>
        </p:spPr>
      </p:pic>
      <p:pic>
        <p:nvPicPr>
          <p:cNvPr id="1427" name="Google Shape;1427;p132"/>
          <p:cNvPicPr preferRelativeResize="0"/>
          <p:nvPr/>
        </p:nvPicPr>
        <p:blipFill rotWithShape="1">
          <a:blip r:embed="rId4">
            <a:alphaModFix/>
          </a:blip>
          <a:srcRect b="0" l="25004" r="18768" t="0"/>
          <a:stretch/>
        </p:blipFill>
        <p:spPr>
          <a:xfrm>
            <a:off x="4572000" y="0"/>
            <a:ext cx="4570182" cy="4572000"/>
          </a:xfrm>
          <a:prstGeom prst="rect">
            <a:avLst/>
          </a:prstGeom>
          <a:noFill/>
          <a:ln>
            <a:noFill/>
          </a:ln>
        </p:spPr>
      </p:pic>
      <p:sp>
        <p:nvSpPr>
          <p:cNvPr id="1428" name="Google Shape;1428;p13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429" name="Google Shape;1429;p132"/>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133"/>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ochrona izolacji</a:t>
            </a:r>
            <a:endParaRPr sz="600">
              <a:highlight>
                <a:srgbClr val="FF9900"/>
              </a:highlight>
            </a:endParaRPr>
          </a:p>
        </p:txBody>
      </p:sp>
      <p:sp>
        <p:nvSpPr>
          <p:cNvPr id="1435" name="Google Shape;1435;p133"/>
          <p:cNvSpPr/>
          <p:nvPr/>
        </p:nvSpPr>
        <p:spPr>
          <a:xfrm>
            <a:off x="4572000" y="5078957"/>
            <a:ext cx="3811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W przypadku możliwości uszkodzenia izolacji przeciw wodnej zaleca się użycie podkładów z granulatu SBR.</a:t>
            </a:r>
            <a:endParaRPr sz="1200"/>
          </a:p>
        </p:txBody>
      </p:sp>
      <p:pic>
        <p:nvPicPr>
          <p:cNvPr id="1436" name="Google Shape;1436;p133"/>
          <p:cNvPicPr preferRelativeResize="0"/>
          <p:nvPr/>
        </p:nvPicPr>
        <p:blipFill rotWithShape="1">
          <a:blip r:embed="rId3">
            <a:alphaModFix/>
          </a:blip>
          <a:srcRect b="0" l="16709" r="16716" t="0"/>
          <a:stretch/>
        </p:blipFill>
        <p:spPr>
          <a:xfrm>
            <a:off x="928" y="0"/>
            <a:ext cx="4570182" cy="4571999"/>
          </a:xfrm>
          <a:prstGeom prst="rect">
            <a:avLst/>
          </a:prstGeom>
          <a:noFill/>
          <a:ln>
            <a:noFill/>
          </a:ln>
        </p:spPr>
      </p:pic>
      <p:pic>
        <p:nvPicPr>
          <p:cNvPr id="1437" name="Google Shape;1437;p133"/>
          <p:cNvPicPr preferRelativeResize="0"/>
          <p:nvPr/>
        </p:nvPicPr>
        <p:blipFill rotWithShape="1">
          <a:blip r:embed="rId4">
            <a:alphaModFix/>
          </a:blip>
          <a:srcRect b="-6735" l="-2720" r="-2731" t="-105083"/>
          <a:stretch/>
        </p:blipFill>
        <p:spPr>
          <a:xfrm>
            <a:off x="4572000" y="0"/>
            <a:ext cx="4570182" cy="4572000"/>
          </a:xfrm>
          <a:prstGeom prst="rect">
            <a:avLst/>
          </a:prstGeom>
          <a:noFill/>
          <a:ln>
            <a:noFill/>
          </a:ln>
        </p:spPr>
      </p:pic>
      <p:sp>
        <p:nvSpPr>
          <p:cNvPr id="1438" name="Google Shape;1438;p13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439" name="Google Shape;1439;p13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7"/>
          <p:cNvSpPr/>
          <p:nvPr/>
        </p:nvSpPr>
        <p:spPr>
          <a:xfrm>
            <a:off x="186261"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r>
              <a:rPr lang="en-GB" sz="2000">
                <a:solidFill>
                  <a:srgbClr val="212121"/>
                </a:solidFill>
                <a:highlight>
                  <a:srgbClr val="FF9900"/>
                </a:highlight>
                <a:latin typeface="Montserrat"/>
                <a:ea typeface="Montserrat"/>
                <a:cs typeface="Montserrat"/>
                <a:sym typeface="Montserrat"/>
              </a:rPr>
              <a:t> </a:t>
            </a:r>
            <a:br>
              <a:rPr lang="en-GB" sz="2000">
                <a:solidFill>
                  <a:srgbClr val="212121"/>
                </a:solidFill>
                <a:latin typeface="Montserrat"/>
                <a:ea typeface="Montserrat"/>
                <a:cs typeface="Montserrat"/>
                <a:sym typeface="Montserrat"/>
              </a:rPr>
            </a:br>
            <a:r>
              <a:rPr lang="en-GB" sz="2000">
                <a:solidFill>
                  <a:srgbClr val="212121"/>
                </a:solidFill>
                <a:highlight>
                  <a:srgbClr val="FF0000"/>
                </a:highlight>
                <a:latin typeface="Montserrat"/>
                <a:ea typeface="Montserrat"/>
                <a:cs typeface="Montserrat"/>
                <a:sym typeface="Montserrat"/>
              </a:rPr>
              <a:t>vs. </a:t>
            </a:r>
            <a:r>
              <a:rPr lang="en-GB" sz="2600">
                <a:solidFill>
                  <a:srgbClr val="212121"/>
                </a:solidFill>
                <a:highlight>
                  <a:srgbClr val="FF0000"/>
                </a:highlight>
                <a:latin typeface="Montserrat"/>
                <a:ea typeface="Montserrat"/>
                <a:cs typeface="Montserrat"/>
                <a:sym typeface="Montserrat"/>
              </a:rPr>
              <a:t>tarasy tradycyjne</a:t>
            </a:r>
            <a:endParaRPr sz="1200">
              <a:highlight>
                <a:srgbClr val="FF0000"/>
              </a:highlight>
            </a:endParaRPr>
          </a:p>
        </p:txBody>
      </p:sp>
      <p:sp>
        <p:nvSpPr>
          <p:cNvPr id="166" name="Google Shape;166;p17"/>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t>Tarasy układane metodą tradycyjne są narażone na uszkodzenia już po niedługim czasie po wykonaniu. Głównym czynnikiem niszczącym tarasy jest nieustanna penetracja wody oraz gnicie.</a:t>
            </a:r>
            <a:endParaRPr sz="1200"/>
          </a:p>
        </p:txBody>
      </p:sp>
      <p:pic>
        <p:nvPicPr>
          <p:cNvPr id="167" name="Google Shape;167;p17"/>
          <p:cNvPicPr preferRelativeResize="0"/>
          <p:nvPr/>
        </p:nvPicPr>
        <p:blipFill rotWithShape="1">
          <a:blip r:embed="rId3">
            <a:alphaModFix/>
          </a:blip>
          <a:srcRect b="0" l="25026" r="0" t="-13430"/>
          <a:stretch/>
        </p:blipFill>
        <p:spPr>
          <a:xfrm>
            <a:off x="0" y="-613825"/>
            <a:ext cx="4570174" cy="5185826"/>
          </a:xfrm>
          <a:prstGeom prst="rect">
            <a:avLst/>
          </a:prstGeom>
          <a:noFill/>
          <a:ln>
            <a:noFill/>
          </a:ln>
        </p:spPr>
      </p:pic>
      <p:pic>
        <p:nvPicPr>
          <p:cNvPr id="168" name="Google Shape;168;p17"/>
          <p:cNvPicPr preferRelativeResize="0"/>
          <p:nvPr/>
        </p:nvPicPr>
        <p:blipFill rotWithShape="1">
          <a:blip r:embed="rId4">
            <a:alphaModFix/>
          </a:blip>
          <a:srcRect b="12496" l="0" r="0" t="12496"/>
          <a:stretch/>
        </p:blipFill>
        <p:spPr>
          <a:xfrm>
            <a:off x="4572000" y="0"/>
            <a:ext cx="4570182" cy="4571999"/>
          </a:xfrm>
          <a:prstGeom prst="rect">
            <a:avLst/>
          </a:prstGeom>
          <a:noFill/>
          <a:ln>
            <a:noFill/>
          </a:ln>
        </p:spPr>
      </p:pic>
      <p:pic>
        <p:nvPicPr>
          <p:cNvPr id="169" name="Google Shape;169;p17"/>
          <p:cNvPicPr preferRelativeResize="0"/>
          <p:nvPr/>
        </p:nvPicPr>
        <p:blipFill>
          <a:blip r:embed="rId5">
            <a:alphaModFix/>
          </a:blip>
          <a:stretch>
            <a:fillRect/>
          </a:stretch>
        </p:blipFill>
        <p:spPr>
          <a:xfrm>
            <a:off x="1633850" y="1252725"/>
            <a:ext cx="1302476" cy="1302476"/>
          </a:xfrm>
          <a:prstGeom prst="rect">
            <a:avLst/>
          </a:prstGeom>
          <a:noFill/>
          <a:ln>
            <a:noFill/>
          </a:ln>
        </p:spPr>
      </p:pic>
      <p:pic>
        <p:nvPicPr>
          <p:cNvPr id="170" name="Google Shape;170;p17"/>
          <p:cNvPicPr preferRelativeResize="0"/>
          <p:nvPr/>
        </p:nvPicPr>
        <p:blipFill>
          <a:blip r:embed="rId5">
            <a:alphaModFix/>
          </a:blip>
          <a:stretch>
            <a:fillRect/>
          </a:stretch>
        </p:blipFill>
        <p:spPr>
          <a:xfrm>
            <a:off x="6329925" y="1252725"/>
            <a:ext cx="1302476" cy="1302476"/>
          </a:xfrm>
          <a:prstGeom prst="rect">
            <a:avLst/>
          </a:prstGeom>
          <a:noFill/>
          <a:ln>
            <a:noFill/>
          </a:ln>
        </p:spPr>
      </p:pic>
      <p:sp>
        <p:nvSpPr>
          <p:cNvPr id="171" name="Google Shape;171;p17"/>
          <p:cNvSpPr/>
          <p:nvPr/>
        </p:nvSpPr>
        <p:spPr>
          <a:xfrm>
            <a:off x="2116300" y="516000"/>
            <a:ext cx="4911554" cy="454526"/>
          </a:xfrm>
          <a:prstGeom prst="rect">
            <a:avLst/>
          </a:prstGeom>
        </p:spPr>
        <p:txBody>
          <a:bodyPr>
            <a:prstTxWarp prst="textPlain"/>
          </a:bodyPr>
          <a:lstStyle/>
          <a:p>
            <a:pPr lvl="0" algn="ctr"/>
            <a:r>
              <a:rPr b="0" i="0">
                <a:ln cap="flat" cmpd="sng" w="28575">
                  <a:solidFill>
                    <a:srgbClr val="FFFF00"/>
                  </a:solidFill>
                  <a:prstDash val="solid"/>
                  <a:round/>
                  <a:headEnd len="sm" w="sm" type="none"/>
                  <a:tailEnd len="sm" w="sm" type="none"/>
                </a:ln>
                <a:solidFill>
                  <a:srgbClr val="FF0000"/>
                </a:solidFill>
                <a:latin typeface="Arial"/>
              </a:rPr>
              <a:t>TAK NIE ROBIMY</a:t>
            </a:r>
          </a:p>
        </p:txBody>
      </p:sp>
      <p:sp>
        <p:nvSpPr>
          <p:cNvPr id="172" name="Google Shape;172;p1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73" name="Google Shape;173;p17"/>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134"/>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ochrona izolacji</a:t>
            </a:r>
            <a:endParaRPr sz="600">
              <a:highlight>
                <a:srgbClr val="FF9900"/>
              </a:highlight>
            </a:endParaRPr>
          </a:p>
        </p:txBody>
      </p:sp>
      <p:sp>
        <p:nvSpPr>
          <p:cNvPr id="1445" name="Google Shape;1445;p134"/>
          <p:cNvSpPr/>
          <p:nvPr/>
        </p:nvSpPr>
        <p:spPr>
          <a:xfrm>
            <a:off x="4572000" y="5078957"/>
            <a:ext cx="3811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W przypadku możliwości uszkodzenia izolacji przeciw wodnej zaleca się użycie podkładów z granulatu SBR.</a:t>
            </a:r>
            <a:endParaRPr sz="1200"/>
          </a:p>
        </p:txBody>
      </p:sp>
      <p:pic>
        <p:nvPicPr>
          <p:cNvPr id="1446" name="Google Shape;1446;p134"/>
          <p:cNvPicPr preferRelativeResize="0"/>
          <p:nvPr/>
        </p:nvPicPr>
        <p:blipFill rotWithShape="1">
          <a:blip r:embed="rId3">
            <a:alphaModFix/>
          </a:blip>
          <a:srcRect b="-429" l="44214" r="7170" t="430"/>
          <a:stretch/>
        </p:blipFill>
        <p:spPr>
          <a:xfrm>
            <a:off x="928" y="0"/>
            <a:ext cx="4570182" cy="4571999"/>
          </a:xfrm>
          <a:prstGeom prst="rect">
            <a:avLst/>
          </a:prstGeom>
          <a:noFill/>
          <a:ln>
            <a:noFill/>
          </a:ln>
        </p:spPr>
      </p:pic>
      <p:pic>
        <p:nvPicPr>
          <p:cNvPr id="1447" name="Google Shape;1447;p134"/>
          <p:cNvPicPr preferRelativeResize="0"/>
          <p:nvPr/>
        </p:nvPicPr>
        <p:blipFill rotWithShape="1">
          <a:blip r:embed="rId4">
            <a:alphaModFix/>
          </a:blip>
          <a:srcRect b="0" l="27049" r="24336" t="0"/>
          <a:stretch/>
        </p:blipFill>
        <p:spPr>
          <a:xfrm>
            <a:off x="4572000" y="0"/>
            <a:ext cx="4570182" cy="4572000"/>
          </a:xfrm>
          <a:prstGeom prst="rect">
            <a:avLst/>
          </a:prstGeom>
          <a:noFill/>
          <a:ln>
            <a:noFill/>
          </a:ln>
        </p:spPr>
      </p:pic>
      <p:sp>
        <p:nvSpPr>
          <p:cNvPr id="1448" name="Google Shape;1448;p13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449" name="Google Shape;1449;p134"/>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135"/>
          <p:cNvSpPr/>
          <p:nvPr/>
        </p:nvSpPr>
        <p:spPr>
          <a:xfrm>
            <a:off x="762025" y="5047197"/>
            <a:ext cx="3429300" cy="11103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wejście pod framugę okna balkonowego</a:t>
            </a:r>
            <a:endParaRPr sz="600">
              <a:highlight>
                <a:srgbClr val="FF9900"/>
              </a:highlight>
            </a:endParaRPr>
          </a:p>
        </p:txBody>
      </p:sp>
      <p:sp>
        <p:nvSpPr>
          <p:cNvPr id="1455" name="Google Shape;1455;p135"/>
          <p:cNvSpPr/>
          <p:nvPr/>
        </p:nvSpPr>
        <p:spPr>
          <a:xfrm>
            <a:off x="4572000" y="5078948"/>
            <a:ext cx="3811800" cy="134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Jedną z wielu zalet tarasów wentylowanych jest możliwość wejścia powierzchnią tarasu idealnie pod framugę okna. Dzięki temu taras posiada efekt przedłużenia posadzki wewnątrz pomieszczenia bez niekorzystnych uskoków.</a:t>
            </a:r>
            <a:endParaRPr sz="1200"/>
          </a:p>
        </p:txBody>
      </p:sp>
      <p:pic>
        <p:nvPicPr>
          <p:cNvPr id="1456" name="Google Shape;1456;p135"/>
          <p:cNvPicPr preferRelativeResize="0"/>
          <p:nvPr/>
        </p:nvPicPr>
        <p:blipFill rotWithShape="1">
          <a:blip r:embed="rId3">
            <a:alphaModFix/>
          </a:blip>
          <a:srcRect b="2552" l="26938" r="26933" t="2561"/>
          <a:stretch/>
        </p:blipFill>
        <p:spPr>
          <a:xfrm>
            <a:off x="928" y="0"/>
            <a:ext cx="4570182" cy="4571999"/>
          </a:xfrm>
          <a:prstGeom prst="rect">
            <a:avLst/>
          </a:prstGeom>
          <a:noFill/>
          <a:ln>
            <a:noFill/>
          </a:ln>
        </p:spPr>
      </p:pic>
      <p:pic>
        <p:nvPicPr>
          <p:cNvPr id="1457" name="Google Shape;1457;p135"/>
          <p:cNvPicPr preferRelativeResize="0"/>
          <p:nvPr/>
        </p:nvPicPr>
        <p:blipFill rotWithShape="1">
          <a:blip r:embed="rId4">
            <a:alphaModFix/>
          </a:blip>
          <a:srcRect b="0" l="0" r="33399" t="0"/>
          <a:stretch/>
        </p:blipFill>
        <p:spPr>
          <a:xfrm>
            <a:off x="4572000" y="0"/>
            <a:ext cx="4570182" cy="4572001"/>
          </a:xfrm>
          <a:prstGeom prst="rect">
            <a:avLst/>
          </a:prstGeom>
          <a:noFill/>
          <a:ln>
            <a:noFill/>
          </a:ln>
        </p:spPr>
      </p:pic>
      <p:sp>
        <p:nvSpPr>
          <p:cNvPr id="1458" name="Google Shape;1458;p13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459" name="Google Shape;1459;p135"/>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136"/>
          <p:cNvSpPr/>
          <p:nvPr/>
        </p:nvSpPr>
        <p:spPr>
          <a:xfrm>
            <a:off x="762025" y="5047197"/>
            <a:ext cx="3429300" cy="11103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wejście pod framugę okna balkonowego</a:t>
            </a:r>
            <a:endParaRPr sz="600">
              <a:highlight>
                <a:srgbClr val="FF9900"/>
              </a:highlight>
            </a:endParaRPr>
          </a:p>
        </p:txBody>
      </p:sp>
      <p:sp>
        <p:nvSpPr>
          <p:cNvPr id="1465" name="Google Shape;1465;p136"/>
          <p:cNvSpPr/>
          <p:nvPr/>
        </p:nvSpPr>
        <p:spPr>
          <a:xfrm>
            <a:off x="4572000" y="5047200"/>
            <a:ext cx="3811800" cy="1396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Jedną z wielu zalet tarasów wentylowanych jest ustalenie dokładnej wysokości tarasu i możliwość wejścia powierzchnią tarasu idealnie pod framugę okna. Dzięki temu taras posiada efekt przedłużenia posadzki wewnątrz pomieszczenia bez niekorzystnych uskoków.</a:t>
            </a:r>
            <a:endParaRPr sz="1200"/>
          </a:p>
        </p:txBody>
      </p:sp>
      <p:pic>
        <p:nvPicPr>
          <p:cNvPr id="1466" name="Google Shape;1466;p136"/>
          <p:cNvPicPr preferRelativeResize="0"/>
          <p:nvPr/>
        </p:nvPicPr>
        <p:blipFill rotWithShape="1">
          <a:blip r:embed="rId3">
            <a:alphaModFix/>
          </a:blip>
          <a:srcRect b="0" l="12512" r="12519" t="0"/>
          <a:stretch/>
        </p:blipFill>
        <p:spPr>
          <a:xfrm>
            <a:off x="928" y="0"/>
            <a:ext cx="4570182" cy="4571999"/>
          </a:xfrm>
          <a:prstGeom prst="rect">
            <a:avLst/>
          </a:prstGeom>
          <a:noFill/>
          <a:ln>
            <a:noFill/>
          </a:ln>
        </p:spPr>
      </p:pic>
      <p:pic>
        <p:nvPicPr>
          <p:cNvPr id="1467" name="Google Shape;1467;p136"/>
          <p:cNvPicPr preferRelativeResize="0"/>
          <p:nvPr/>
        </p:nvPicPr>
        <p:blipFill rotWithShape="1">
          <a:blip r:embed="rId4">
            <a:alphaModFix/>
          </a:blip>
          <a:srcRect b="0" l="12512" r="12519" t="0"/>
          <a:stretch/>
        </p:blipFill>
        <p:spPr>
          <a:xfrm>
            <a:off x="4572000" y="0"/>
            <a:ext cx="4570182" cy="4572000"/>
          </a:xfrm>
          <a:prstGeom prst="rect">
            <a:avLst/>
          </a:prstGeom>
          <a:noFill/>
          <a:ln>
            <a:noFill/>
          </a:ln>
        </p:spPr>
      </p:pic>
      <p:sp>
        <p:nvSpPr>
          <p:cNvPr id="1468" name="Google Shape;1468;p13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469" name="Google Shape;1469;p136"/>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137"/>
          <p:cNvSpPr/>
          <p:nvPr/>
        </p:nvSpPr>
        <p:spPr>
          <a:xfrm>
            <a:off x="762025" y="5047197"/>
            <a:ext cx="3429300" cy="11103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rozmierzanie płyt wynikowych (docinki)</a:t>
            </a:r>
            <a:endParaRPr sz="600">
              <a:highlight>
                <a:srgbClr val="FF9900"/>
              </a:highlight>
            </a:endParaRPr>
          </a:p>
        </p:txBody>
      </p:sp>
      <p:sp>
        <p:nvSpPr>
          <p:cNvPr id="1475" name="Google Shape;1475;p137"/>
          <p:cNvSpPr/>
          <p:nvPr/>
        </p:nvSpPr>
        <p:spPr>
          <a:xfrm>
            <a:off x="4570175" y="4890471"/>
            <a:ext cx="3811800" cy="1520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Już na samym początku montażu tarasu wentylowanego należy dokładnie rozmierzyć planowane ułożenie płyt tak aby docinki płyt pozwalały na dobre podparcie płyt przez wsporniki. Ponadto ważny jest ostateczny efekt wizualny który również trzeba zaplanować tak aby płyty układały się w ładny sposób na tarasie.</a:t>
            </a:r>
            <a:endParaRPr sz="1200"/>
          </a:p>
        </p:txBody>
      </p:sp>
      <p:pic>
        <p:nvPicPr>
          <p:cNvPr id="1476" name="Google Shape;1476;p137"/>
          <p:cNvPicPr preferRelativeResize="0"/>
          <p:nvPr/>
        </p:nvPicPr>
        <p:blipFill rotWithShape="1">
          <a:blip r:embed="rId3">
            <a:alphaModFix/>
          </a:blip>
          <a:srcRect b="-26546" l="0" r="13926" t="-26546"/>
          <a:stretch/>
        </p:blipFill>
        <p:spPr>
          <a:xfrm>
            <a:off x="4570178" y="0"/>
            <a:ext cx="4570182" cy="4571999"/>
          </a:xfrm>
          <a:prstGeom prst="rect">
            <a:avLst/>
          </a:prstGeom>
          <a:noFill/>
          <a:ln>
            <a:noFill/>
          </a:ln>
        </p:spPr>
      </p:pic>
      <p:pic>
        <p:nvPicPr>
          <p:cNvPr id="1477" name="Google Shape;1477;p137"/>
          <p:cNvPicPr preferRelativeResize="0"/>
          <p:nvPr/>
        </p:nvPicPr>
        <p:blipFill rotWithShape="1">
          <a:blip r:embed="rId4">
            <a:alphaModFix/>
          </a:blip>
          <a:srcRect b="-9181" l="0" r="50460" t="-6159"/>
          <a:stretch/>
        </p:blipFill>
        <p:spPr>
          <a:xfrm>
            <a:off x="0" y="0"/>
            <a:ext cx="4570182" cy="4572000"/>
          </a:xfrm>
          <a:prstGeom prst="rect">
            <a:avLst/>
          </a:prstGeom>
          <a:noFill/>
          <a:ln>
            <a:noFill/>
          </a:ln>
        </p:spPr>
      </p:pic>
      <p:sp>
        <p:nvSpPr>
          <p:cNvPr id="1478" name="Google Shape;1478;p13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479" name="Google Shape;1479;p137"/>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pic>
        <p:nvPicPr>
          <p:cNvPr id="1484" name="Google Shape;1484;p138"/>
          <p:cNvPicPr preferRelativeResize="0"/>
          <p:nvPr/>
        </p:nvPicPr>
        <p:blipFill rotWithShape="1">
          <a:blip r:embed="rId3">
            <a:alphaModFix/>
          </a:blip>
          <a:srcRect b="0" l="0" r="44552" t="0"/>
          <a:stretch/>
        </p:blipFill>
        <p:spPr>
          <a:xfrm>
            <a:off x="4570178" y="0"/>
            <a:ext cx="4570182" cy="4571999"/>
          </a:xfrm>
          <a:prstGeom prst="rect">
            <a:avLst/>
          </a:prstGeom>
          <a:noFill/>
          <a:ln>
            <a:noFill/>
          </a:ln>
        </p:spPr>
      </p:pic>
      <p:pic>
        <p:nvPicPr>
          <p:cNvPr id="1485" name="Google Shape;1485;p138"/>
          <p:cNvPicPr preferRelativeResize="0"/>
          <p:nvPr/>
        </p:nvPicPr>
        <p:blipFill rotWithShape="1">
          <a:blip r:embed="rId4">
            <a:alphaModFix/>
          </a:blip>
          <a:srcRect b="-9181" l="49940" r="520" t="-6159"/>
          <a:stretch/>
        </p:blipFill>
        <p:spPr>
          <a:xfrm>
            <a:off x="0" y="0"/>
            <a:ext cx="4570182" cy="4572000"/>
          </a:xfrm>
          <a:prstGeom prst="rect">
            <a:avLst/>
          </a:prstGeom>
          <a:noFill/>
          <a:ln>
            <a:noFill/>
          </a:ln>
        </p:spPr>
      </p:pic>
      <p:sp>
        <p:nvSpPr>
          <p:cNvPr id="1486" name="Google Shape;1486;p138"/>
          <p:cNvSpPr/>
          <p:nvPr/>
        </p:nvSpPr>
        <p:spPr>
          <a:xfrm>
            <a:off x="762025" y="5047197"/>
            <a:ext cx="3429300" cy="11103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rozmierzanie płyt wynikowych (docinki)</a:t>
            </a:r>
            <a:endParaRPr sz="600">
              <a:highlight>
                <a:srgbClr val="FF9900"/>
              </a:highlight>
            </a:endParaRPr>
          </a:p>
        </p:txBody>
      </p:sp>
      <p:sp>
        <p:nvSpPr>
          <p:cNvPr id="1487" name="Google Shape;1487;p138"/>
          <p:cNvSpPr/>
          <p:nvPr/>
        </p:nvSpPr>
        <p:spPr>
          <a:xfrm>
            <a:off x="4570175" y="4890471"/>
            <a:ext cx="3811800" cy="1520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Już na samym początku montażu tarasu wentylowanego należy dokładnie rozmierzyć planowane ułożenie płyt tak aby docinki płyt pozwalały na dobre podparcie płyt przez wsporniki. Ponadto ważny jest ostateczny efekt wizualny który również trzeba zaplanować tak aby płyty układały się w ładny sposób na tarasie.</a:t>
            </a:r>
            <a:endParaRPr sz="1200"/>
          </a:p>
        </p:txBody>
      </p:sp>
      <p:sp>
        <p:nvSpPr>
          <p:cNvPr id="1488" name="Google Shape;1488;p13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489" name="Google Shape;1489;p138"/>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139"/>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docinanie płyt</a:t>
            </a:r>
            <a:endParaRPr sz="600">
              <a:highlight>
                <a:srgbClr val="FF9900"/>
              </a:highlight>
            </a:endParaRPr>
          </a:p>
        </p:txBody>
      </p:sp>
      <p:sp>
        <p:nvSpPr>
          <p:cNvPr id="1495" name="Google Shape;1495;p139"/>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Do cięcia płyt zalecamy użyć piły tarczowej chłodzonej cieczą.</a:t>
            </a:r>
            <a:endParaRPr sz="600"/>
          </a:p>
        </p:txBody>
      </p:sp>
      <p:pic>
        <p:nvPicPr>
          <p:cNvPr id="1496" name="Google Shape;1496;p139"/>
          <p:cNvPicPr preferRelativeResize="0"/>
          <p:nvPr/>
        </p:nvPicPr>
        <p:blipFill rotWithShape="1">
          <a:blip r:embed="rId3">
            <a:alphaModFix/>
          </a:blip>
          <a:srcRect b="8228" l="0" r="0" t="8236"/>
          <a:stretch/>
        </p:blipFill>
        <p:spPr>
          <a:xfrm>
            <a:off x="3" y="-613825"/>
            <a:ext cx="4570182" cy="4572000"/>
          </a:xfrm>
          <a:prstGeom prst="rect">
            <a:avLst/>
          </a:prstGeom>
          <a:noFill/>
          <a:ln>
            <a:noFill/>
          </a:ln>
        </p:spPr>
      </p:pic>
      <p:pic>
        <p:nvPicPr>
          <p:cNvPr id="1497" name="Google Shape;1497;p139"/>
          <p:cNvPicPr preferRelativeResize="0"/>
          <p:nvPr/>
        </p:nvPicPr>
        <p:blipFill rotWithShape="1">
          <a:blip r:embed="rId4">
            <a:alphaModFix/>
          </a:blip>
          <a:srcRect b="0" l="149" r="139" t="0"/>
          <a:stretch/>
        </p:blipFill>
        <p:spPr>
          <a:xfrm>
            <a:off x="4572000" y="0"/>
            <a:ext cx="4570182" cy="4571999"/>
          </a:xfrm>
          <a:prstGeom prst="rect">
            <a:avLst/>
          </a:prstGeom>
          <a:noFill/>
          <a:ln>
            <a:noFill/>
          </a:ln>
        </p:spPr>
      </p:pic>
      <p:sp>
        <p:nvSpPr>
          <p:cNvPr id="1498" name="Google Shape;1498;p13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499" name="Google Shape;1499;p139"/>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140"/>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docinanie wsporników</a:t>
            </a:r>
            <a:endParaRPr sz="600">
              <a:highlight>
                <a:srgbClr val="FF9900"/>
              </a:highlight>
            </a:endParaRPr>
          </a:p>
        </p:txBody>
      </p:sp>
      <p:sp>
        <p:nvSpPr>
          <p:cNvPr id="1505" name="Google Shape;1505;p140"/>
          <p:cNvSpPr/>
          <p:nvPr/>
        </p:nvSpPr>
        <p:spPr>
          <a:xfrm>
            <a:off x="4572000" y="504720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Wzdłuż ścian oraz narożnikach można docinać podstawę wspornika jeśli jest to potrzebne.</a:t>
            </a:r>
            <a:endParaRPr sz="1200"/>
          </a:p>
        </p:txBody>
      </p:sp>
      <p:pic>
        <p:nvPicPr>
          <p:cNvPr id="1506" name="Google Shape;1506;p140"/>
          <p:cNvPicPr preferRelativeResize="0"/>
          <p:nvPr/>
        </p:nvPicPr>
        <p:blipFill rotWithShape="1">
          <a:blip r:embed="rId3">
            <a:alphaModFix/>
          </a:blip>
          <a:srcRect b="-75132" l="39" r="39" t="-28865"/>
          <a:stretch/>
        </p:blipFill>
        <p:spPr>
          <a:xfrm>
            <a:off x="3" y="1576925"/>
            <a:ext cx="4570182" cy="4572000"/>
          </a:xfrm>
          <a:prstGeom prst="rect">
            <a:avLst/>
          </a:prstGeom>
          <a:noFill/>
          <a:ln>
            <a:noFill/>
          </a:ln>
        </p:spPr>
      </p:pic>
      <p:pic>
        <p:nvPicPr>
          <p:cNvPr id="1507" name="Google Shape;1507;p140"/>
          <p:cNvPicPr preferRelativeResize="0"/>
          <p:nvPr/>
        </p:nvPicPr>
        <p:blipFill rotWithShape="1">
          <a:blip r:embed="rId4">
            <a:alphaModFix/>
          </a:blip>
          <a:srcRect b="0" l="0" r="43772" t="0"/>
          <a:stretch/>
        </p:blipFill>
        <p:spPr>
          <a:xfrm>
            <a:off x="4572000" y="0"/>
            <a:ext cx="4570182" cy="4571999"/>
          </a:xfrm>
          <a:prstGeom prst="rect">
            <a:avLst/>
          </a:prstGeom>
          <a:noFill/>
          <a:ln>
            <a:noFill/>
          </a:ln>
        </p:spPr>
      </p:pic>
      <p:pic>
        <p:nvPicPr>
          <p:cNvPr id="1508" name="Google Shape;1508;p140"/>
          <p:cNvPicPr preferRelativeResize="0"/>
          <p:nvPr/>
        </p:nvPicPr>
        <p:blipFill rotWithShape="1">
          <a:blip r:embed="rId5">
            <a:alphaModFix/>
          </a:blip>
          <a:srcRect b="-86870" l="-10" r="10" t="-37949"/>
          <a:stretch/>
        </p:blipFill>
        <p:spPr>
          <a:xfrm>
            <a:off x="3" y="-747200"/>
            <a:ext cx="4570182" cy="4572000"/>
          </a:xfrm>
          <a:prstGeom prst="rect">
            <a:avLst/>
          </a:prstGeom>
          <a:noFill/>
          <a:ln>
            <a:noFill/>
          </a:ln>
        </p:spPr>
      </p:pic>
      <p:sp>
        <p:nvSpPr>
          <p:cNvPr id="1509" name="Google Shape;1509;p14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510" name="Google Shape;1510;p140"/>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141"/>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endParaRPr sz="600"/>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twardość podłoża</a:t>
            </a:r>
            <a:endParaRPr sz="600">
              <a:highlight>
                <a:srgbClr val="FF9900"/>
              </a:highlight>
            </a:endParaRPr>
          </a:p>
        </p:txBody>
      </p:sp>
      <p:sp>
        <p:nvSpPr>
          <p:cNvPr id="1516" name="Google Shape;1516;p141"/>
          <p:cNvSpPr/>
          <p:nvPr/>
        </p:nvSpPr>
        <p:spPr>
          <a:xfrm>
            <a:off x="4572000" y="5078950"/>
            <a:ext cx="4248000" cy="1449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Wsporniki często wykorzystywane są na dachu na płytach izolacyjnych z twardego styroduru. Pamiętaj, aby sprawdzić wytrzymałość podłoża i dopuszczalne obciążenia powierzchni,na której umieszczane są wsporniki. Zalecana minimalna twardość płyt XPS 300.</a:t>
            </a:r>
            <a:endParaRPr sz="1200"/>
          </a:p>
        </p:txBody>
      </p:sp>
      <p:pic>
        <p:nvPicPr>
          <p:cNvPr id="1517" name="Google Shape;1517;p141"/>
          <p:cNvPicPr preferRelativeResize="0"/>
          <p:nvPr/>
        </p:nvPicPr>
        <p:blipFill rotWithShape="1">
          <a:blip r:embed="rId3">
            <a:alphaModFix/>
          </a:blip>
          <a:srcRect b="-20221" l="-10" r="0" t="-20207"/>
          <a:stretch/>
        </p:blipFill>
        <p:spPr>
          <a:xfrm>
            <a:off x="928" y="0"/>
            <a:ext cx="4570182" cy="4572000"/>
          </a:xfrm>
          <a:prstGeom prst="rect">
            <a:avLst/>
          </a:prstGeom>
          <a:noFill/>
          <a:ln>
            <a:noFill/>
          </a:ln>
        </p:spPr>
      </p:pic>
      <p:pic>
        <p:nvPicPr>
          <p:cNvPr id="1518" name="Google Shape;1518;p141"/>
          <p:cNvPicPr preferRelativeResize="0"/>
          <p:nvPr/>
        </p:nvPicPr>
        <p:blipFill rotWithShape="1">
          <a:blip r:embed="rId4">
            <a:alphaModFix/>
          </a:blip>
          <a:srcRect b="0" l="12512" r="12519" t="0"/>
          <a:stretch/>
        </p:blipFill>
        <p:spPr>
          <a:xfrm>
            <a:off x="4572000" y="0"/>
            <a:ext cx="4570182" cy="4572000"/>
          </a:xfrm>
          <a:prstGeom prst="rect">
            <a:avLst/>
          </a:prstGeom>
          <a:noFill/>
          <a:ln>
            <a:noFill/>
          </a:ln>
        </p:spPr>
      </p:pic>
      <p:sp>
        <p:nvSpPr>
          <p:cNvPr id="1519" name="Google Shape;1519;p14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520" name="Google Shape;1520;p141"/>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142"/>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podłoże pod wsporniki</a:t>
            </a:r>
            <a:endParaRPr sz="600">
              <a:highlight>
                <a:srgbClr val="FF9900"/>
              </a:highlight>
            </a:endParaRPr>
          </a:p>
        </p:txBody>
      </p:sp>
      <p:sp>
        <p:nvSpPr>
          <p:cNvPr id="1526" name="Google Shape;1526;p142"/>
          <p:cNvSpPr/>
          <p:nvPr/>
        </p:nvSpPr>
        <p:spPr>
          <a:xfrm>
            <a:off x="4571100" y="5047200"/>
            <a:ext cx="4248900" cy="1556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Równe podłoże. Podłoże, na którym ustawiane są wsporniki powinno być stabilne i równe. Czysta powierzchnia, przed rozpoczęciem rozmieszczania wsporników oczyść podłoże z kamieni, piasku i innych zabrudzeń mogących wpływać na niestabilność wsporników tarasowych.</a:t>
            </a:r>
            <a:endParaRPr sz="1200">
              <a:highlight>
                <a:srgbClr val="FFFFFF"/>
              </a:highlight>
            </a:endParaRPr>
          </a:p>
        </p:txBody>
      </p:sp>
      <p:pic>
        <p:nvPicPr>
          <p:cNvPr id="1527" name="Google Shape;1527;p142"/>
          <p:cNvPicPr preferRelativeResize="0"/>
          <p:nvPr/>
        </p:nvPicPr>
        <p:blipFill rotWithShape="1">
          <a:blip r:embed="rId3">
            <a:alphaModFix/>
          </a:blip>
          <a:srcRect b="-4788" l="0" r="0" t="0"/>
          <a:stretch/>
        </p:blipFill>
        <p:spPr>
          <a:xfrm>
            <a:off x="925" y="0"/>
            <a:ext cx="4570175" cy="2370675"/>
          </a:xfrm>
          <a:prstGeom prst="rect">
            <a:avLst/>
          </a:prstGeom>
          <a:noFill/>
          <a:ln>
            <a:noFill/>
          </a:ln>
        </p:spPr>
      </p:pic>
      <p:pic>
        <p:nvPicPr>
          <p:cNvPr id="1528" name="Google Shape;1528;p142"/>
          <p:cNvPicPr preferRelativeResize="0"/>
          <p:nvPr/>
        </p:nvPicPr>
        <p:blipFill rotWithShape="1">
          <a:blip r:embed="rId4">
            <a:alphaModFix/>
          </a:blip>
          <a:srcRect b="0" l="17706" r="33688" t="0"/>
          <a:stretch/>
        </p:blipFill>
        <p:spPr>
          <a:xfrm>
            <a:off x="4572000" y="0"/>
            <a:ext cx="4570182" cy="4572000"/>
          </a:xfrm>
          <a:prstGeom prst="rect">
            <a:avLst/>
          </a:prstGeom>
          <a:noFill/>
          <a:ln>
            <a:noFill/>
          </a:ln>
        </p:spPr>
      </p:pic>
      <p:pic>
        <p:nvPicPr>
          <p:cNvPr id="1529" name="Google Shape;1529;p142"/>
          <p:cNvPicPr preferRelativeResize="0"/>
          <p:nvPr/>
        </p:nvPicPr>
        <p:blipFill rotWithShape="1">
          <a:blip r:embed="rId5">
            <a:alphaModFix/>
          </a:blip>
          <a:srcRect b="-42626" l="0" r="0" t="-42626"/>
          <a:stretch/>
        </p:blipFill>
        <p:spPr>
          <a:xfrm>
            <a:off x="925" y="2370675"/>
            <a:ext cx="4570174" cy="2370675"/>
          </a:xfrm>
          <a:prstGeom prst="rect">
            <a:avLst/>
          </a:prstGeom>
          <a:noFill/>
          <a:ln>
            <a:noFill/>
          </a:ln>
        </p:spPr>
      </p:pic>
      <p:sp>
        <p:nvSpPr>
          <p:cNvPr id="1530" name="Google Shape;1530;p14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531" name="Google Shape;1531;p142"/>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143"/>
          <p:cNvSpPr/>
          <p:nvPr/>
        </p:nvSpPr>
        <p:spPr>
          <a:xfrm>
            <a:off x="762025" y="5047197"/>
            <a:ext cx="3429300" cy="1154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wytrzymałość wsporników na obciążenia</a:t>
            </a:r>
            <a:endParaRPr sz="600">
              <a:highlight>
                <a:srgbClr val="FF9900"/>
              </a:highlight>
            </a:endParaRPr>
          </a:p>
        </p:txBody>
      </p:sp>
      <p:sp>
        <p:nvSpPr>
          <p:cNvPr id="1537" name="Google Shape;1537;p143"/>
          <p:cNvSpPr/>
          <p:nvPr/>
        </p:nvSpPr>
        <p:spPr>
          <a:xfrm>
            <a:off x="4572000" y="4809300"/>
            <a:ext cx="4248000" cy="16305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Pomimo iż wsporniki DD PEDESTALS charakteryzują się ogromną wytrzymałością na obciążenia należy pamiętać że w przypadku przekroczenia ich maksymalnej wytrzymałości mogą one ulec uszkodzeniu. Na tarasach wentylowanych podniesionych na wspornikach zakazane jest poruszanie się pojazdów mechanicznych oraz ustawianie ciężkich przedmiotów np. wanny jacuzzi.</a:t>
            </a:r>
            <a:endParaRPr sz="1200">
              <a:highlight>
                <a:srgbClr val="FFFFFF"/>
              </a:highlight>
            </a:endParaRPr>
          </a:p>
        </p:txBody>
      </p:sp>
      <p:pic>
        <p:nvPicPr>
          <p:cNvPr id="1538" name="Google Shape;1538;p143"/>
          <p:cNvPicPr preferRelativeResize="0"/>
          <p:nvPr/>
        </p:nvPicPr>
        <p:blipFill rotWithShape="1">
          <a:blip r:embed="rId3">
            <a:alphaModFix/>
          </a:blip>
          <a:srcRect b="0" l="21883" r="21889" t="0"/>
          <a:stretch/>
        </p:blipFill>
        <p:spPr>
          <a:xfrm>
            <a:off x="4572000" y="0"/>
            <a:ext cx="4570181" cy="4571999"/>
          </a:xfrm>
          <a:prstGeom prst="rect">
            <a:avLst/>
          </a:prstGeom>
          <a:noFill/>
          <a:ln>
            <a:noFill/>
          </a:ln>
        </p:spPr>
      </p:pic>
      <p:pic>
        <p:nvPicPr>
          <p:cNvPr id="1539" name="Google Shape;1539;p143"/>
          <p:cNvPicPr preferRelativeResize="0"/>
          <p:nvPr/>
        </p:nvPicPr>
        <p:blipFill rotWithShape="1">
          <a:blip r:embed="rId4">
            <a:alphaModFix/>
          </a:blip>
          <a:srcRect b="27908" l="-19403" r="-19389" t="-26488"/>
          <a:stretch/>
        </p:blipFill>
        <p:spPr>
          <a:xfrm>
            <a:off x="925" y="0"/>
            <a:ext cx="4570173" cy="4572000"/>
          </a:xfrm>
          <a:prstGeom prst="rect">
            <a:avLst/>
          </a:prstGeom>
          <a:noFill/>
          <a:ln>
            <a:noFill/>
          </a:ln>
        </p:spPr>
      </p:pic>
      <p:pic>
        <p:nvPicPr>
          <p:cNvPr id="1540" name="Google Shape;1540;p143"/>
          <p:cNvPicPr preferRelativeResize="0"/>
          <p:nvPr/>
        </p:nvPicPr>
        <p:blipFill rotWithShape="1">
          <a:blip r:embed="rId5">
            <a:alphaModFix/>
          </a:blip>
          <a:srcRect b="-145575" l="19" r="19" t="-44531"/>
          <a:stretch/>
        </p:blipFill>
        <p:spPr>
          <a:xfrm>
            <a:off x="925" y="0"/>
            <a:ext cx="4570174" cy="2370675"/>
          </a:xfrm>
          <a:prstGeom prst="rect">
            <a:avLst/>
          </a:prstGeom>
          <a:noFill/>
          <a:ln>
            <a:noFill/>
          </a:ln>
        </p:spPr>
      </p:pic>
      <p:sp>
        <p:nvSpPr>
          <p:cNvPr id="1541" name="Google Shape;1541;p14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542" name="Google Shape;1542;p14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8"/>
          <p:cNvSpPr/>
          <p:nvPr/>
        </p:nvSpPr>
        <p:spPr>
          <a:xfrm>
            <a:off x="186261"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600">
                <a:solidFill>
                  <a:srgbClr val="212121"/>
                </a:solidFill>
                <a:highlight>
                  <a:srgbClr val="FF0000"/>
                </a:highlight>
                <a:latin typeface="Montserrat"/>
                <a:ea typeface="Montserrat"/>
                <a:cs typeface="Montserrat"/>
                <a:sym typeface="Montserrat"/>
              </a:rPr>
              <a:t>vs. tarasy tradycyjne</a:t>
            </a:r>
            <a:endParaRPr sz="1200">
              <a:highlight>
                <a:srgbClr val="FF0000"/>
              </a:highlight>
            </a:endParaRPr>
          </a:p>
        </p:txBody>
      </p:sp>
      <p:pic>
        <p:nvPicPr>
          <p:cNvPr id="179" name="Google Shape;179;p18"/>
          <p:cNvPicPr preferRelativeResize="0"/>
          <p:nvPr/>
        </p:nvPicPr>
        <p:blipFill rotWithShape="1">
          <a:blip r:embed="rId3">
            <a:alphaModFix/>
          </a:blip>
          <a:srcRect b="0" l="34123" r="0" t="0"/>
          <a:stretch/>
        </p:blipFill>
        <p:spPr>
          <a:xfrm>
            <a:off x="0" y="-613825"/>
            <a:ext cx="4570174" cy="5185826"/>
          </a:xfrm>
          <a:prstGeom prst="rect">
            <a:avLst/>
          </a:prstGeom>
          <a:noFill/>
          <a:ln>
            <a:noFill/>
          </a:ln>
        </p:spPr>
      </p:pic>
      <p:pic>
        <p:nvPicPr>
          <p:cNvPr id="180" name="Google Shape;180;p18"/>
          <p:cNvPicPr preferRelativeResize="0"/>
          <p:nvPr/>
        </p:nvPicPr>
        <p:blipFill rotWithShape="1">
          <a:blip r:embed="rId4">
            <a:alphaModFix/>
          </a:blip>
          <a:srcRect b="0" l="12642" r="12635" t="0"/>
          <a:stretch/>
        </p:blipFill>
        <p:spPr>
          <a:xfrm>
            <a:off x="4572000" y="0"/>
            <a:ext cx="4570182" cy="4571999"/>
          </a:xfrm>
          <a:prstGeom prst="rect">
            <a:avLst/>
          </a:prstGeom>
          <a:noFill/>
          <a:ln>
            <a:noFill/>
          </a:ln>
        </p:spPr>
      </p:pic>
      <p:pic>
        <p:nvPicPr>
          <p:cNvPr id="181" name="Google Shape;181;p18"/>
          <p:cNvPicPr preferRelativeResize="0"/>
          <p:nvPr/>
        </p:nvPicPr>
        <p:blipFill>
          <a:blip r:embed="rId5">
            <a:alphaModFix/>
          </a:blip>
          <a:stretch>
            <a:fillRect/>
          </a:stretch>
        </p:blipFill>
        <p:spPr>
          <a:xfrm>
            <a:off x="1633850" y="1252725"/>
            <a:ext cx="1302476" cy="1302476"/>
          </a:xfrm>
          <a:prstGeom prst="rect">
            <a:avLst/>
          </a:prstGeom>
          <a:noFill/>
          <a:ln>
            <a:noFill/>
          </a:ln>
        </p:spPr>
      </p:pic>
      <p:pic>
        <p:nvPicPr>
          <p:cNvPr id="182" name="Google Shape;182;p18"/>
          <p:cNvPicPr preferRelativeResize="0"/>
          <p:nvPr/>
        </p:nvPicPr>
        <p:blipFill>
          <a:blip r:embed="rId5">
            <a:alphaModFix/>
          </a:blip>
          <a:stretch>
            <a:fillRect/>
          </a:stretch>
        </p:blipFill>
        <p:spPr>
          <a:xfrm>
            <a:off x="6329925" y="1252725"/>
            <a:ext cx="1302476" cy="1302476"/>
          </a:xfrm>
          <a:prstGeom prst="rect">
            <a:avLst/>
          </a:prstGeom>
          <a:noFill/>
          <a:ln>
            <a:noFill/>
          </a:ln>
        </p:spPr>
      </p:pic>
      <p:sp>
        <p:nvSpPr>
          <p:cNvPr id="183" name="Google Shape;183;p18"/>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t>Penetracja wody i przemarzanie prowadzi do odsadzenia przyklejonych płytek. Gnicie powoduje uszkodzenie desek i brak możliwości z bezpiecznego korzystania tarasu. Powierzchnia tarasu staje się śliska i nieestetyczna.</a:t>
            </a:r>
            <a:endParaRPr sz="1200"/>
          </a:p>
        </p:txBody>
      </p:sp>
      <p:sp>
        <p:nvSpPr>
          <p:cNvPr id="184" name="Google Shape;184;p18"/>
          <p:cNvSpPr/>
          <p:nvPr/>
        </p:nvSpPr>
        <p:spPr>
          <a:xfrm>
            <a:off x="2116300" y="516000"/>
            <a:ext cx="4911554" cy="454526"/>
          </a:xfrm>
          <a:prstGeom prst="rect">
            <a:avLst/>
          </a:prstGeom>
        </p:spPr>
        <p:txBody>
          <a:bodyPr>
            <a:prstTxWarp prst="textPlain"/>
          </a:bodyPr>
          <a:lstStyle/>
          <a:p>
            <a:pPr lvl="0" algn="ctr"/>
            <a:r>
              <a:rPr b="0" i="0">
                <a:ln cap="flat" cmpd="sng" w="28575">
                  <a:solidFill>
                    <a:srgbClr val="FFFF00"/>
                  </a:solidFill>
                  <a:prstDash val="solid"/>
                  <a:round/>
                  <a:headEnd len="sm" w="sm" type="none"/>
                  <a:tailEnd len="sm" w="sm" type="none"/>
                </a:ln>
                <a:solidFill>
                  <a:srgbClr val="FF0000"/>
                </a:solidFill>
                <a:latin typeface="Arial"/>
              </a:rPr>
              <a:t>TAK NIE ROBIMY</a:t>
            </a:r>
          </a:p>
        </p:txBody>
      </p:sp>
      <p:sp>
        <p:nvSpPr>
          <p:cNvPr id="185" name="Google Shape;185;p1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86" name="Google Shape;186;p18"/>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p144"/>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1548" name="Google Shape;1548;p144"/>
          <p:cNvSpPr txBox="1"/>
          <p:nvPr/>
        </p:nvSpPr>
        <p:spPr>
          <a:xfrm>
            <a:off x="762000" y="1021925"/>
            <a:ext cx="8118900" cy="1633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Zapraszam</a:t>
            </a:r>
            <a:r>
              <a:rPr b="1" lang="en-GB" sz="4700">
                <a:solidFill>
                  <a:srgbClr val="212121"/>
                </a:solidFill>
                <a:latin typeface="Montserrat"/>
                <a:ea typeface="Montserrat"/>
                <a:cs typeface="Montserrat"/>
                <a:sym typeface="Montserrat"/>
              </a:rPr>
              <a:t> do zapisania na moją listę newsletter!</a:t>
            </a:r>
            <a:endParaRPr b="1" sz="4700">
              <a:solidFill>
                <a:srgbClr val="212121"/>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b="1" sz="4700">
              <a:solidFill>
                <a:srgbClr val="212121"/>
              </a:solidFill>
              <a:latin typeface="Montserrat"/>
              <a:ea typeface="Montserrat"/>
              <a:cs typeface="Montserrat"/>
              <a:sym typeface="Montserrat"/>
            </a:endParaRPr>
          </a:p>
        </p:txBody>
      </p:sp>
      <p:sp>
        <p:nvSpPr>
          <p:cNvPr id="1549" name="Google Shape;1549;p144"/>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1550" name="Google Shape;1550;p144"/>
          <p:cNvPicPr preferRelativeResize="0"/>
          <p:nvPr/>
        </p:nvPicPr>
        <p:blipFill>
          <a:blip r:embed="rId3">
            <a:alphaModFix/>
          </a:blip>
          <a:stretch>
            <a:fillRect/>
          </a:stretch>
        </p:blipFill>
        <p:spPr>
          <a:xfrm>
            <a:off x="761988" y="166675"/>
            <a:ext cx="2562225" cy="476250"/>
          </a:xfrm>
          <a:prstGeom prst="rect">
            <a:avLst/>
          </a:prstGeom>
          <a:noFill/>
          <a:ln>
            <a:noFill/>
          </a:ln>
        </p:spPr>
      </p:pic>
      <p:sp>
        <p:nvSpPr>
          <p:cNvPr id="1551" name="Google Shape;1551;p144"/>
          <p:cNvSpPr/>
          <p:nvPr/>
        </p:nvSpPr>
        <p:spPr>
          <a:xfrm>
            <a:off x="801025" y="2987025"/>
            <a:ext cx="5899800" cy="2092200"/>
          </a:xfrm>
          <a:prstGeom prst="rect">
            <a:avLst/>
          </a:prstGeom>
          <a:noFill/>
          <a:ln>
            <a:noFill/>
          </a:ln>
        </p:spPr>
        <p:txBody>
          <a:bodyPr anchorCtr="0" anchor="t" bIns="21175" lIns="21175" spcFirstLastPara="1" rIns="21175" wrap="square" tIns="21175">
            <a:noAutofit/>
          </a:bodyPr>
          <a:lstStyle/>
          <a:p>
            <a:pPr indent="0" lvl="0" marL="0" rtl="0" algn="l">
              <a:lnSpc>
                <a:spcPct val="115000"/>
              </a:lnSpc>
              <a:spcBef>
                <a:spcPts val="0"/>
              </a:spcBef>
              <a:spcAft>
                <a:spcPts val="0"/>
              </a:spcAft>
              <a:buNone/>
            </a:pPr>
            <a:r>
              <a:rPr lang="en-GB" sz="1300"/>
              <a:t>Poprzez newsletter chciałbym dać Ci wartościową treść o tarasach wentylowanych i wspornikach. Gdy zapiszesz się na moją listę będę mieć możliwość pisania do Ciebie o:</a:t>
            </a:r>
            <a:endParaRPr b="1" sz="1300"/>
          </a:p>
          <a:p>
            <a:pPr indent="-311150" lvl="0" marL="457200" rtl="0" algn="l">
              <a:lnSpc>
                <a:spcPct val="115000"/>
              </a:lnSpc>
              <a:spcBef>
                <a:spcPts val="2300"/>
              </a:spcBef>
              <a:spcAft>
                <a:spcPts val="0"/>
              </a:spcAft>
              <a:buSzPts val="1300"/>
              <a:buChar char="●"/>
            </a:pPr>
            <a:r>
              <a:rPr lang="en-GB" sz="1300"/>
              <a:t>Nowościach</a:t>
            </a:r>
            <a:endParaRPr sz="1300"/>
          </a:p>
          <a:p>
            <a:pPr indent="-311150" lvl="0" marL="457200" rtl="0" algn="l">
              <a:lnSpc>
                <a:spcPct val="115000"/>
              </a:lnSpc>
              <a:spcBef>
                <a:spcPts val="0"/>
              </a:spcBef>
              <a:spcAft>
                <a:spcPts val="0"/>
              </a:spcAft>
              <a:buSzPts val="1300"/>
              <a:buChar char="●"/>
            </a:pPr>
            <a:r>
              <a:rPr lang="en-GB" sz="1300"/>
              <a:t>Aktualizacjach</a:t>
            </a:r>
            <a:endParaRPr sz="1300"/>
          </a:p>
          <a:p>
            <a:pPr indent="-311150" lvl="0" marL="457200" rtl="0" algn="l">
              <a:lnSpc>
                <a:spcPct val="115000"/>
              </a:lnSpc>
              <a:spcBef>
                <a:spcPts val="0"/>
              </a:spcBef>
              <a:spcAft>
                <a:spcPts val="0"/>
              </a:spcAft>
              <a:buSzPts val="1300"/>
              <a:buChar char="●"/>
            </a:pPr>
            <a:r>
              <a:rPr lang="en-GB" sz="1300"/>
              <a:t>Cennikach</a:t>
            </a:r>
            <a:endParaRPr sz="1300"/>
          </a:p>
          <a:p>
            <a:pPr indent="-311150" lvl="0" marL="457200" rtl="0" algn="l">
              <a:lnSpc>
                <a:spcPct val="115000"/>
              </a:lnSpc>
              <a:spcBef>
                <a:spcPts val="0"/>
              </a:spcBef>
              <a:spcAft>
                <a:spcPts val="0"/>
              </a:spcAft>
              <a:buSzPts val="1300"/>
              <a:buChar char="●"/>
            </a:pPr>
            <a:r>
              <a:rPr lang="en-GB" sz="1300"/>
              <a:t>Technologii tarasów wentylowanych</a:t>
            </a:r>
            <a:endParaRPr sz="1300"/>
          </a:p>
          <a:p>
            <a:pPr indent="-311150" lvl="0" marL="457200" rtl="0" algn="l">
              <a:lnSpc>
                <a:spcPct val="115000"/>
              </a:lnSpc>
              <a:spcBef>
                <a:spcPts val="0"/>
              </a:spcBef>
              <a:spcAft>
                <a:spcPts val="0"/>
              </a:spcAft>
              <a:buSzPts val="1300"/>
              <a:buChar char="●"/>
            </a:pPr>
            <a:r>
              <a:rPr lang="en-GB" sz="1300"/>
              <a:t>Ciekawych projektach z użyciem wsporników regulowanych</a:t>
            </a:r>
            <a:endParaRPr sz="1300"/>
          </a:p>
          <a:p>
            <a:pPr indent="0" lvl="0" marL="0" marR="0" rtl="0" algn="l">
              <a:lnSpc>
                <a:spcPct val="100000"/>
              </a:lnSpc>
              <a:spcBef>
                <a:spcPts val="400"/>
              </a:spcBef>
              <a:spcAft>
                <a:spcPts val="0"/>
              </a:spcAft>
              <a:buClr>
                <a:srgbClr val="212121"/>
              </a:buClr>
              <a:buSzPts val="500"/>
              <a:buFont typeface="Montserrat"/>
              <a:buNone/>
            </a:pPr>
            <a:r>
              <a:t/>
            </a:r>
            <a:endParaRPr sz="600">
              <a:highlight>
                <a:srgbClr val="FF9900"/>
              </a:highlight>
            </a:endParaRPr>
          </a:p>
        </p:txBody>
      </p:sp>
      <p:sp>
        <p:nvSpPr>
          <p:cNvPr id="1552" name="Google Shape;1552;p144">
            <a:hlinkClick r:id="rId4"/>
          </p:cNvPr>
          <p:cNvSpPr/>
          <p:nvPr/>
        </p:nvSpPr>
        <p:spPr>
          <a:xfrm>
            <a:off x="628225" y="5334500"/>
            <a:ext cx="5376300" cy="4761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sz="2000" u="sng">
                <a:solidFill>
                  <a:schemeClr val="hlink"/>
                </a:solidFill>
                <a:latin typeface="Montserrat"/>
                <a:ea typeface="Montserrat"/>
                <a:cs typeface="Montserrat"/>
                <a:sym typeface="Montserrat"/>
                <a:hlinkClick r:id="rId5"/>
              </a:rPr>
              <a:t>https://ddgro.eu/dolacz-do-newslettera/</a:t>
            </a:r>
            <a:endParaRPr sz="2000" u="sng">
              <a:solidFill>
                <a:srgbClr val="0000FF"/>
              </a:solidFill>
              <a:latin typeface="Montserrat"/>
              <a:ea typeface="Montserrat"/>
              <a:cs typeface="Montserrat"/>
              <a:sym typeface="Montserrat"/>
            </a:endParaRPr>
          </a:p>
        </p:txBody>
      </p:sp>
      <p:pic>
        <p:nvPicPr>
          <p:cNvPr id="1553" name="Google Shape;1553;p144"/>
          <p:cNvPicPr preferRelativeResize="0"/>
          <p:nvPr/>
        </p:nvPicPr>
        <p:blipFill>
          <a:blip r:embed="rId6">
            <a:alphaModFix/>
          </a:blip>
          <a:stretch>
            <a:fillRect/>
          </a:stretch>
        </p:blipFill>
        <p:spPr>
          <a:xfrm>
            <a:off x="6557025" y="2449300"/>
            <a:ext cx="2323874" cy="4052169"/>
          </a:xfrm>
          <a:prstGeom prst="rect">
            <a:avLst/>
          </a:prstGeom>
          <a:noFill/>
          <a:ln>
            <a:noFill/>
          </a:ln>
        </p:spPr>
      </p:pic>
      <p:cxnSp>
        <p:nvCxnSpPr>
          <p:cNvPr id="1554" name="Google Shape;1554;p144"/>
          <p:cNvCxnSpPr/>
          <p:nvPr/>
        </p:nvCxnSpPr>
        <p:spPr>
          <a:xfrm rot="10800000">
            <a:off x="4780775" y="5810625"/>
            <a:ext cx="838800" cy="661200"/>
          </a:xfrm>
          <a:prstGeom prst="straightConnector1">
            <a:avLst/>
          </a:prstGeom>
          <a:noFill/>
          <a:ln cap="flat" cmpd="sng" w="76200">
            <a:solidFill>
              <a:srgbClr val="FF9900"/>
            </a:solidFill>
            <a:prstDash val="solid"/>
            <a:round/>
            <a:headEnd len="med" w="med" type="none"/>
            <a:tailEnd len="med" w="med" type="triangle"/>
          </a:ln>
        </p:spPr>
      </p:cxnSp>
      <p:sp>
        <p:nvSpPr>
          <p:cNvPr id="1555" name="Google Shape;1555;p144"/>
          <p:cNvSpPr txBox="1"/>
          <p:nvPr/>
        </p:nvSpPr>
        <p:spPr>
          <a:xfrm>
            <a:off x="5619575" y="6277775"/>
            <a:ext cx="1081200" cy="420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GB" sz="2400">
                <a:solidFill>
                  <a:srgbClr val="212121"/>
                </a:solidFill>
                <a:latin typeface="Montserrat"/>
                <a:ea typeface="Montserrat"/>
                <a:cs typeface="Montserrat"/>
                <a:sym typeface="Montserrat"/>
              </a:rPr>
              <a:t>klik!</a:t>
            </a:r>
            <a:endParaRPr b="1" sz="2400">
              <a:solidFill>
                <a:srgbClr val="212121"/>
              </a:solidFill>
              <a:latin typeface="Montserrat"/>
              <a:ea typeface="Montserrat"/>
              <a:cs typeface="Montserrat"/>
              <a:sym typeface="Montserrat"/>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sp>
        <p:nvSpPr>
          <p:cNvPr id="1560" name="Google Shape;1560;p145"/>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1561" name="Google Shape;1561;p145"/>
          <p:cNvSpPr txBox="1"/>
          <p:nvPr/>
        </p:nvSpPr>
        <p:spPr>
          <a:xfrm>
            <a:off x="762000" y="1021925"/>
            <a:ext cx="8118900" cy="1633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Dziękuję za przeczytanie!</a:t>
            </a:r>
            <a:endParaRPr b="1" sz="4700">
              <a:solidFill>
                <a:srgbClr val="212121"/>
              </a:solidFill>
              <a:highlight>
                <a:srgbClr val="FF9900"/>
              </a:highlight>
              <a:latin typeface="Montserrat"/>
              <a:ea typeface="Montserrat"/>
              <a:cs typeface="Montserrat"/>
              <a:sym typeface="Montserrat"/>
            </a:endParaRPr>
          </a:p>
        </p:txBody>
      </p:sp>
      <p:sp>
        <p:nvSpPr>
          <p:cNvPr id="1562" name="Google Shape;1562;p145"/>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1563" name="Google Shape;1563;p145"/>
          <p:cNvPicPr preferRelativeResize="0"/>
          <p:nvPr/>
        </p:nvPicPr>
        <p:blipFill>
          <a:blip r:embed="rId3">
            <a:alphaModFix/>
          </a:blip>
          <a:stretch>
            <a:fillRect/>
          </a:stretch>
        </p:blipFill>
        <p:spPr>
          <a:xfrm>
            <a:off x="761988" y="166675"/>
            <a:ext cx="2562225" cy="476250"/>
          </a:xfrm>
          <a:prstGeom prst="rect">
            <a:avLst/>
          </a:prstGeom>
          <a:noFill/>
          <a:ln>
            <a:noFill/>
          </a:ln>
        </p:spPr>
      </p:pic>
      <p:pic>
        <p:nvPicPr>
          <p:cNvPr id="1564" name="Google Shape;1564;p145">
            <a:hlinkClick r:id="rId4"/>
          </p:cNvPr>
          <p:cNvPicPr preferRelativeResize="0"/>
          <p:nvPr/>
        </p:nvPicPr>
        <p:blipFill>
          <a:blip r:embed="rId5">
            <a:alphaModFix/>
          </a:blip>
          <a:stretch>
            <a:fillRect/>
          </a:stretch>
        </p:blipFill>
        <p:spPr>
          <a:xfrm>
            <a:off x="1755859" y="2895563"/>
            <a:ext cx="1423099" cy="1422125"/>
          </a:xfrm>
          <a:prstGeom prst="rect">
            <a:avLst/>
          </a:prstGeom>
          <a:noFill/>
          <a:ln>
            <a:noFill/>
          </a:ln>
        </p:spPr>
      </p:pic>
      <p:pic>
        <p:nvPicPr>
          <p:cNvPr id="1565" name="Google Shape;1565;p145">
            <a:hlinkClick r:id="rId6"/>
          </p:cNvPr>
          <p:cNvPicPr preferRelativeResize="0"/>
          <p:nvPr/>
        </p:nvPicPr>
        <p:blipFill>
          <a:blip r:embed="rId7">
            <a:alphaModFix/>
          </a:blip>
          <a:stretch>
            <a:fillRect/>
          </a:stretch>
        </p:blipFill>
        <p:spPr>
          <a:xfrm>
            <a:off x="4109896" y="2895075"/>
            <a:ext cx="1423100" cy="1423100"/>
          </a:xfrm>
          <a:prstGeom prst="rect">
            <a:avLst/>
          </a:prstGeom>
          <a:noFill/>
          <a:ln>
            <a:noFill/>
          </a:ln>
        </p:spPr>
      </p:pic>
      <p:pic>
        <p:nvPicPr>
          <p:cNvPr id="1566" name="Google Shape;1566;p145">
            <a:hlinkClick r:id="rId8"/>
          </p:cNvPr>
          <p:cNvPicPr preferRelativeResize="0"/>
          <p:nvPr/>
        </p:nvPicPr>
        <p:blipFill>
          <a:blip r:embed="rId9">
            <a:alphaModFix/>
          </a:blip>
          <a:stretch>
            <a:fillRect/>
          </a:stretch>
        </p:blipFill>
        <p:spPr>
          <a:xfrm>
            <a:off x="6409473" y="2895075"/>
            <a:ext cx="1423099" cy="1423099"/>
          </a:xfrm>
          <a:prstGeom prst="rect">
            <a:avLst/>
          </a:prstGeom>
          <a:noFill/>
          <a:ln>
            <a:noFill/>
          </a:ln>
        </p:spPr>
      </p:pic>
      <p:sp>
        <p:nvSpPr>
          <p:cNvPr id="1567" name="Google Shape;1567;p145"/>
          <p:cNvSpPr/>
          <p:nvPr/>
        </p:nvSpPr>
        <p:spPr>
          <a:xfrm>
            <a:off x="2279280" y="4820253"/>
            <a:ext cx="2030400" cy="4764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sz="2000" u="sng">
                <a:solidFill>
                  <a:schemeClr val="hlink"/>
                </a:solidFill>
                <a:latin typeface="Montserrat"/>
                <a:ea typeface="Montserrat"/>
                <a:cs typeface="Montserrat"/>
                <a:sym typeface="Montserrat"/>
                <a:hlinkClick r:id="rId10"/>
              </a:rPr>
              <a:t>www.ddgro.eu</a:t>
            </a:r>
            <a:endParaRPr sz="600">
              <a:highlight>
                <a:srgbClr val="FF9900"/>
              </a:highlight>
            </a:endParaRPr>
          </a:p>
        </p:txBody>
      </p:sp>
      <p:sp>
        <p:nvSpPr>
          <p:cNvPr id="1568" name="Google Shape;1568;p145"/>
          <p:cNvSpPr/>
          <p:nvPr/>
        </p:nvSpPr>
        <p:spPr>
          <a:xfrm>
            <a:off x="1884726" y="1942325"/>
            <a:ext cx="5545500" cy="7134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Zapraszamy do kontaktu z nami</a:t>
            </a:r>
            <a:endParaRPr sz="600">
              <a:highlight>
                <a:srgbClr val="FF9900"/>
              </a:highlight>
            </a:endParaRPr>
          </a:p>
        </p:txBody>
      </p:sp>
      <p:sp>
        <p:nvSpPr>
          <p:cNvPr id="1569" name="Google Shape;1569;p145"/>
          <p:cNvSpPr/>
          <p:nvPr/>
        </p:nvSpPr>
        <p:spPr>
          <a:xfrm>
            <a:off x="4390325" y="4820400"/>
            <a:ext cx="2973300" cy="476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u="sng">
                <a:solidFill>
                  <a:schemeClr val="hlink"/>
                </a:solidFill>
                <a:latin typeface="Montserrat"/>
                <a:ea typeface="Montserrat"/>
                <a:cs typeface="Montserrat"/>
                <a:sym typeface="Montserrat"/>
                <a:hlinkClick r:id="rId11"/>
              </a:rPr>
              <a:t>sales@ddpedestals.eu</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570" name="Google Shape;1570;p145"/>
          <p:cNvPicPr preferRelativeResize="0"/>
          <p:nvPr/>
        </p:nvPicPr>
        <p:blipFill>
          <a:blip r:embed="rId12">
            <a:alphaModFix/>
          </a:blip>
          <a:stretch>
            <a:fillRect/>
          </a:stretch>
        </p:blipFill>
        <p:spPr>
          <a:xfrm>
            <a:off x="2641100" y="5712774"/>
            <a:ext cx="3861801" cy="726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9"/>
          <p:cNvSpPr/>
          <p:nvPr/>
        </p:nvSpPr>
        <p:spPr>
          <a:xfrm>
            <a:off x="186250" y="5037325"/>
            <a:ext cx="42480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600">
                <a:solidFill>
                  <a:srgbClr val="212121"/>
                </a:solidFill>
                <a:highlight>
                  <a:srgbClr val="FF0000"/>
                </a:highlight>
                <a:latin typeface="Montserrat"/>
                <a:ea typeface="Montserrat"/>
                <a:cs typeface="Montserrat"/>
                <a:sym typeface="Montserrat"/>
              </a:rPr>
              <a:t>vs. tarasy na woreczkach</a:t>
            </a:r>
            <a:endParaRPr sz="1200">
              <a:highlight>
                <a:srgbClr val="FF0000"/>
              </a:highlight>
            </a:endParaRPr>
          </a:p>
        </p:txBody>
      </p:sp>
      <p:pic>
        <p:nvPicPr>
          <p:cNvPr id="192" name="Google Shape;192;p19"/>
          <p:cNvPicPr preferRelativeResize="0"/>
          <p:nvPr/>
        </p:nvPicPr>
        <p:blipFill rotWithShape="1">
          <a:blip r:embed="rId3">
            <a:alphaModFix/>
          </a:blip>
          <a:srcRect b="0" l="16954" r="16947" t="0"/>
          <a:stretch/>
        </p:blipFill>
        <p:spPr>
          <a:xfrm>
            <a:off x="0" y="-613825"/>
            <a:ext cx="4570174" cy="5185826"/>
          </a:xfrm>
          <a:prstGeom prst="rect">
            <a:avLst/>
          </a:prstGeom>
          <a:noFill/>
          <a:ln>
            <a:noFill/>
          </a:ln>
        </p:spPr>
      </p:pic>
      <p:pic>
        <p:nvPicPr>
          <p:cNvPr id="193" name="Google Shape;193;p19"/>
          <p:cNvPicPr preferRelativeResize="0"/>
          <p:nvPr/>
        </p:nvPicPr>
        <p:blipFill rotWithShape="1">
          <a:blip r:embed="rId4">
            <a:alphaModFix/>
          </a:blip>
          <a:srcRect b="0" l="0" r="25031" t="0"/>
          <a:stretch/>
        </p:blipFill>
        <p:spPr>
          <a:xfrm>
            <a:off x="4572000" y="0"/>
            <a:ext cx="4570182" cy="4571999"/>
          </a:xfrm>
          <a:prstGeom prst="rect">
            <a:avLst/>
          </a:prstGeom>
          <a:noFill/>
          <a:ln>
            <a:noFill/>
          </a:ln>
        </p:spPr>
      </p:pic>
      <p:pic>
        <p:nvPicPr>
          <p:cNvPr id="194" name="Google Shape;194;p19"/>
          <p:cNvPicPr preferRelativeResize="0"/>
          <p:nvPr/>
        </p:nvPicPr>
        <p:blipFill>
          <a:blip r:embed="rId5">
            <a:alphaModFix/>
          </a:blip>
          <a:stretch>
            <a:fillRect/>
          </a:stretch>
        </p:blipFill>
        <p:spPr>
          <a:xfrm>
            <a:off x="1633850" y="1252725"/>
            <a:ext cx="1302476" cy="1302476"/>
          </a:xfrm>
          <a:prstGeom prst="rect">
            <a:avLst/>
          </a:prstGeom>
          <a:noFill/>
          <a:ln>
            <a:noFill/>
          </a:ln>
        </p:spPr>
      </p:pic>
      <p:pic>
        <p:nvPicPr>
          <p:cNvPr id="195" name="Google Shape;195;p19"/>
          <p:cNvPicPr preferRelativeResize="0"/>
          <p:nvPr/>
        </p:nvPicPr>
        <p:blipFill>
          <a:blip r:embed="rId5">
            <a:alphaModFix/>
          </a:blip>
          <a:stretch>
            <a:fillRect/>
          </a:stretch>
        </p:blipFill>
        <p:spPr>
          <a:xfrm>
            <a:off x="6329925" y="1252725"/>
            <a:ext cx="1302476" cy="1302476"/>
          </a:xfrm>
          <a:prstGeom prst="rect">
            <a:avLst/>
          </a:prstGeom>
          <a:noFill/>
          <a:ln>
            <a:noFill/>
          </a:ln>
        </p:spPr>
      </p:pic>
      <p:sp>
        <p:nvSpPr>
          <p:cNvPr id="196" name="Google Shape;196;p19"/>
          <p:cNvSpPr/>
          <p:nvPr/>
        </p:nvSpPr>
        <p:spPr>
          <a:xfrm>
            <a:off x="4572000" y="5078950"/>
            <a:ext cx="4248000" cy="1481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t>Wraz z pojawieniem się tarasów wentylowanych pojawiają się również próby ich wykonania poprzez układanie tarasów na woreczkach z zaprawą. To rozwiązanie pomimo iż tańsze jest znacznie bardziej pracochłonne i wadliwe. Woreczki nasiąknięte wodą kruszeją w trakcie mrozów przez co taras się zapada i nie nadaje się do użytkowania.</a:t>
            </a:r>
            <a:endParaRPr sz="1200"/>
          </a:p>
        </p:txBody>
      </p:sp>
      <p:sp>
        <p:nvSpPr>
          <p:cNvPr id="197" name="Google Shape;197;p19"/>
          <p:cNvSpPr/>
          <p:nvPr/>
        </p:nvSpPr>
        <p:spPr>
          <a:xfrm>
            <a:off x="2116300" y="516000"/>
            <a:ext cx="4911554" cy="454526"/>
          </a:xfrm>
          <a:prstGeom prst="rect">
            <a:avLst/>
          </a:prstGeom>
        </p:spPr>
        <p:txBody>
          <a:bodyPr>
            <a:prstTxWarp prst="textPlain"/>
          </a:bodyPr>
          <a:lstStyle/>
          <a:p>
            <a:pPr lvl="0" algn="ctr"/>
            <a:r>
              <a:rPr b="0" i="0">
                <a:ln cap="flat" cmpd="sng" w="28575">
                  <a:solidFill>
                    <a:srgbClr val="FFFF00"/>
                  </a:solidFill>
                  <a:prstDash val="solid"/>
                  <a:round/>
                  <a:headEnd len="sm" w="sm" type="none"/>
                  <a:tailEnd len="sm" w="sm" type="none"/>
                </a:ln>
                <a:solidFill>
                  <a:srgbClr val="FF0000"/>
                </a:solidFill>
                <a:latin typeface="Arial"/>
              </a:rPr>
              <a:t>TAK NIE ROBIMY</a:t>
            </a:r>
          </a:p>
        </p:txBody>
      </p:sp>
      <p:sp>
        <p:nvSpPr>
          <p:cNvPr id="198" name="Google Shape;198;p1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99" name="Google Shape;199;p19"/>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0"/>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BALKONY</a:t>
            </a:r>
            <a:endParaRPr sz="2000">
              <a:solidFill>
                <a:srgbClr val="212121"/>
              </a:solidFill>
              <a:highlight>
                <a:srgbClr val="FF9900"/>
              </a:highlight>
              <a:latin typeface="Montserrat"/>
              <a:ea typeface="Montserrat"/>
              <a:cs typeface="Montserrat"/>
              <a:sym typeface="Montserrat"/>
            </a:endParaRPr>
          </a:p>
        </p:txBody>
      </p:sp>
      <p:sp>
        <p:nvSpPr>
          <p:cNvPr id="205" name="Google Shape;205;p20"/>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700"/>
              <a:t>Płyty tarasowe; </a:t>
            </a:r>
            <a:endParaRPr sz="1700"/>
          </a:p>
          <a:p>
            <a:pPr indent="0" lvl="0" marL="0" marR="0" rtl="0" algn="just">
              <a:lnSpc>
                <a:spcPct val="120000"/>
              </a:lnSpc>
              <a:spcBef>
                <a:spcPts val="0"/>
              </a:spcBef>
              <a:spcAft>
                <a:spcPts val="0"/>
              </a:spcAft>
              <a:buNone/>
            </a:pPr>
            <a:r>
              <a:rPr lang="en-GB" sz="1700"/>
              <a:t>ceramiczne, kamienne, betonowe i inne.</a:t>
            </a:r>
            <a:endParaRPr sz="1700"/>
          </a:p>
          <a:p>
            <a:pPr indent="0" lvl="0" marL="0" rtl="0" algn="just">
              <a:lnSpc>
                <a:spcPct val="120000"/>
              </a:lnSpc>
              <a:spcBef>
                <a:spcPts val="0"/>
              </a:spcBef>
              <a:spcAft>
                <a:spcPts val="0"/>
              </a:spcAft>
              <a:buNone/>
            </a:pPr>
            <a:r>
              <a:t/>
            </a:r>
            <a:endParaRPr sz="1700"/>
          </a:p>
        </p:txBody>
      </p:sp>
      <p:pic>
        <p:nvPicPr>
          <p:cNvPr id="206" name="Google Shape;206;p20"/>
          <p:cNvPicPr preferRelativeResize="0"/>
          <p:nvPr/>
        </p:nvPicPr>
        <p:blipFill rotWithShape="1">
          <a:blip r:embed="rId3">
            <a:alphaModFix/>
          </a:blip>
          <a:srcRect b="-4554" l="-8440" r="-8463" t="-21612"/>
          <a:stretch/>
        </p:blipFill>
        <p:spPr>
          <a:xfrm>
            <a:off x="0" y="-613825"/>
            <a:ext cx="4570175" cy="5185825"/>
          </a:xfrm>
          <a:prstGeom prst="rect">
            <a:avLst/>
          </a:prstGeom>
          <a:noFill/>
          <a:ln>
            <a:noFill/>
          </a:ln>
        </p:spPr>
      </p:pic>
      <p:pic>
        <p:nvPicPr>
          <p:cNvPr id="207" name="Google Shape;207;p20"/>
          <p:cNvPicPr preferRelativeResize="0"/>
          <p:nvPr/>
        </p:nvPicPr>
        <p:blipFill rotWithShape="1">
          <a:blip r:embed="rId4">
            <a:alphaModFix/>
          </a:blip>
          <a:srcRect b="-6780" l="0" r="36138" t="-6791"/>
          <a:stretch/>
        </p:blipFill>
        <p:spPr>
          <a:xfrm>
            <a:off x="4572000" y="0"/>
            <a:ext cx="4570182" cy="4571999"/>
          </a:xfrm>
          <a:prstGeom prst="rect">
            <a:avLst/>
          </a:prstGeom>
          <a:noFill/>
          <a:ln>
            <a:noFill/>
          </a:ln>
        </p:spPr>
      </p:pic>
      <p:sp>
        <p:nvSpPr>
          <p:cNvPr id="208" name="Google Shape;208;p2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209" name="Google Shape;209;p20"/>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1"/>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BALKONY</a:t>
            </a:r>
            <a:endParaRPr sz="2000">
              <a:solidFill>
                <a:srgbClr val="212121"/>
              </a:solidFill>
              <a:highlight>
                <a:srgbClr val="FF9900"/>
              </a:highlight>
              <a:latin typeface="Montserrat"/>
              <a:ea typeface="Montserrat"/>
              <a:cs typeface="Montserrat"/>
              <a:sym typeface="Montserrat"/>
            </a:endParaRPr>
          </a:p>
        </p:txBody>
      </p:sp>
      <p:sp>
        <p:nvSpPr>
          <p:cNvPr id="215" name="Google Shape;215;p21"/>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700"/>
              <a:t>Tarasy na legarach; </a:t>
            </a:r>
            <a:endParaRPr sz="1700"/>
          </a:p>
          <a:p>
            <a:pPr indent="0" lvl="0" marL="0" rtl="0" algn="just">
              <a:lnSpc>
                <a:spcPct val="120000"/>
              </a:lnSpc>
              <a:spcBef>
                <a:spcPts val="0"/>
              </a:spcBef>
              <a:spcAft>
                <a:spcPts val="0"/>
              </a:spcAft>
              <a:buNone/>
            </a:pPr>
            <a:r>
              <a:rPr lang="en-GB" sz="1700"/>
              <a:t>drewniane, kompozytowe WPC</a:t>
            </a:r>
            <a:endParaRPr sz="1700"/>
          </a:p>
          <a:p>
            <a:pPr indent="0" lvl="0" marL="0" rtl="0" algn="just">
              <a:lnSpc>
                <a:spcPct val="120000"/>
              </a:lnSpc>
              <a:spcBef>
                <a:spcPts val="0"/>
              </a:spcBef>
              <a:spcAft>
                <a:spcPts val="0"/>
              </a:spcAft>
              <a:buNone/>
            </a:pPr>
            <a:r>
              <a:t/>
            </a:r>
            <a:endParaRPr sz="1700"/>
          </a:p>
        </p:txBody>
      </p:sp>
      <p:pic>
        <p:nvPicPr>
          <p:cNvPr id="216" name="Google Shape;216;p21"/>
          <p:cNvPicPr preferRelativeResize="0"/>
          <p:nvPr/>
        </p:nvPicPr>
        <p:blipFill rotWithShape="1">
          <a:blip r:embed="rId3">
            <a:alphaModFix/>
          </a:blip>
          <a:srcRect b="-18287" l="0" r="33616" t="-18287"/>
          <a:stretch/>
        </p:blipFill>
        <p:spPr>
          <a:xfrm>
            <a:off x="4572000" y="0"/>
            <a:ext cx="4570174" cy="4572000"/>
          </a:xfrm>
          <a:prstGeom prst="rect">
            <a:avLst/>
          </a:prstGeom>
          <a:noFill/>
          <a:ln>
            <a:noFill/>
          </a:ln>
        </p:spPr>
      </p:pic>
      <p:pic>
        <p:nvPicPr>
          <p:cNvPr id="217" name="Google Shape;217;p21"/>
          <p:cNvPicPr preferRelativeResize="0"/>
          <p:nvPr/>
        </p:nvPicPr>
        <p:blipFill rotWithShape="1">
          <a:blip r:embed="rId4">
            <a:alphaModFix/>
          </a:blip>
          <a:srcRect b="-5273" l="-8207" r="-8207" t="-5273"/>
          <a:stretch/>
        </p:blipFill>
        <p:spPr>
          <a:xfrm>
            <a:off x="0" y="0"/>
            <a:ext cx="4570182" cy="4571999"/>
          </a:xfrm>
          <a:prstGeom prst="rect">
            <a:avLst/>
          </a:prstGeom>
          <a:noFill/>
          <a:ln>
            <a:noFill/>
          </a:ln>
        </p:spPr>
      </p:pic>
      <p:sp>
        <p:nvSpPr>
          <p:cNvPr id="218" name="Google Shape;218;p2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219" name="Google Shape;219;p21"/>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2"/>
          <p:cNvSpPr/>
          <p:nvPr/>
        </p:nvSpPr>
        <p:spPr>
          <a:xfrm>
            <a:off x="762025" y="5047197"/>
            <a:ext cx="3429300" cy="1142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STROPODACHY</a:t>
            </a:r>
            <a:endParaRPr sz="2000">
              <a:solidFill>
                <a:srgbClr val="212121"/>
              </a:solidFill>
              <a:highlight>
                <a:srgbClr val="FF9900"/>
              </a:highlight>
              <a:latin typeface="Montserrat"/>
              <a:ea typeface="Montserrat"/>
              <a:cs typeface="Montserrat"/>
              <a:sym typeface="Montserrat"/>
            </a:endParaRPr>
          </a:p>
        </p:txBody>
      </p:sp>
      <p:pic>
        <p:nvPicPr>
          <p:cNvPr id="225" name="Google Shape;225;p22"/>
          <p:cNvPicPr preferRelativeResize="0"/>
          <p:nvPr/>
        </p:nvPicPr>
        <p:blipFill rotWithShape="1">
          <a:blip r:embed="rId3">
            <a:alphaModFix/>
          </a:blip>
          <a:srcRect b="-12002" l="3401" r="3401" t="-11990"/>
          <a:stretch/>
        </p:blipFill>
        <p:spPr>
          <a:xfrm>
            <a:off x="4572000" y="0"/>
            <a:ext cx="4570173" cy="4572000"/>
          </a:xfrm>
          <a:prstGeom prst="rect">
            <a:avLst/>
          </a:prstGeom>
          <a:noFill/>
          <a:ln>
            <a:noFill/>
          </a:ln>
        </p:spPr>
      </p:pic>
      <p:pic>
        <p:nvPicPr>
          <p:cNvPr id="226" name="Google Shape;226;p22"/>
          <p:cNvPicPr preferRelativeResize="0"/>
          <p:nvPr/>
        </p:nvPicPr>
        <p:blipFill rotWithShape="1">
          <a:blip r:embed="rId4">
            <a:alphaModFix/>
          </a:blip>
          <a:srcRect b="-38936" l="-10" r="0" t="-38936"/>
          <a:stretch/>
        </p:blipFill>
        <p:spPr>
          <a:xfrm>
            <a:off x="0" y="0"/>
            <a:ext cx="4570182" cy="4571999"/>
          </a:xfrm>
          <a:prstGeom prst="rect">
            <a:avLst/>
          </a:prstGeom>
          <a:noFill/>
          <a:ln>
            <a:noFill/>
          </a:ln>
        </p:spPr>
      </p:pic>
      <p:sp>
        <p:nvSpPr>
          <p:cNvPr id="227" name="Google Shape;227;p22"/>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700"/>
              <a:t>Płyty tarasowe; </a:t>
            </a:r>
            <a:endParaRPr sz="1700"/>
          </a:p>
          <a:p>
            <a:pPr indent="0" lvl="0" marL="0" marR="0" rtl="0" algn="just">
              <a:lnSpc>
                <a:spcPct val="120000"/>
              </a:lnSpc>
              <a:spcBef>
                <a:spcPts val="0"/>
              </a:spcBef>
              <a:spcAft>
                <a:spcPts val="0"/>
              </a:spcAft>
              <a:buNone/>
            </a:pPr>
            <a:r>
              <a:rPr lang="en-GB" sz="1700"/>
              <a:t>ceramiczne, kamienne, betonowe</a:t>
            </a:r>
            <a:endParaRPr sz="1700"/>
          </a:p>
          <a:p>
            <a:pPr indent="0" lvl="0" marL="0" rtl="0" algn="just">
              <a:lnSpc>
                <a:spcPct val="120000"/>
              </a:lnSpc>
              <a:spcBef>
                <a:spcPts val="0"/>
              </a:spcBef>
              <a:spcAft>
                <a:spcPts val="0"/>
              </a:spcAft>
              <a:buNone/>
            </a:pPr>
            <a:r>
              <a:t/>
            </a:r>
            <a:endParaRPr sz="1700"/>
          </a:p>
        </p:txBody>
      </p:sp>
      <p:sp>
        <p:nvSpPr>
          <p:cNvPr id="228" name="Google Shape;228;p2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229" name="Google Shape;229;p22"/>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3"/>
          <p:cNvSpPr/>
          <p:nvPr/>
        </p:nvSpPr>
        <p:spPr>
          <a:xfrm>
            <a:off x="762025" y="5047197"/>
            <a:ext cx="3429300" cy="1142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STROPODACHY</a:t>
            </a:r>
            <a:endParaRPr sz="2000">
              <a:solidFill>
                <a:srgbClr val="212121"/>
              </a:solidFill>
              <a:highlight>
                <a:srgbClr val="FF9900"/>
              </a:highlight>
              <a:latin typeface="Montserrat"/>
              <a:ea typeface="Montserrat"/>
              <a:cs typeface="Montserrat"/>
              <a:sym typeface="Montserrat"/>
            </a:endParaRPr>
          </a:p>
        </p:txBody>
      </p:sp>
      <p:pic>
        <p:nvPicPr>
          <p:cNvPr id="235" name="Google Shape;235;p23"/>
          <p:cNvPicPr preferRelativeResize="0"/>
          <p:nvPr/>
        </p:nvPicPr>
        <p:blipFill rotWithShape="1">
          <a:blip r:embed="rId3">
            <a:alphaModFix/>
          </a:blip>
          <a:srcRect b="-16509" l="0" r="0" t="-16522"/>
          <a:stretch/>
        </p:blipFill>
        <p:spPr>
          <a:xfrm>
            <a:off x="4572000" y="0"/>
            <a:ext cx="4570173" cy="4572000"/>
          </a:xfrm>
          <a:prstGeom prst="rect">
            <a:avLst/>
          </a:prstGeom>
          <a:noFill/>
          <a:ln>
            <a:noFill/>
          </a:ln>
        </p:spPr>
      </p:pic>
      <p:pic>
        <p:nvPicPr>
          <p:cNvPr id="236" name="Google Shape;236;p23"/>
          <p:cNvPicPr preferRelativeResize="0"/>
          <p:nvPr/>
        </p:nvPicPr>
        <p:blipFill rotWithShape="1">
          <a:blip r:embed="rId4">
            <a:alphaModFix/>
          </a:blip>
          <a:srcRect b="-38911" l="-10" r="10" t="-38929"/>
          <a:stretch/>
        </p:blipFill>
        <p:spPr>
          <a:xfrm>
            <a:off x="0" y="0"/>
            <a:ext cx="4570182" cy="4571999"/>
          </a:xfrm>
          <a:prstGeom prst="rect">
            <a:avLst/>
          </a:prstGeom>
          <a:noFill/>
          <a:ln>
            <a:noFill/>
          </a:ln>
        </p:spPr>
      </p:pic>
      <p:sp>
        <p:nvSpPr>
          <p:cNvPr id="237" name="Google Shape;237;p23"/>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700"/>
              <a:t>Tarasy na legarach; </a:t>
            </a:r>
            <a:endParaRPr sz="1700"/>
          </a:p>
          <a:p>
            <a:pPr indent="0" lvl="0" marL="0" rtl="0" algn="just">
              <a:lnSpc>
                <a:spcPct val="120000"/>
              </a:lnSpc>
              <a:spcBef>
                <a:spcPts val="0"/>
              </a:spcBef>
              <a:spcAft>
                <a:spcPts val="0"/>
              </a:spcAft>
              <a:buNone/>
            </a:pPr>
            <a:r>
              <a:rPr lang="en-GB" sz="1700"/>
              <a:t>drewniane, kompozytowe WPC</a:t>
            </a:r>
            <a:endParaRPr sz="1700"/>
          </a:p>
          <a:p>
            <a:pPr indent="0" lvl="0" marL="0" rtl="0" algn="just">
              <a:lnSpc>
                <a:spcPct val="120000"/>
              </a:lnSpc>
              <a:spcBef>
                <a:spcPts val="0"/>
              </a:spcBef>
              <a:spcAft>
                <a:spcPts val="0"/>
              </a:spcAft>
              <a:buNone/>
            </a:pPr>
            <a:r>
              <a:t/>
            </a:r>
            <a:endParaRPr sz="1700"/>
          </a:p>
        </p:txBody>
      </p:sp>
      <p:sp>
        <p:nvSpPr>
          <p:cNvPr id="238" name="Google Shape;238;p2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239" name="Google Shape;239;p23"/>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 name="Shape 30"/>
        <p:cNvGrpSpPr/>
        <p:nvPr/>
      </p:nvGrpSpPr>
      <p:grpSpPr>
        <a:xfrm>
          <a:off x="0" y="0"/>
          <a:ext cx="0" cy="0"/>
          <a:chOff x="0" y="0"/>
          <a:chExt cx="0" cy="0"/>
        </a:xfrm>
      </p:grpSpPr>
      <p:sp>
        <p:nvSpPr>
          <p:cNvPr id="31" name="Google Shape;31;p6"/>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32" name="Google Shape;32;p6"/>
          <p:cNvSpPr txBox="1"/>
          <p:nvPr/>
        </p:nvSpPr>
        <p:spPr>
          <a:xfrm>
            <a:off x="762000" y="1090975"/>
            <a:ext cx="8118900" cy="1504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TARASY WENTYLOWANE</a:t>
            </a:r>
            <a:endParaRPr sz="600">
              <a:highlight>
                <a:srgbClr val="FF9900"/>
              </a:highlight>
            </a:endParaRPr>
          </a:p>
          <a:p>
            <a:pPr indent="0" lvl="0" marL="0" marR="0" rtl="0" algn="ctr">
              <a:lnSpc>
                <a:spcPct val="100000"/>
              </a:lnSpc>
              <a:spcBef>
                <a:spcPts val="0"/>
              </a:spcBef>
              <a:spcAft>
                <a:spcPts val="0"/>
              </a:spcAft>
              <a:buClr>
                <a:srgbClr val="000000"/>
              </a:buClr>
              <a:buSzPts val="1100"/>
              <a:buFont typeface="Arial"/>
              <a:buNone/>
            </a:pPr>
            <a:r>
              <a:t/>
            </a:r>
            <a:endParaRPr b="1" sz="4700">
              <a:solidFill>
                <a:srgbClr val="212121"/>
              </a:solidFill>
              <a:highlight>
                <a:srgbClr val="FF9900"/>
              </a:highlight>
              <a:latin typeface="Montserrat"/>
              <a:ea typeface="Montserrat"/>
              <a:cs typeface="Montserrat"/>
              <a:sym typeface="Montserrat"/>
            </a:endParaRPr>
          </a:p>
        </p:txBody>
      </p:sp>
      <p:sp>
        <p:nvSpPr>
          <p:cNvPr id="33" name="Google Shape;33;p6"/>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34" name="Google Shape;34;p6"/>
          <p:cNvPicPr preferRelativeResize="0"/>
          <p:nvPr/>
        </p:nvPicPr>
        <p:blipFill>
          <a:blip r:embed="rId3">
            <a:alphaModFix/>
          </a:blip>
          <a:stretch>
            <a:fillRect/>
          </a:stretch>
        </p:blipFill>
        <p:spPr>
          <a:xfrm>
            <a:off x="761988" y="166675"/>
            <a:ext cx="2562225" cy="476250"/>
          </a:xfrm>
          <a:prstGeom prst="rect">
            <a:avLst/>
          </a:prstGeom>
          <a:noFill/>
          <a:ln>
            <a:noFill/>
          </a:ln>
        </p:spPr>
      </p:pic>
      <p:pic>
        <p:nvPicPr>
          <p:cNvPr id="35" name="Google Shape;35;p6">
            <a:hlinkClick r:id="rId4"/>
          </p:cNvPr>
          <p:cNvPicPr preferRelativeResize="0"/>
          <p:nvPr/>
        </p:nvPicPr>
        <p:blipFill>
          <a:blip r:embed="rId5">
            <a:alphaModFix/>
          </a:blip>
          <a:stretch>
            <a:fillRect/>
          </a:stretch>
        </p:blipFill>
        <p:spPr>
          <a:xfrm>
            <a:off x="3548239" y="4146329"/>
            <a:ext cx="596343" cy="595940"/>
          </a:xfrm>
          <a:prstGeom prst="rect">
            <a:avLst/>
          </a:prstGeom>
          <a:noFill/>
          <a:ln>
            <a:noFill/>
          </a:ln>
        </p:spPr>
      </p:pic>
      <p:pic>
        <p:nvPicPr>
          <p:cNvPr id="36" name="Google Shape;36;p6">
            <a:hlinkClick r:id="rId6"/>
          </p:cNvPr>
          <p:cNvPicPr preferRelativeResize="0"/>
          <p:nvPr/>
        </p:nvPicPr>
        <p:blipFill>
          <a:blip r:embed="rId7">
            <a:alphaModFix/>
          </a:blip>
          <a:stretch>
            <a:fillRect/>
          </a:stretch>
        </p:blipFill>
        <p:spPr>
          <a:xfrm>
            <a:off x="4534690" y="4146125"/>
            <a:ext cx="596345" cy="596350"/>
          </a:xfrm>
          <a:prstGeom prst="rect">
            <a:avLst/>
          </a:prstGeom>
          <a:noFill/>
          <a:ln>
            <a:noFill/>
          </a:ln>
        </p:spPr>
      </p:pic>
      <p:pic>
        <p:nvPicPr>
          <p:cNvPr id="37" name="Google Shape;37;p6">
            <a:hlinkClick r:id="rId8"/>
          </p:cNvPr>
          <p:cNvPicPr preferRelativeResize="0"/>
          <p:nvPr/>
        </p:nvPicPr>
        <p:blipFill>
          <a:blip r:embed="rId9">
            <a:alphaModFix/>
          </a:blip>
          <a:stretch>
            <a:fillRect/>
          </a:stretch>
        </p:blipFill>
        <p:spPr>
          <a:xfrm>
            <a:off x="5498319" y="4146125"/>
            <a:ext cx="596344" cy="596349"/>
          </a:xfrm>
          <a:prstGeom prst="rect">
            <a:avLst/>
          </a:prstGeom>
          <a:noFill/>
          <a:ln>
            <a:noFill/>
          </a:ln>
        </p:spPr>
      </p:pic>
      <p:sp>
        <p:nvSpPr>
          <p:cNvPr id="38" name="Google Shape;38;p6"/>
          <p:cNvSpPr/>
          <p:nvPr/>
        </p:nvSpPr>
        <p:spPr>
          <a:xfrm>
            <a:off x="2464513" y="2346889"/>
            <a:ext cx="4736700" cy="15042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Jesteśmy producentem opisywanych rozwiązań. Jeśli jesteś zainteresowany współpracą skontaktuj się z nami</a:t>
            </a:r>
            <a:endParaRPr sz="600">
              <a:highlight>
                <a:srgbClr val="FF9900"/>
              </a:highlight>
            </a:endParaRPr>
          </a:p>
        </p:txBody>
      </p:sp>
      <p:sp>
        <p:nvSpPr>
          <p:cNvPr id="39" name="Google Shape;39;p6"/>
          <p:cNvSpPr/>
          <p:nvPr/>
        </p:nvSpPr>
        <p:spPr>
          <a:xfrm>
            <a:off x="2279280" y="5037353"/>
            <a:ext cx="2030400" cy="4764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sz="2000" u="sng">
                <a:solidFill>
                  <a:schemeClr val="hlink"/>
                </a:solidFill>
                <a:latin typeface="Montserrat"/>
                <a:ea typeface="Montserrat"/>
                <a:cs typeface="Montserrat"/>
                <a:sym typeface="Montserrat"/>
                <a:hlinkClick r:id="rId10"/>
              </a:rPr>
              <a:t>www.ddgro.eu</a:t>
            </a:r>
            <a:endParaRPr sz="600">
              <a:highlight>
                <a:srgbClr val="FF9900"/>
              </a:highlight>
            </a:endParaRPr>
          </a:p>
        </p:txBody>
      </p:sp>
      <p:sp>
        <p:nvSpPr>
          <p:cNvPr id="40" name="Google Shape;40;p6"/>
          <p:cNvSpPr/>
          <p:nvPr/>
        </p:nvSpPr>
        <p:spPr>
          <a:xfrm>
            <a:off x="4390325" y="5037500"/>
            <a:ext cx="2973300" cy="476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u="sng">
                <a:solidFill>
                  <a:schemeClr val="hlink"/>
                </a:solidFill>
                <a:latin typeface="Montserrat"/>
                <a:ea typeface="Montserrat"/>
                <a:cs typeface="Montserrat"/>
                <a:sym typeface="Montserrat"/>
                <a:hlinkClick r:id="rId11"/>
              </a:rPr>
              <a:t>sales@ddpedestals.eu</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41" name="Google Shape;41;p6"/>
          <p:cNvSpPr/>
          <p:nvPr/>
        </p:nvSpPr>
        <p:spPr>
          <a:xfrm>
            <a:off x="503250" y="4742475"/>
            <a:ext cx="661200" cy="1865100"/>
          </a:xfrm>
          <a:prstGeom prst="down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6"/>
          <p:cNvSpPr/>
          <p:nvPr/>
        </p:nvSpPr>
        <p:spPr>
          <a:xfrm>
            <a:off x="-1125312" y="4355714"/>
            <a:ext cx="4736700" cy="15042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a:solidFill>
                  <a:srgbClr val="212121"/>
                </a:solidFill>
                <a:latin typeface="Montserrat"/>
                <a:ea typeface="Montserrat"/>
                <a:cs typeface="Montserrat"/>
                <a:sym typeface="Montserrat"/>
              </a:rPr>
              <a:t>Przejdź do prezentacji</a:t>
            </a:r>
            <a:endParaRPr>
              <a:highlight>
                <a:srgbClr val="FF9900"/>
              </a:highlight>
            </a:endParaRPr>
          </a:p>
        </p:txBody>
      </p:sp>
      <p:pic>
        <p:nvPicPr>
          <p:cNvPr id="43" name="Google Shape;43;p6"/>
          <p:cNvPicPr preferRelativeResize="0"/>
          <p:nvPr/>
        </p:nvPicPr>
        <p:blipFill>
          <a:blip r:embed="rId12">
            <a:alphaModFix/>
          </a:blip>
          <a:stretch>
            <a:fillRect/>
          </a:stretch>
        </p:blipFill>
        <p:spPr>
          <a:xfrm>
            <a:off x="2641100" y="5712774"/>
            <a:ext cx="3861801" cy="726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4"/>
          <p:cNvSpPr/>
          <p:nvPr/>
        </p:nvSpPr>
        <p:spPr>
          <a:xfrm>
            <a:off x="762025" y="5047197"/>
            <a:ext cx="3429300" cy="1142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TARASY NA GRUNCIE</a:t>
            </a:r>
            <a:endParaRPr sz="2000">
              <a:solidFill>
                <a:srgbClr val="212121"/>
              </a:solidFill>
              <a:highlight>
                <a:srgbClr val="FF9900"/>
              </a:highlight>
              <a:latin typeface="Montserrat"/>
              <a:ea typeface="Montserrat"/>
              <a:cs typeface="Montserrat"/>
              <a:sym typeface="Montserrat"/>
            </a:endParaRPr>
          </a:p>
        </p:txBody>
      </p:sp>
      <p:pic>
        <p:nvPicPr>
          <p:cNvPr id="245" name="Google Shape;245;p24"/>
          <p:cNvPicPr preferRelativeResize="0"/>
          <p:nvPr/>
        </p:nvPicPr>
        <p:blipFill rotWithShape="1">
          <a:blip r:embed="rId3">
            <a:alphaModFix/>
          </a:blip>
          <a:srcRect b="-39246" l="0" r="0" t="-39228"/>
          <a:stretch/>
        </p:blipFill>
        <p:spPr>
          <a:xfrm>
            <a:off x="4572000" y="0"/>
            <a:ext cx="4570173" cy="4572000"/>
          </a:xfrm>
          <a:prstGeom prst="rect">
            <a:avLst/>
          </a:prstGeom>
          <a:noFill/>
          <a:ln>
            <a:noFill/>
          </a:ln>
        </p:spPr>
      </p:pic>
      <p:pic>
        <p:nvPicPr>
          <p:cNvPr id="246" name="Google Shape;246;p24"/>
          <p:cNvPicPr preferRelativeResize="0"/>
          <p:nvPr/>
        </p:nvPicPr>
        <p:blipFill rotWithShape="1">
          <a:blip r:embed="rId4">
            <a:alphaModFix/>
          </a:blip>
          <a:srcRect b="-38936" l="-10" r="0" t="-38936"/>
          <a:stretch/>
        </p:blipFill>
        <p:spPr>
          <a:xfrm>
            <a:off x="0" y="0"/>
            <a:ext cx="4570182" cy="4571999"/>
          </a:xfrm>
          <a:prstGeom prst="rect">
            <a:avLst/>
          </a:prstGeom>
          <a:noFill/>
          <a:ln>
            <a:noFill/>
          </a:ln>
        </p:spPr>
      </p:pic>
      <p:sp>
        <p:nvSpPr>
          <p:cNvPr id="247" name="Google Shape;247;p24"/>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700"/>
              <a:t>Płyty tarasowe; </a:t>
            </a:r>
            <a:endParaRPr sz="1700"/>
          </a:p>
          <a:p>
            <a:pPr indent="0" lvl="0" marL="0" marR="0" rtl="0" algn="just">
              <a:lnSpc>
                <a:spcPct val="120000"/>
              </a:lnSpc>
              <a:spcBef>
                <a:spcPts val="0"/>
              </a:spcBef>
              <a:spcAft>
                <a:spcPts val="0"/>
              </a:spcAft>
              <a:buNone/>
            </a:pPr>
            <a:r>
              <a:rPr lang="en-GB" sz="1700"/>
              <a:t>ceramiczne, kamienne, betonowe</a:t>
            </a:r>
            <a:endParaRPr sz="1700"/>
          </a:p>
          <a:p>
            <a:pPr indent="0" lvl="0" marL="0" rtl="0" algn="just">
              <a:lnSpc>
                <a:spcPct val="120000"/>
              </a:lnSpc>
              <a:spcBef>
                <a:spcPts val="0"/>
              </a:spcBef>
              <a:spcAft>
                <a:spcPts val="0"/>
              </a:spcAft>
              <a:buNone/>
            </a:pPr>
            <a:r>
              <a:t/>
            </a:r>
            <a:endParaRPr sz="1200"/>
          </a:p>
        </p:txBody>
      </p:sp>
      <p:sp>
        <p:nvSpPr>
          <p:cNvPr id="248" name="Google Shape;248;p2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249" name="Google Shape;249;p24"/>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5"/>
          <p:cNvSpPr/>
          <p:nvPr/>
        </p:nvSpPr>
        <p:spPr>
          <a:xfrm>
            <a:off x="762025" y="5047197"/>
            <a:ext cx="3429300" cy="1142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TARASY NA GRUNCIE</a:t>
            </a:r>
            <a:endParaRPr sz="2000">
              <a:solidFill>
                <a:srgbClr val="212121"/>
              </a:solidFill>
              <a:highlight>
                <a:srgbClr val="FF9900"/>
              </a:highlight>
              <a:latin typeface="Montserrat"/>
              <a:ea typeface="Montserrat"/>
              <a:cs typeface="Montserrat"/>
              <a:sym typeface="Montserrat"/>
            </a:endParaRPr>
          </a:p>
        </p:txBody>
      </p:sp>
      <p:pic>
        <p:nvPicPr>
          <p:cNvPr id="255" name="Google Shape;255;p25"/>
          <p:cNvPicPr preferRelativeResize="0"/>
          <p:nvPr/>
        </p:nvPicPr>
        <p:blipFill rotWithShape="1">
          <a:blip r:embed="rId3">
            <a:alphaModFix/>
          </a:blip>
          <a:srcRect b="-16686" l="0" r="0" t="-16700"/>
          <a:stretch/>
        </p:blipFill>
        <p:spPr>
          <a:xfrm>
            <a:off x="4572000" y="0"/>
            <a:ext cx="4570173" cy="4572000"/>
          </a:xfrm>
          <a:prstGeom prst="rect">
            <a:avLst/>
          </a:prstGeom>
          <a:noFill/>
          <a:ln>
            <a:noFill/>
          </a:ln>
        </p:spPr>
      </p:pic>
      <p:pic>
        <p:nvPicPr>
          <p:cNvPr id="256" name="Google Shape;256;p25"/>
          <p:cNvPicPr preferRelativeResize="0"/>
          <p:nvPr/>
        </p:nvPicPr>
        <p:blipFill rotWithShape="1">
          <a:blip r:embed="rId4">
            <a:alphaModFix/>
          </a:blip>
          <a:srcRect b="-38936" l="-10" r="0" t="-38936"/>
          <a:stretch/>
        </p:blipFill>
        <p:spPr>
          <a:xfrm>
            <a:off x="0" y="0"/>
            <a:ext cx="4570182" cy="4571999"/>
          </a:xfrm>
          <a:prstGeom prst="rect">
            <a:avLst/>
          </a:prstGeom>
          <a:noFill/>
          <a:ln>
            <a:noFill/>
          </a:ln>
        </p:spPr>
      </p:pic>
      <p:sp>
        <p:nvSpPr>
          <p:cNvPr id="257" name="Google Shape;257;p25"/>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700"/>
              <a:t>Tarasy na legarach; </a:t>
            </a:r>
            <a:endParaRPr sz="1700"/>
          </a:p>
          <a:p>
            <a:pPr indent="0" lvl="0" marL="0" rtl="0" algn="just">
              <a:lnSpc>
                <a:spcPct val="120000"/>
              </a:lnSpc>
              <a:spcBef>
                <a:spcPts val="0"/>
              </a:spcBef>
              <a:spcAft>
                <a:spcPts val="0"/>
              </a:spcAft>
              <a:buNone/>
            </a:pPr>
            <a:r>
              <a:rPr lang="en-GB" sz="1700"/>
              <a:t>drewniane, kompozytowe WPC</a:t>
            </a:r>
            <a:endParaRPr sz="1700"/>
          </a:p>
          <a:p>
            <a:pPr indent="0" lvl="0" marL="0" rtl="0" algn="just">
              <a:lnSpc>
                <a:spcPct val="120000"/>
              </a:lnSpc>
              <a:spcBef>
                <a:spcPts val="0"/>
              </a:spcBef>
              <a:spcAft>
                <a:spcPts val="0"/>
              </a:spcAft>
              <a:buNone/>
            </a:pPr>
            <a:r>
              <a:t/>
            </a:r>
            <a:endParaRPr sz="1700"/>
          </a:p>
        </p:txBody>
      </p:sp>
      <p:sp>
        <p:nvSpPr>
          <p:cNvPr id="258" name="Google Shape;258;p2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259" name="Google Shape;259;p25"/>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6"/>
          <p:cNvSpPr/>
          <p:nvPr/>
        </p:nvSpPr>
        <p:spPr>
          <a:xfrm>
            <a:off x="762025" y="5047197"/>
            <a:ext cx="3429300" cy="1142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BASENY</a:t>
            </a:r>
            <a:endParaRPr sz="2000">
              <a:solidFill>
                <a:srgbClr val="212121"/>
              </a:solidFill>
              <a:highlight>
                <a:srgbClr val="FF9900"/>
              </a:highlight>
              <a:latin typeface="Montserrat"/>
              <a:ea typeface="Montserrat"/>
              <a:cs typeface="Montserrat"/>
              <a:sym typeface="Montserrat"/>
            </a:endParaRPr>
          </a:p>
        </p:txBody>
      </p:sp>
      <p:pic>
        <p:nvPicPr>
          <p:cNvPr id="265" name="Google Shape;265;p26"/>
          <p:cNvPicPr preferRelativeResize="0"/>
          <p:nvPr/>
        </p:nvPicPr>
        <p:blipFill rotWithShape="1">
          <a:blip r:embed="rId3">
            <a:alphaModFix/>
          </a:blip>
          <a:srcRect b="0" l="35901" r="0" t="0"/>
          <a:stretch/>
        </p:blipFill>
        <p:spPr>
          <a:xfrm>
            <a:off x="4572000" y="0"/>
            <a:ext cx="4570174" cy="4572000"/>
          </a:xfrm>
          <a:prstGeom prst="rect">
            <a:avLst/>
          </a:prstGeom>
          <a:noFill/>
          <a:ln>
            <a:noFill/>
          </a:ln>
        </p:spPr>
      </p:pic>
      <p:pic>
        <p:nvPicPr>
          <p:cNvPr id="266" name="Google Shape;266;p26"/>
          <p:cNvPicPr preferRelativeResize="0"/>
          <p:nvPr/>
        </p:nvPicPr>
        <p:blipFill rotWithShape="1">
          <a:blip r:embed="rId4">
            <a:alphaModFix/>
          </a:blip>
          <a:srcRect b="0" l="7388" r="36384" t="0"/>
          <a:stretch/>
        </p:blipFill>
        <p:spPr>
          <a:xfrm>
            <a:off x="0" y="0"/>
            <a:ext cx="4570182" cy="4571999"/>
          </a:xfrm>
          <a:prstGeom prst="rect">
            <a:avLst/>
          </a:prstGeom>
          <a:noFill/>
          <a:ln>
            <a:noFill/>
          </a:ln>
        </p:spPr>
      </p:pic>
      <p:sp>
        <p:nvSpPr>
          <p:cNvPr id="267" name="Google Shape;267;p26"/>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600"/>
              <a:t>Tarasy wokół basenów układane na wspornikach regulowanych. Pozwalają na swobodny odpływ z powierzchni tarasu.</a:t>
            </a:r>
            <a:endParaRPr sz="1600"/>
          </a:p>
          <a:p>
            <a:pPr indent="0" lvl="0" marL="0" rtl="0" algn="just">
              <a:lnSpc>
                <a:spcPct val="120000"/>
              </a:lnSpc>
              <a:spcBef>
                <a:spcPts val="0"/>
              </a:spcBef>
              <a:spcAft>
                <a:spcPts val="0"/>
              </a:spcAft>
              <a:buNone/>
            </a:pPr>
            <a:r>
              <a:t/>
            </a:r>
            <a:endParaRPr sz="1600"/>
          </a:p>
        </p:txBody>
      </p:sp>
      <p:sp>
        <p:nvSpPr>
          <p:cNvPr id="268" name="Google Shape;268;p2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269" name="Google Shape;269;p26"/>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7"/>
          <p:cNvSpPr/>
          <p:nvPr/>
        </p:nvSpPr>
        <p:spPr>
          <a:xfrm>
            <a:off x="762025" y="5047197"/>
            <a:ext cx="3429300" cy="1142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FONTANNY</a:t>
            </a:r>
            <a:endParaRPr sz="2000">
              <a:solidFill>
                <a:srgbClr val="212121"/>
              </a:solidFill>
              <a:highlight>
                <a:srgbClr val="FF9900"/>
              </a:highlight>
              <a:latin typeface="Montserrat"/>
              <a:ea typeface="Montserrat"/>
              <a:cs typeface="Montserrat"/>
              <a:sym typeface="Montserrat"/>
            </a:endParaRPr>
          </a:p>
        </p:txBody>
      </p:sp>
      <p:pic>
        <p:nvPicPr>
          <p:cNvPr id="275" name="Google Shape;275;p27"/>
          <p:cNvPicPr preferRelativeResize="0"/>
          <p:nvPr/>
        </p:nvPicPr>
        <p:blipFill rotWithShape="1">
          <a:blip r:embed="rId3">
            <a:alphaModFix/>
          </a:blip>
          <a:srcRect b="16653" l="0" r="0" t="16653"/>
          <a:stretch/>
        </p:blipFill>
        <p:spPr>
          <a:xfrm>
            <a:off x="4572000" y="0"/>
            <a:ext cx="4570178" cy="4572006"/>
          </a:xfrm>
          <a:prstGeom prst="rect">
            <a:avLst/>
          </a:prstGeom>
          <a:noFill/>
          <a:ln>
            <a:noFill/>
          </a:ln>
        </p:spPr>
      </p:pic>
      <p:pic>
        <p:nvPicPr>
          <p:cNvPr id="276" name="Google Shape;276;p27"/>
          <p:cNvPicPr preferRelativeResize="0"/>
          <p:nvPr/>
        </p:nvPicPr>
        <p:blipFill rotWithShape="1">
          <a:blip r:embed="rId4">
            <a:alphaModFix/>
          </a:blip>
          <a:srcRect b="0" l="15355" r="28417" t="0"/>
          <a:stretch/>
        </p:blipFill>
        <p:spPr>
          <a:xfrm>
            <a:off x="0" y="0"/>
            <a:ext cx="4570179" cy="4571998"/>
          </a:xfrm>
          <a:prstGeom prst="rect">
            <a:avLst/>
          </a:prstGeom>
          <a:noFill/>
          <a:ln>
            <a:noFill/>
          </a:ln>
        </p:spPr>
      </p:pic>
      <p:sp>
        <p:nvSpPr>
          <p:cNvPr id="277" name="Google Shape;277;p27"/>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600"/>
              <a:t>Interaktywne fontanny miejskie z płyt ustawiany na wspornikach regulowanych.</a:t>
            </a:r>
            <a:endParaRPr sz="1600"/>
          </a:p>
        </p:txBody>
      </p:sp>
      <p:sp>
        <p:nvSpPr>
          <p:cNvPr id="278" name="Google Shape;278;p2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279" name="Google Shape;279;p27"/>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8"/>
          <p:cNvSpPr/>
          <p:nvPr/>
        </p:nvSpPr>
        <p:spPr>
          <a:xfrm>
            <a:off x="762025" y="5047197"/>
            <a:ext cx="3429300" cy="1142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TARASY WIDOKOWE</a:t>
            </a:r>
            <a:endParaRPr sz="2000">
              <a:solidFill>
                <a:srgbClr val="212121"/>
              </a:solidFill>
              <a:highlight>
                <a:srgbClr val="FF9900"/>
              </a:highlight>
              <a:latin typeface="Montserrat"/>
              <a:ea typeface="Montserrat"/>
              <a:cs typeface="Montserrat"/>
              <a:sym typeface="Montserrat"/>
            </a:endParaRPr>
          </a:p>
        </p:txBody>
      </p:sp>
      <p:pic>
        <p:nvPicPr>
          <p:cNvPr id="285" name="Google Shape;285;p28"/>
          <p:cNvPicPr preferRelativeResize="0"/>
          <p:nvPr/>
        </p:nvPicPr>
        <p:blipFill rotWithShape="1">
          <a:blip r:embed="rId3">
            <a:alphaModFix/>
          </a:blip>
          <a:srcRect b="-14867" l="13524" r="13524" t="-14867"/>
          <a:stretch/>
        </p:blipFill>
        <p:spPr>
          <a:xfrm>
            <a:off x="4572000" y="0"/>
            <a:ext cx="4570178" cy="4572007"/>
          </a:xfrm>
          <a:prstGeom prst="rect">
            <a:avLst/>
          </a:prstGeom>
          <a:noFill/>
          <a:ln>
            <a:noFill/>
          </a:ln>
        </p:spPr>
      </p:pic>
      <p:pic>
        <p:nvPicPr>
          <p:cNvPr id="286" name="Google Shape;286;p28"/>
          <p:cNvPicPr preferRelativeResize="0"/>
          <p:nvPr/>
        </p:nvPicPr>
        <p:blipFill rotWithShape="1">
          <a:blip r:embed="rId4">
            <a:alphaModFix/>
          </a:blip>
          <a:srcRect b="-15157" l="13359" r="13359" t="-15170"/>
          <a:stretch/>
        </p:blipFill>
        <p:spPr>
          <a:xfrm>
            <a:off x="0" y="0"/>
            <a:ext cx="4570180" cy="4571998"/>
          </a:xfrm>
          <a:prstGeom prst="rect">
            <a:avLst/>
          </a:prstGeom>
          <a:noFill/>
          <a:ln>
            <a:noFill/>
          </a:ln>
        </p:spPr>
      </p:pic>
      <p:sp>
        <p:nvSpPr>
          <p:cNvPr id="287" name="Google Shape;287;p28"/>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600"/>
              <a:t>Tarasy widokowe na dachach płyty ustawiane na wspornikach tarasowych ograniczone konstrukcją stalową.</a:t>
            </a:r>
            <a:endParaRPr sz="1600"/>
          </a:p>
        </p:txBody>
      </p:sp>
      <p:sp>
        <p:nvSpPr>
          <p:cNvPr id="288" name="Google Shape;288;p2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289" name="Google Shape;289;p28"/>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9"/>
          <p:cNvSpPr/>
          <p:nvPr/>
        </p:nvSpPr>
        <p:spPr>
          <a:xfrm>
            <a:off x="762025" y="5047197"/>
            <a:ext cx="3429300" cy="1142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KRATY STALOWE</a:t>
            </a:r>
            <a:endParaRPr sz="2000">
              <a:solidFill>
                <a:srgbClr val="212121"/>
              </a:solidFill>
              <a:highlight>
                <a:srgbClr val="FF9900"/>
              </a:highlight>
              <a:latin typeface="Montserrat"/>
              <a:ea typeface="Montserrat"/>
              <a:cs typeface="Montserrat"/>
              <a:sym typeface="Montserrat"/>
            </a:endParaRPr>
          </a:p>
        </p:txBody>
      </p:sp>
      <p:pic>
        <p:nvPicPr>
          <p:cNvPr id="295" name="Google Shape;295;p29"/>
          <p:cNvPicPr preferRelativeResize="0"/>
          <p:nvPr/>
        </p:nvPicPr>
        <p:blipFill rotWithShape="1">
          <a:blip r:embed="rId3">
            <a:alphaModFix/>
          </a:blip>
          <a:srcRect b="12484" l="0" r="0" t="12484"/>
          <a:stretch/>
        </p:blipFill>
        <p:spPr>
          <a:xfrm>
            <a:off x="4572000" y="0"/>
            <a:ext cx="4570179" cy="4572008"/>
          </a:xfrm>
          <a:prstGeom prst="rect">
            <a:avLst/>
          </a:prstGeom>
          <a:noFill/>
          <a:ln>
            <a:noFill/>
          </a:ln>
        </p:spPr>
      </p:pic>
      <p:pic>
        <p:nvPicPr>
          <p:cNvPr id="296" name="Google Shape;296;p29"/>
          <p:cNvPicPr preferRelativeResize="0"/>
          <p:nvPr/>
        </p:nvPicPr>
        <p:blipFill rotWithShape="1">
          <a:blip r:embed="rId4">
            <a:alphaModFix/>
          </a:blip>
          <a:srcRect b="0" l="5452" r="5461" t="0"/>
          <a:stretch/>
        </p:blipFill>
        <p:spPr>
          <a:xfrm>
            <a:off x="0" y="0"/>
            <a:ext cx="4570180" cy="4571998"/>
          </a:xfrm>
          <a:prstGeom prst="rect">
            <a:avLst/>
          </a:prstGeom>
          <a:noFill/>
          <a:ln>
            <a:noFill/>
          </a:ln>
        </p:spPr>
      </p:pic>
      <p:sp>
        <p:nvSpPr>
          <p:cNvPr id="297" name="Google Shape;297;p29"/>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600"/>
              <a:t>Posadzki podniesione na kratach stalowych specjalistycznego przeznaczenia.</a:t>
            </a:r>
            <a:endParaRPr sz="1600"/>
          </a:p>
        </p:txBody>
      </p:sp>
      <p:sp>
        <p:nvSpPr>
          <p:cNvPr id="298" name="Google Shape;298;p2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299" name="Google Shape;299;p29"/>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0"/>
          <p:cNvSpPr/>
          <p:nvPr/>
        </p:nvSpPr>
        <p:spPr>
          <a:xfrm>
            <a:off x="762025" y="5047197"/>
            <a:ext cx="3429300" cy="1142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OGRÓDKI USŁUGOWE</a:t>
            </a:r>
            <a:endParaRPr sz="2000">
              <a:solidFill>
                <a:srgbClr val="212121"/>
              </a:solidFill>
              <a:highlight>
                <a:srgbClr val="FF9900"/>
              </a:highlight>
              <a:latin typeface="Montserrat"/>
              <a:ea typeface="Montserrat"/>
              <a:cs typeface="Montserrat"/>
              <a:sym typeface="Montserrat"/>
            </a:endParaRPr>
          </a:p>
        </p:txBody>
      </p:sp>
      <p:pic>
        <p:nvPicPr>
          <p:cNvPr id="305" name="Google Shape;305;p30"/>
          <p:cNvPicPr preferRelativeResize="0"/>
          <p:nvPr/>
        </p:nvPicPr>
        <p:blipFill rotWithShape="1">
          <a:blip r:embed="rId3">
            <a:alphaModFix/>
          </a:blip>
          <a:srcRect b="-16791" l="6970" r="6970" t="-16791"/>
          <a:stretch/>
        </p:blipFill>
        <p:spPr>
          <a:xfrm>
            <a:off x="4572000" y="0"/>
            <a:ext cx="4570179" cy="4572008"/>
          </a:xfrm>
          <a:prstGeom prst="rect">
            <a:avLst/>
          </a:prstGeom>
          <a:noFill/>
          <a:ln>
            <a:noFill/>
          </a:ln>
        </p:spPr>
      </p:pic>
      <p:pic>
        <p:nvPicPr>
          <p:cNvPr id="306" name="Google Shape;306;p30"/>
          <p:cNvPicPr preferRelativeResize="0"/>
          <p:nvPr/>
        </p:nvPicPr>
        <p:blipFill rotWithShape="1">
          <a:blip r:embed="rId4">
            <a:alphaModFix/>
          </a:blip>
          <a:srcRect b="-16847" l="49" r="39" t="-16860"/>
          <a:stretch/>
        </p:blipFill>
        <p:spPr>
          <a:xfrm>
            <a:off x="0" y="0"/>
            <a:ext cx="4570180" cy="4571999"/>
          </a:xfrm>
          <a:prstGeom prst="rect">
            <a:avLst/>
          </a:prstGeom>
          <a:noFill/>
          <a:ln>
            <a:noFill/>
          </a:ln>
        </p:spPr>
      </p:pic>
      <p:sp>
        <p:nvSpPr>
          <p:cNvPr id="307" name="Google Shape;307;p30"/>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600"/>
              <a:t>Tarasy podniesione na wspornikach mogą być rozwiązaniem na wykonanie ogródków usługowych.</a:t>
            </a:r>
            <a:endParaRPr sz="1600"/>
          </a:p>
        </p:txBody>
      </p:sp>
      <p:sp>
        <p:nvSpPr>
          <p:cNvPr id="308" name="Google Shape;308;p3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309" name="Google Shape;309;p30"/>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1"/>
          <p:cNvSpPr/>
          <p:nvPr/>
        </p:nvSpPr>
        <p:spPr>
          <a:xfrm>
            <a:off x="762025" y="5047197"/>
            <a:ext cx="3429300" cy="1142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latin typeface="Montserrat"/>
                <a:ea typeface="Montserrat"/>
                <a:cs typeface="Montserrat"/>
                <a:sym typeface="Montserrat"/>
              </a:rPr>
              <a:t>przykłady zastosowań</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STOISKA EVENTOWE</a:t>
            </a:r>
            <a:endParaRPr sz="2000">
              <a:solidFill>
                <a:srgbClr val="212121"/>
              </a:solidFill>
              <a:highlight>
                <a:srgbClr val="FF9900"/>
              </a:highlight>
              <a:latin typeface="Montserrat"/>
              <a:ea typeface="Montserrat"/>
              <a:cs typeface="Montserrat"/>
              <a:sym typeface="Montserrat"/>
            </a:endParaRPr>
          </a:p>
        </p:txBody>
      </p:sp>
      <p:pic>
        <p:nvPicPr>
          <p:cNvPr id="315" name="Google Shape;315;p31"/>
          <p:cNvPicPr preferRelativeResize="0"/>
          <p:nvPr/>
        </p:nvPicPr>
        <p:blipFill rotWithShape="1">
          <a:blip r:embed="rId3">
            <a:alphaModFix/>
          </a:blip>
          <a:srcRect b="0" l="12512" r="12519" t="0"/>
          <a:stretch/>
        </p:blipFill>
        <p:spPr>
          <a:xfrm>
            <a:off x="4572000" y="0"/>
            <a:ext cx="4570179" cy="4572008"/>
          </a:xfrm>
          <a:prstGeom prst="rect">
            <a:avLst/>
          </a:prstGeom>
          <a:noFill/>
          <a:ln>
            <a:noFill/>
          </a:ln>
        </p:spPr>
      </p:pic>
      <p:pic>
        <p:nvPicPr>
          <p:cNvPr id="316" name="Google Shape;316;p31"/>
          <p:cNvPicPr preferRelativeResize="0"/>
          <p:nvPr/>
        </p:nvPicPr>
        <p:blipFill rotWithShape="1">
          <a:blip r:embed="rId4">
            <a:alphaModFix/>
          </a:blip>
          <a:srcRect b="0" l="12512" r="12519" t="0"/>
          <a:stretch/>
        </p:blipFill>
        <p:spPr>
          <a:xfrm>
            <a:off x="0" y="0"/>
            <a:ext cx="4570179" cy="4572001"/>
          </a:xfrm>
          <a:prstGeom prst="rect">
            <a:avLst/>
          </a:prstGeom>
          <a:noFill/>
          <a:ln>
            <a:noFill/>
          </a:ln>
        </p:spPr>
      </p:pic>
      <p:sp>
        <p:nvSpPr>
          <p:cNvPr id="317" name="Google Shape;317;p31"/>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500"/>
              <a:t>Tarasy wentylowane mogą służyć do ustawiania stoisk targowych lub eventowych. Wszechstronność użycia pozwala na użycie wsporników do wszelkich okazji.</a:t>
            </a:r>
            <a:endParaRPr sz="1500"/>
          </a:p>
        </p:txBody>
      </p:sp>
      <p:sp>
        <p:nvSpPr>
          <p:cNvPr id="318" name="Google Shape;318;p3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319" name="Google Shape;319;p31"/>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2"/>
          <p:cNvPicPr preferRelativeResize="0"/>
          <p:nvPr/>
        </p:nvPicPr>
        <p:blipFill rotWithShape="1">
          <a:blip r:embed="rId3">
            <a:alphaModFix/>
          </a:blip>
          <a:srcRect b="139" l="0" r="0" t="139"/>
          <a:stretch/>
        </p:blipFill>
        <p:spPr>
          <a:xfrm>
            <a:off x="0" y="0"/>
            <a:ext cx="9169222" cy="6858001"/>
          </a:xfrm>
          <a:prstGeom prst="rect">
            <a:avLst/>
          </a:prstGeom>
          <a:noFill/>
          <a:ln>
            <a:noFill/>
          </a:ln>
        </p:spPr>
      </p:pic>
      <p:sp>
        <p:nvSpPr>
          <p:cNvPr id="325" name="Google Shape;325;p32"/>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326" name="Google Shape;326;p32"/>
          <p:cNvSpPr txBox="1"/>
          <p:nvPr/>
        </p:nvSpPr>
        <p:spPr>
          <a:xfrm>
            <a:off x="762000" y="854175"/>
            <a:ext cx="8118900" cy="1633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WSPORNIKI TARASOWE</a:t>
            </a:r>
            <a:endParaRPr b="1" sz="47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PODSTAWOWE INFORAMCJE</a:t>
            </a:r>
            <a:endParaRPr b="1" sz="4700">
              <a:solidFill>
                <a:srgbClr val="212121"/>
              </a:solidFill>
              <a:highlight>
                <a:srgbClr val="FF9900"/>
              </a:highlight>
              <a:latin typeface="Montserrat"/>
              <a:ea typeface="Montserrat"/>
              <a:cs typeface="Montserrat"/>
              <a:sym typeface="Montserrat"/>
            </a:endParaRPr>
          </a:p>
        </p:txBody>
      </p:sp>
      <p:sp>
        <p:nvSpPr>
          <p:cNvPr id="327" name="Google Shape;327;p32"/>
          <p:cNvSpPr/>
          <p:nvPr/>
        </p:nvSpPr>
        <p:spPr>
          <a:xfrm>
            <a:off x="762000" y="3376150"/>
            <a:ext cx="6074700" cy="1270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2600">
                <a:highlight>
                  <a:srgbClr val="FFFFFF"/>
                </a:highlight>
              </a:rPr>
              <a:t>Podstawowa prezentacja wsporników tarasowych i ich właściwości</a:t>
            </a:r>
            <a:endParaRPr sz="2000">
              <a:solidFill>
                <a:srgbClr val="212121"/>
              </a:solidFill>
              <a:highlight>
                <a:srgbClr val="FFFFFF"/>
              </a:highlight>
              <a:latin typeface="Montserrat"/>
              <a:ea typeface="Montserrat"/>
              <a:cs typeface="Montserrat"/>
              <a:sym typeface="Montserrat"/>
            </a:endParaRPr>
          </a:p>
        </p:txBody>
      </p:sp>
      <p:sp>
        <p:nvSpPr>
          <p:cNvPr id="328" name="Google Shape;328;p32"/>
          <p:cNvSpPr/>
          <p:nvPr/>
        </p:nvSpPr>
        <p:spPr>
          <a:xfrm>
            <a:off x="1154050" y="5803175"/>
            <a:ext cx="6861000" cy="10011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Część 2</a:t>
            </a:r>
            <a:endParaRPr b="1" sz="1800">
              <a:highlight>
                <a:srgbClr val="FFFFFF"/>
              </a:highlight>
            </a:endParaRPr>
          </a:p>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Wsporniki tarasowe podstawowe informacje i ich właściwości</a:t>
            </a:r>
            <a:endParaRPr sz="1800">
              <a:solidFill>
                <a:srgbClr val="212121"/>
              </a:solidFill>
              <a:highlight>
                <a:srgbClr val="FFFFFF"/>
              </a:highlight>
              <a:latin typeface="Montserrat"/>
              <a:ea typeface="Montserrat"/>
              <a:cs typeface="Montserrat"/>
              <a:sym typeface="Montserrat"/>
            </a:endParaRPr>
          </a:p>
        </p:txBody>
      </p:sp>
      <p:sp>
        <p:nvSpPr>
          <p:cNvPr id="329" name="Google Shape;329;p32"/>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330" name="Google Shape;330;p32"/>
          <p:cNvPicPr preferRelativeResize="0"/>
          <p:nvPr/>
        </p:nvPicPr>
        <p:blipFill>
          <a:blip r:embed="rId4">
            <a:alphaModFix/>
          </a:blip>
          <a:stretch>
            <a:fillRect/>
          </a:stretch>
        </p:blipFill>
        <p:spPr>
          <a:xfrm>
            <a:off x="761988" y="166675"/>
            <a:ext cx="2562225" cy="476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33"/>
          <p:cNvPicPr preferRelativeResize="0"/>
          <p:nvPr/>
        </p:nvPicPr>
        <p:blipFill rotWithShape="1">
          <a:blip r:embed="rId3">
            <a:alphaModFix/>
          </a:blip>
          <a:srcRect b="0" l="0" r="0" t="20108"/>
          <a:stretch/>
        </p:blipFill>
        <p:spPr>
          <a:xfrm>
            <a:off x="0" y="239900"/>
            <a:ext cx="9144000" cy="4565649"/>
          </a:xfrm>
          <a:prstGeom prst="rect">
            <a:avLst/>
          </a:prstGeom>
          <a:noFill/>
          <a:ln>
            <a:noFill/>
          </a:ln>
        </p:spPr>
      </p:pic>
      <p:sp>
        <p:nvSpPr>
          <p:cNvPr id="336" name="Google Shape;336;p3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337" name="Google Shape;337;p33"/>
          <p:cNvSpPr/>
          <p:nvPr/>
        </p:nvSpPr>
        <p:spPr>
          <a:xfrm>
            <a:off x="902675" y="5047200"/>
            <a:ext cx="6642000" cy="38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WSPORNIKI TARASOWE</a:t>
            </a:r>
            <a:r>
              <a:rPr lang="en-GB" sz="2000">
                <a:solidFill>
                  <a:srgbClr val="212121"/>
                </a:solidFill>
                <a:latin typeface="Montserrat"/>
                <a:ea typeface="Montserrat"/>
                <a:cs typeface="Montserrat"/>
                <a:sym typeface="Montserrat"/>
              </a:rPr>
              <a:t> pod płyty i legary</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Kompletne rozwiązanie systemowe</a:t>
            </a:r>
            <a:endParaRPr sz="2000">
              <a:solidFill>
                <a:srgbClr val="212121"/>
              </a:solidFill>
              <a:highlight>
                <a:srgbClr val="FF9900"/>
              </a:highlight>
              <a:latin typeface="Montserrat"/>
              <a:ea typeface="Montserrat"/>
              <a:cs typeface="Montserrat"/>
              <a:sym typeface="Montserrat"/>
            </a:endParaRPr>
          </a:p>
        </p:txBody>
      </p:sp>
      <p:sp>
        <p:nvSpPr>
          <p:cNvPr id="338" name="Google Shape;338;p3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p7"/>
          <p:cNvSpPr/>
          <p:nvPr/>
        </p:nvSpPr>
        <p:spPr>
          <a:xfrm>
            <a:off x="762025" y="5047197"/>
            <a:ext cx="3429300" cy="10890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czym są tarasy wentylowane?</a:t>
            </a:r>
            <a:endParaRPr sz="600">
              <a:highlight>
                <a:srgbClr val="FF9900"/>
              </a:highlight>
            </a:endParaRPr>
          </a:p>
        </p:txBody>
      </p:sp>
      <p:sp>
        <p:nvSpPr>
          <p:cNvPr id="49" name="Google Shape;49;p7"/>
          <p:cNvSpPr/>
          <p:nvPr/>
        </p:nvSpPr>
        <p:spPr>
          <a:xfrm>
            <a:off x="4572000" y="5078950"/>
            <a:ext cx="4248000" cy="10890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Podniesiony taras wentylowany to nowoczesny system montażu posadzek zewnętrznych - tarasów. </a:t>
            </a:r>
            <a:endParaRPr/>
          </a:p>
          <a:p>
            <a:pPr indent="0" lvl="0" marL="0" marR="0" rtl="0" algn="just">
              <a:lnSpc>
                <a:spcPct val="120000"/>
              </a:lnSpc>
              <a:spcBef>
                <a:spcPts val="0"/>
              </a:spcBef>
              <a:spcAft>
                <a:spcPts val="0"/>
              </a:spcAft>
              <a:buNone/>
            </a:pPr>
            <a:r>
              <a:rPr lang="en-GB"/>
              <a:t>System pozwala na poziomowanie i podnoszenie posadzki tarasu do żądanej wysokości.</a:t>
            </a:r>
            <a:endParaRPr/>
          </a:p>
          <a:p>
            <a:pPr indent="0" lvl="0" marL="0" marR="0" rtl="0" algn="just">
              <a:lnSpc>
                <a:spcPct val="120000"/>
              </a:lnSpc>
              <a:spcBef>
                <a:spcPts val="0"/>
              </a:spcBef>
              <a:spcAft>
                <a:spcPts val="0"/>
              </a:spcAft>
              <a:buNone/>
            </a:pPr>
            <a:r>
              <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pic>
        <p:nvPicPr>
          <p:cNvPr id="50" name="Google Shape;50;p7"/>
          <p:cNvPicPr preferRelativeResize="0"/>
          <p:nvPr/>
        </p:nvPicPr>
        <p:blipFill rotWithShape="1">
          <a:blip r:embed="rId3">
            <a:alphaModFix/>
          </a:blip>
          <a:srcRect b="-36043" l="-3786" r="-3797" t="-56597"/>
          <a:stretch/>
        </p:blipFill>
        <p:spPr>
          <a:xfrm>
            <a:off x="3" y="-613825"/>
            <a:ext cx="4570182" cy="4572000"/>
          </a:xfrm>
          <a:prstGeom prst="rect">
            <a:avLst/>
          </a:prstGeom>
          <a:noFill/>
          <a:ln>
            <a:noFill/>
          </a:ln>
        </p:spPr>
      </p:pic>
      <p:pic>
        <p:nvPicPr>
          <p:cNvPr id="51" name="Google Shape;51;p7"/>
          <p:cNvPicPr preferRelativeResize="0"/>
          <p:nvPr/>
        </p:nvPicPr>
        <p:blipFill rotWithShape="1">
          <a:blip r:embed="rId4">
            <a:alphaModFix/>
          </a:blip>
          <a:srcRect b="-46108" l="-3786" r="-3797" t="-46088"/>
          <a:stretch/>
        </p:blipFill>
        <p:spPr>
          <a:xfrm>
            <a:off x="4572000" y="0"/>
            <a:ext cx="4570182" cy="4571999"/>
          </a:xfrm>
          <a:prstGeom prst="rect">
            <a:avLst/>
          </a:prstGeom>
          <a:noFill/>
          <a:ln>
            <a:noFill/>
          </a:ln>
        </p:spPr>
      </p:pic>
      <p:sp>
        <p:nvSpPr>
          <p:cNvPr id="52" name="Google Shape;52;p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53" name="Google Shape;53;p7"/>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34"/>
          <p:cNvPicPr preferRelativeResize="0"/>
          <p:nvPr/>
        </p:nvPicPr>
        <p:blipFill rotWithShape="1">
          <a:blip r:embed="rId3">
            <a:alphaModFix/>
          </a:blip>
          <a:srcRect b="10004" l="0" r="0" t="37535"/>
          <a:stretch/>
        </p:blipFill>
        <p:spPr>
          <a:xfrm>
            <a:off x="0" y="1573825"/>
            <a:ext cx="9144000" cy="2998176"/>
          </a:xfrm>
          <a:prstGeom prst="rect">
            <a:avLst/>
          </a:prstGeom>
          <a:noFill/>
          <a:ln>
            <a:noFill/>
          </a:ln>
        </p:spPr>
      </p:pic>
      <p:sp>
        <p:nvSpPr>
          <p:cNvPr id="344" name="Google Shape;344;p3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345" name="Google Shape;345;p34"/>
          <p:cNvSpPr/>
          <p:nvPr/>
        </p:nvSpPr>
        <p:spPr>
          <a:xfrm>
            <a:off x="762025" y="5047200"/>
            <a:ext cx="7096800" cy="38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Seria </a:t>
            </a:r>
            <a:r>
              <a:rPr b="1" lang="en-GB" sz="2000">
                <a:solidFill>
                  <a:srgbClr val="212121"/>
                </a:solidFill>
                <a:highlight>
                  <a:srgbClr val="FF9900"/>
                </a:highlight>
                <a:latin typeface="Montserrat"/>
                <a:ea typeface="Montserrat"/>
                <a:cs typeface="Montserrat"/>
                <a:sym typeface="Montserrat"/>
              </a:rPr>
              <a:t>PODSTAWKI TARASOWE</a:t>
            </a:r>
            <a:endParaRPr b="1"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Podstawki pod płyty tarasowe stałej wysokości</a:t>
            </a:r>
            <a:endParaRPr sz="2000">
              <a:solidFill>
                <a:srgbClr val="212121"/>
              </a:solidFill>
              <a:latin typeface="Montserrat"/>
              <a:ea typeface="Montserrat"/>
              <a:cs typeface="Montserrat"/>
              <a:sym typeface="Montserrat"/>
            </a:endParaRPr>
          </a:p>
        </p:txBody>
      </p:sp>
      <p:sp>
        <p:nvSpPr>
          <p:cNvPr id="346" name="Google Shape;346;p34"/>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347" name="Google Shape;347;p34"/>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35"/>
          <p:cNvPicPr preferRelativeResize="0"/>
          <p:nvPr/>
        </p:nvPicPr>
        <p:blipFill rotWithShape="1">
          <a:blip r:embed="rId3">
            <a:alphaModFix/>
          </a:blip>
          <a:srcRect b="0" l="0" r="0" t="24969"/>
          <a:stretch/>
        </p:blipFill>
        <p:spPr>
          <a:xfrm>
            <a:off x="4572000" y="0"/>
            <a:ext cx="4570173" cy="4572000"/>
          </a:xfrm>
          <a:prstGeom prst="rect">
            <a:avLst/>
          </a:prstGeom>
          <a:noFill/>
          <a:ln>
            <a:noFill/>
          </a:ln>
        </p:spPr>
      </p:pic>
      <p:pic>
        <p:nvPicPr>
          <p:cNvPr id="353" name="Google Shape;353;p35"/>
          <p:cNvPicPr preferRelativeResize="0"/>
          <p:nvPr/>
        </p:nvPicPr>
        <p:blipFill rotWithShape="1">
          <a:blip r:embed="rId4">
            <a:alphaModFix/>
          </a:blip>
          <a:srcRect b="-163560" l="-1579" r="-2359" t="-152412"/>
          <a:stretch/>
        </p:blipFill>
        <p:spPr>
          <a:xfrm>
            <a:off x="0" y="0"/>
            <a:ext cx="4570182" cy="4571999"/>
          </a:xfrm>
          <a:prstGeom prst="rect">
            <a:avLst/>
          </a:prstGeom>
          <a:noFill/>
          <a:ln>
            <a:noFill/>
          </a:ln>
        </p:spPr>
      </p:pic>
      <p:sp>
        <p:nvSpPr>
          <p:cNvPr id="354" name="Google Shape;354;p35"/>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Wersje:</a:t>
            </a:r>
            <a:endParaRPr sz="1200"/>
          </a:p>
          <a:p>
            <a:pPr indent="0" lvl="0" marL="0" rtl="0" algn="just">
              <a:lnSpc>
                <a:spcPct val="120000"/>
              </a:lnSpc>
              <a:spcBef>
                <a:spcPts val="0"/>
              </a:spcBef>
              <a:spcAft>
                <a:spcPts val="0"/>
              </a:spcAft>
              <a:buNone/>
            </a:pPr>
            <a:r>
              <a:rPr b="1" lang="en-GB" sz="1200"/>
              <a:t>Transparentne, Czarne, Czarne gumowe</a:t>
            </a:r>
            <a:endParaRPr b="1" sz="1200"/>
          </a:p>
          <a:p>
            <a:pPr indent="0" lvl="0" marL="0" rtl="0" algn="just">
              <a:lnSpc>
                <a:spcPct val="120000"/>
              </a:lnSpc>
              <a:spcBef>
                <a:spcPts val="0"/>
              </a:spcBef>
              <a:spcAft>
                <a:spcPts val="0"/>
              </a:spcAft>
              <a:buNone/>
            </a:pPr>
            <a:r>
              <a:rPr lang="en-GB" sz="1200"/>
              <a:t>Wbudowany dystans 3 mm z możliwością doczepienia dystansu 5 mm.</a:t>
            </a:r>
            <a:endParaRPr sz="1200"/>
          </a:p>
        </p:txBody>
      </p:sp>
      <p:sp>
        <p:nvSpPr>
          <p:cNvPr id="355" name="Google Shape;355;p3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356" name="Google Shape;356;p35"/>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002 </a:t>
            </a:r>
            <a:r>
              <a:rPr lang="en-GB" sz="2000">
                <a:solidFill>
                  <a:srgbClr val="212121"/>
                </a:solidFill>
                <a:latin typeface="Montserrat"/>
                <a:ea typeface="Montserrat"/>
                <a:cs typeface="Montserrat"/>
                <a:sym typeface="Montserrat"/>
              </a:rPr>
              <a:t> -</a:t>
            </a:r>
            <a:r>
              <a:rPr lang="en-GB" sz="2000">
                <a:solidFill>
                  <a:srgbClr val="212121"/>
                </a:solidFill>
                <a:latin typeface="Montserrat"/>
                <a:ea typeface="Montserrat"/>
                <a:cs typeface="Montserrat"/>
                <a:sym typeface="Montserrat"/>
              </a:rPr>
              <a:t> 2 mm</a:t>
            </a:r>
            <a:endParaRPr sz="2000">
              <a:solidFill>
                <a:srgbClr val="212121"/>
              </a:solidFill>
              <a:highlight>
                <a:srgbClr val="FF9900"/>
              </a:highlight>
              <a:latin typeface="Montserrat"/>
              <a:ea typeface="Montserrat"/>
              <a:cs typeface="Montserrat"/>
              <a:sym typeface="Montserrat"/>
            </a:endParaRPr>
          </a:p>
        </p:txBody>
      </p:sp>
      <p:sp>
        <p:nvSpPr>
          <p:cNvPr id="357" name="Google Shape;357;p35"/>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358" name="Google Shape;358;p35"/>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6"/>
          <p:cNvPicPr preferRelativeResize="0"/>
          <p:nvPr/>
        </p:nvPicPr>
        <p:blipFill rotWithShape="1">
          <a:blip r:embed="rId3">
            <a:alphaModFix/>
          </a:blip>
          <a:srcRect b="0" l="25697" r="25697" t="0"/>
          <a:stretch/>
        </p:blipFill>
        <p:spPr>
          <a:xfrm>
            <a:off x="4572000" y="0"/>
            <a:ext cx="4570172" cy="4572000"/>
          </a:xfrm>
          <a:prstGeom prst="rect">
            <a:avLst/>
          </a:prstGeom>
          <a:noFill/>
          <a:ln>
            <a:noFill/>
          </a:ln>
        </p:spPr>
      </p:pic>
      <p:sp>
        <p:nvSpPr>
          <p:cNvPr id="364" name="Google Shape;364;p36"/>
          <p:cNvSpPr/>
          <p:nvPr/>
        </p:nvSpPr>
        <p:spPr>
          <a:xfrm>
            <a:off x="4120675" y="5078950"/>
            <a:ext cx="46992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700"/>
              <a:t>Zapobiegają przesuwaniu i opadaniu płyt jak na zdjęciach powyżej.</a:t>
            </a:r>
            <a:endParaRPr b="1" sz="1700"/>
          </a:p>
        </p:txBody>
      </p:sp>
      <p:sp>
        <p:nvSpPr>
          <p:cNvPr id="365" name="Google Shape;365;p3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pic>
        <p:nvPicPr>
          <p:cNvPr id="366" name="Google Shape;366;p36"/>
          <p:cNvPicPr preferRelativeResize="0"/>
          <p:nvPr/>
        </p:nvPicPr>
        <p:blipFill rotWithShape="1">
          <a:blip r:embed="rId4">
            <a:alphaModFix/>
          </a:blip>
          <a:srcRect b="189" l="27902" r="23494" t="-190"/>
          <a:stretch/>
        </p:blipFill>
        <p:spPr>
          <a:xfrm>
            <a:off x="0" y="0"/>
            <a:ext cx="4570174" cy="4572000"/>
          </a:xfrm>
          <a:prstGeom prst="rect">
            <a:avLst/>
          </a:prstGeom>
          <a:noFill/>
          <a:ln>
            <a:noFill/>
          </a:ln>
        </p:spPr>
      </p:pic>
      <p:sp>
        <p:nvSpPr>
          <p:cNvPr id="367" name="Google Shape;367;p36"/>
          <p:cNvSpPr/>
          <p:nvPr/>
        </p:nvSpPr>
        <p:spPr>
          <a:xfrm>
            <a:off x="1799713" y="2832900"/>
            <a:ext cx="1353900" cy="1192200"/>
          </a:xfrm>
          <a:prstGeom prst="mathMultiply">
            <a:avLst>
              <a:gd fmla="val 23520" name="adj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6"/>
          <p:cNvSpPr/>
          <p:nvPr/>
        </p:nvSpPr>
        <p:spPr>
          <a:xfrm>
            <a:off x="6019038" y="2832900"/>
            <a:ext cx="1353900" cy="1192200"/>
          </a:xfrm>
          <a:prstGeom prst="mathMultiply">
            <a:avLst>
              <a:gd fmla="val 23520" name="adj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6"/>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002 </a:t>
            </a:r>
            <a:r>
              <a:rPr lang="en-GB" sz="2000">
                <a:solidFill>
                  <a:srgbClr val="212121"/>
                </a:solidFill>
                <a:latin typeface="Montserrat"/>
                <a:ea typeface="Montserrat"/>
                <a:cs typeface="Montserrat"/>
                <a:sym typeface="Montserrat"/>
              </a:rPr>
              <a:t> - 2 mm</a:t>
            </a:r>
            <a:endParaRPr sz="2000">
              <a:solidFill>
                <a:srgbClr val="212121"/>
              </a:solidFill>
              <a:highlight>
                <a:srgbClr val="FF9900"/>
              </a:highlight>
              <a:latin typeface="Montserrat"/>
              <a:ea typeface="Montserrat"/>
              <a:cs typeface="Montserrat"/>
              <a:sym typeface="Montserrat"/>
            </a:endParaRPr>
          </a:p>
        </p:txBody>
      </p:sp>
      <p:sp>
        <p:nvSpPr>
          <p:cNvPr id="370" name="Google Shape;370;p36"/>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371" name="Google Shape;371;p36"/>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37"/>
          <p:cNvPicPr preferRelativeResize="0"/>
          <p:nvPr/>
        </p:nvPicPr>
        <p:blipFill rotWithShape="1">
          <a:blip r:embed="rId3">
            <a:alphaModFix/>
          </a:blip>
          <a:srcRect b="0" l="3121" r="3131" t="0"/>
          <a:stretch/>
        </p:blipFill>
        <p:spPr>
          <a:xfrm>
            <a:off x="0" y="0"/>
            <a:ext cx="9144000" cy="4572000"/>
          </a:xfrm>
          <a:prstGeom prst="rect">
            <a:avLst/>
          </a:prstGeom>
          <a:noFill/>
          <a:ln>
            <a:noFill/>
          </a:ln>
        </p:spPr>
      </p:pic>
      <p:sp>
        <p:nvSpPr>
          <p:cNvPr id="377" name="Google Shape;377;p37"/>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700"/>
              <a:t>Przykładowe warstwy montaż na żwirku</a:t>
            </a:r>
            <a:endParaRPr b="1" sz="1700"/>
          </a:p>
        </p:txBody>
      </p:sp>
      <p:sp>
        <p:nvSpPr>
          <p:cNvPr id="378" name="Google Shape;378;p3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379" name="Google Shape;379;p37"/>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002 </a:t>
            </a:r>
            <a:r>
              <a:rPr lang="en-GB" sz="2000">
                <a:solidFill>
                  <a:srgbClr val="212121"/>
                </a:solidFill>
                <a:latin typeface="Montserrat"/>
                <a:ea typeface="Montserrat"/>
                <a:cs typeface="Montserrat"/>
                <a:sym typeface="Montserrat"/>
              </a:rPr>
              <a:t> - 2 mm</a:t>
            </a:r>
            <a:endParaRPr sz="2000">
              <a:solidFill>
                <a:srgbClr val="212121"/>
              </a:solidFill>
              <a:highlight>
                <a:srgbClr val="FF9900"/>
              </a:highlight>
              <a:latin typeface="Montserrat"/>
              <a:ea typeface="Montserrat"/>
              <a:cs typeface="Montserrat"/>
              <a:sym typeface="Montserrat"/>
            </a:endParaRPr>
          </a:p>
        </p:txBody>
      </p:sp>
      <p:sp>
        <p:nvSpPr>
          <p:cNvPr id="380" name="Google Shape;380;p37"/>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381" name="Google Shape;381;p37"/>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38"/>
          <p:cNvPicPr preferRelativeResize="0"/>
          <p:nvPr/>
        </p:nvPicPr>
        <p:blipFill rotWithShape="1">
          <a:blip r:embed="rId3">
            <a:alphaModFix/>
          </a:blip>
          <a:srcRect b="0" l="3121" r="3131" t="0"/>
          <a:stretch/>
        </p:blipFill>
        <p:spPr>
          <a:xfrm>
            <a:off x="0" y="0"/>
            <a:ext cx="9144000" cy="4572000"/>
          </a:xfrm>
          <a:prstGeom prst="rect">
            <a:avLst/>
          </a:prstGeom>
          <a:noFill/>
          <a:ln>
            <a:noFill/>
          </a:ln>
        </p:spPr>
      </p:pic>
      <p:sp>
        <p:nvSpPr>
          <p:cNvPr id="387" name="Google Shape;387;p3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388" name="Google Shape;388;p38"/>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002 </a:t>
            </a:r>
            <a:r>
              <a:rPr lang="en-GB" sz="2000">
                <a:solidFill>
                  <a:srgbClr val="212121"/>
                </a:solidFill>
                <a:latin typeface="Montserrat"/>
                <a:ea typeface="Montserrat"/>
                <a:cs typeface="Montserrat"/>
                <a:sym typeface="Montserrat"/>
              </a:rPr>
              <a:t> - 2 mm</a:t>
            </a:r>
            <a:endParaRPr sz="2000">
              <a:solidFill>
                <a:srgbClr val="212121"/>
              </a:solidFill>
              <a:highlight>
                <a:srgbClr val="FF9900"/>
              </a:highlight>
              <a:latin typeface="Montserrat"/>
              <a:ea typeface="Montserrat"/>
              <a:cs typeface="Montserrat"/>
              <a:sym typeface="Montserrat"/>
            </a:endParaRPr>
          </a:p>
        </p:txBody>
      </p:sp>
      <p:sp>
        <p:nvSpPr>
          <p:cNvPr id="389" name="Google Shape;389;p38"/>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700"/>
              <a:t>Przykładowe warstwy montaż na piasku</a:t>
            </a:r>
            <a:endParaRPr b="1" sz="1700"/>
          </a:p>
        </p:txBody>
      </p:sp>
      <p:sp>
        <p:nvSpPr>
          <p:cNvPr id="390" name="Google Shape;390;p38"/>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391" name="Google Shape;391;p38"/>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39"/>
          <p:cNvPicPr preferRelativeResize="0"/>
          <p:nvPr/>
        </p:nvPicPr>
        <p:blipFill rotWithShape="1">
          <a:blip r:embed="rId3">
            <a:alphaModFix/>
          </a:blip>
          <a:srcRect b="0" l="25161" r="8238" t="0"/>
          <a:stretch/>
        </p:blipFill>
        <p:spPr>
          <a:xfrm>
            <a:off x="4572000" y="0"/>
            <a:ext cx="4570172" cy="4571999"/>
          </a:xfrm>
          <a:prstGeom prst="rect">
            <a:avLst/>
          </a:prstGeom>
          <a:noFill/>
          <a:ln>
            <a:noFill/>
          </a:ln>
        </p:spPr>
      </p:pic>
      <p:pic>
        <p:nvPicPr>
          <p:cNvPr id="397" name="Google Shape;397;p39"/>
          <p:cNvPicPr preferRelativeResize="0"/>
          <p:nvPr/>
        </p:nvPicPr>
        <p:blipFill rotWithShape="1">
          <a:blip r:embed="rId4">
            <a:alphaModFix/>
          </a:blip>
          <a:srcRect b="-13349" l="16821" r="3229" t="-6698"/>
          <a:stretch/>
        </p:blipFill>
        <p:spPr>
          <a:xfrm>
            <a:off x="0" y="0"/>
            <a:ext cx="4570182" cy="4571998"/>
          </a:xfrm>
          <a:prstGeom prst="rect">
            <a:avLst/>
          </a:prstGeom>
          <a:noFill/>
          <a:ln>
            <a:noFill/>
          </a:ln>
        </p:spPr>
      </p:pic>
      <p:sp>
        <p:nvSpPr>
          <p:cNvPr id="398" name="Google Shape;398;p39"/>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l">
              <a:lnSpc>
                <a:spcPct val="120000"/>
              </a:lnSpc>
              <a:spcBef>
                <a:spcPts val="0"/>
              </a:spcBef>
              <a:spcAft>
                <a:spcPts val="0"/>
              </a:spcAft>
              <a:buNone/>
            </a:pPr>
            <a:r>
              <a:rPr b="1" lang="en-GB" sz="1700"/>
              <a:t>Elastyczne, gumowane, czarne</a:t>
            </a:r>
            <a:endParaRPr b="1" sz="1700"/>
          </a:p>
          <a:p>
            <a:pPr indent="0" lvl="0" marL="0" rtl="0" algn="l">
              <a:lnSpc>
                <a:spcPct val="120000"/>
              </a:lnSpc>
              <a:spcBef>
                <a:spcPts val="0"/>
              </a:spcBef>
              <a:spcAft>
                <a:spcPts val="0"/>
              </a:spcAft>
              <a:buNone/>
            </a:pPr>
            <a:r>
              <a:rPr b="1" lang="en-GB" sz="1700"/>
              <a:t>Wbudowany dystans 3 mm z możliwością montażu 5 mm.</a:t>
            </a:r>
            <a:endParaRPr b="1" sz="1700"/>
          </a:p>
        </p:txBody>
      </p:sp>
      <p:sp>
        <p:nvSpPr>
          <p:cNvPr id="399" name="Google Shape;399;p3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400" name="Google Shape;400;p39"/>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008</a:t>
            </a:r>
            <a:r>
              <a:rPr lang="en-GB" sz="2000">
                <a:solidFill>
                  <a:srgbClr val="212121"/>
                </a:solidFill>
                <a:latin typeface="Montserrat"/>
                <a:ea typeface="Montserrat"/>
                <a:cs typeface="Montserrat"/>
                <a:sym typeface="Montserrat"/>
              </a:rPr>
              <a:t> - 8 mm</a:t>
            </a:r>
            <a:endParaRPr sz="2000">
              <a:solidFill>
                <a:srgbClr val="212121"/>
              </a:solidFill>
              <a:highlight>
                <a:srgbClr val="FF9900"/>
              </a:highlight>
              <a:latin typeface="Montserrat"/>
              <a:ea typeface="Montserrat"/>
              <a:cs typeface="Montserrat"/>
              <a:sym typeface="Montserrat"/>
            </a:endParaRPr>
          </a:p>
        </p:txBody>
      </p:sp>
      <p:sp>
        <p:nvSpPr>
          <p:cNvPr id="401" name="Google Shape;401;p39"/>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402" name="Google Shape;402;p39"/>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40"/>
          <p:cNvPicPr preferRelativeResize="0"/>
          <p:nvPr/>
        </p:nvPicPr>
        <p:blipFill rotWithShape="1">
          <a:blip r:embed="rId3">
            <a:alphaModFix/>
          </a:blip>
          <a:srcRect b="0" l="19" r="19" t="0"/>
          <a:stretch/>
        </p:blipFill>
        <p:spPr>
          <a:xfrm>
            <a:off x="4572000" y="0"/>
            <a:ext cx="4570172" cy="4572000"/>
          </a:xfrm>
          <a:prstGeom prst="rect">
            <a:avLst/>
          </a:prstGeom>
          <a:noFill/>
          <a:ln>
            <a:noFill/>
          </a:ln>
        </p:spPr>
      </p:pic>
      <p:pic>
        <p:nvPicPr>
          <p:cNvPr id="408" name="Google Shape;408;p40"/>
          <p:cNvPicPr preferRelativeResize="0"/>
          <p:nvPr/>
        </p:nvPicPr>
        <p:blipFill rotWithShape="1">
          <a:blip r:embed="rId4">
            <a:alphaModFix/>
          </a:blip>
          <a:srcRect b="0" l="24312" r="26402" t="0"/>
          <a:stretch/>
        </p:blipFill>
        <p:spPr>
          <a:xfrm>
            <a:off x="0" y="0"/>
            <a:ext cx="4570180" cy="4571997"/>
          </a:xfrm>
          <a:prstGeom prst="rect">
            <a:avLst/>
          </a:prstGeom>
          <a:noFill/>
          <a:ln>
            <a:noFill/>
          </a:ln>
        </p:spPr>
      </p:pic>
      <p:sp>
        <p:nvSpPr>
          <p:cNvPr id="409" name="Google Shape;409;p4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410" name="Google Shape;410;p40"/>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008</a:t>
            </a:r>
            <a:r>
              <a:rPr lang="en-GB" sz="2000">
                <a:solidFill>
                  <a:srgbClr val="212121"/>
                </a:solidFill>
                <a:latin typeface="Montserrat"/>
                <a:ea typeface="Montserrat"/>
                <a:cs typeface="Montserrat"/>
                <a:sym typeface="Montserrat"/>
              </a:rPr>
              <a:t> - 8 mm</a:t>
            </a:r>
            <a:endParaRPr sz="2000">
              <a:solidFill>
                <a:srgbClr val="212121"/>
              </a:solidFill>
              <a:highlight>
                <a:srgbClr val="FF9900"/>
              </a:highlight>
              <a:latin typeface="Montserrat"/>
              <a:ea typeface="Montserrat"/>
              <a:cs typeface="Montserrat"/>
              <a:sym typeface="Montserrat"/>
            </a:endParaRPr>
          </a:p>
        </p:txBody>
      </p:sp>
      <p:sp>
        <p:nvSpPr>
          <p:cNvPr id="411" name="Google Shape;411;p40"/>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l">
              <a:lnSpc>
                <a:spcPct val="120000"/>
              </a:lnSpc>
              <a:spcBef>
                <a:spcPts val="0"/>
              </a:spcBef>
              <a:spcAft>
                <a:spcPts val="0"/>
              </a:spcAft>
              <a:buNone/>
            </a:pPr>
            <a:r>
              <a:rPr b="1" lang="en-GB" sz="1700"/>
              <a:t>Elastyczne, gumowane, czarne</a:t>
            </a:r>
            <a:endParaRPr b="1" sz="1700"/>
          </a:p>
          <a:p>
            <a:pPr indent="0" lvl="0" marL="0" rtl="0" algn="l">
              <a:lnSpc>
                <a:spcPct val="120000"/>
              </a:lnSpc>
              <a:spcBef>
                <a:spcPts val="0"/>
              </a:spcBef>
              <a:spcAft>
                <a:spcPts val="0"/>
              </a:spcAft>
              <a:buNone/>
            </a:pPr>
            <a:r>
              <a:rPr b="1" lang="en-GB" sz="1700"/>
              <a:t>Wbudowany dystans 3 mm z możliwością montażu 5 mm.</a:t>
            </a:r>
            <a:endParaRPr b="1" sz="1700"/>
          </a:p>
        </p:txBody>
      </p:sp>
      <p:sp>
        <p:nvSpPr>
          <p:cNvPr id="412" name="Google Shape;412;p40"/>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413" name="Google Shape;413;p40"/>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41"/>
          <p:cNvPicPr preferRelativeResize="0"/>
          <p:nvPr/>
        </p:nvPicPr>
        <p:blipFill rotWithShape="1">
          <a:blip r:embed="rId3">
            <a:alphaModFix/>
          </a:blip>
          <a:srcRect b="0" l="16703" r="16696" t="0"/>
          <a:stretch/>
        </p:blipFill>
        <p:spPr>
          <a:xfrm>
            <a:off x="4410913" y="0"/>
            <a:ext cx="4570172" cy="4571999"/>
          </a:xfrm>
          <a:prstGeom prst="rect">
            <a:avLst/>
          </a:prstGeom>
          <a:noFill/>
          <a:ln>
            <a:noFill/>
          </a:ln>
        </p:spPr>
      </p:pic>
      <p:pic>
        <p:nvPicPr>
          <p:cNvPr id="419" name="Google Shape;419;p41"/>
          <p:cNvPicPr preferRelativeResize="0"/>
          <p:nvPr/>
        </p:nvPicPr>
        <p:blipFill rotWithShape="1">
          <a:blip r:embed="rId4">
            <a:alphaModFix/>
          </a:blip>
          <a:srcRect b="-4206" l="-39733" r="-35921" t="-4217"/>
          <a:stretch/>
        </p:blipFill>
        <p:spPr>
          <a:xfrm>
            <a:off x="0" y="0"/>
            <a:ext cx="4570181" cy="4571995"/>
          </a:xfrm>
          <a:prstGeom prst="rect">
            <a:avLst/>
          </a:prstGeom>
          <a:noFill/>
          <a:ln>
            <a:noFill/>
          </a:ln>
        </p:spPr>
      </p:pic>
      <p:sp>
        <p:nvSpPr>
          <p:cNvPr id="420" name="Google Shape;420;p4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421" name="Google Shape;421;p41"/>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008</a:t>
            </a:r>
            <a:r>
              <a:rPr lang="en-GB" sz="2000">
                <a:solidFill>
                  <a:srgbClr val="212121"/>
                </a:solidFill>
                <a:latin typeface="Montserrat"/>
                <a:ea typeface="Montserrat"/>
                <a:cs typeface="Montserrat"/>
                <a:sym typeface="Montserrat"/>
              </a:rPr>
              <a:t> - 8 mm</a:t>
            </a:r>
            <a:endParaRPr sz="2000">
              <a:solidFill>
                <a:srgbClr val="212121"/>
              </a:solidFill>
              <a:highlight>
                <a:srgbClr val="FF9900"/>
              </a:highlight>
              <a:latin typeface="Montserrat"/>
              <a:ea typeface="Montserrat"/>
              <a:cs typeface="Montserrat"/>
              <a:sym typeface="Montserrat"/>
            </a:endParaRPr>
          </a:p>
        </p:txBody>
      </p:sp>
      <p:sp>
        <p:nvSpPr>
          <p:cNvPr id="422" name="Google Shape;422;p41"/>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l">
              <a:lnSpc>
                <a:spcPct val="120000"/>
              </a:lnSpc>
              <a:spcBef>
                <a:spcPts val="0"/>
              </a:spcBef>
              <a:spcAft>
                <a:spcPts val="0"/>
              </a:spcAft>
              <a:buNone/>
            </a:pPr>
            <a:r>
              <a:rPr b="1" lang="en-GB" sz="1700"/>
              <a:t>Elastyczne, gumowane, czarne</a:t>
            </a:r>
            <a:endParaRPr b="1" sz="1700"/>
          </a:p>
          <a:p>
            <a:pPr indent="0" lvl="0" marL="0" rtl="0" algn="l">
              <a:lnSpc>
                <a:spcPct val="120000"/>
              </a:lnSpc>
              <a:spcBef>
                <a:spcPts val="0"/>
              </a:spcBef>
              <a:spcAft>
                <a:spcPts val="0"/>
              </a:spcAft>
              <a:buNone/>
            </a:pPr>
            <a:r>
              <a:rPr b="1" lang="en-GB" sz="1700"/>
              <a:t>Wbudowany dystans 3 mm z możliwością montażu 5 mm.</a:t>
            </a:r>
            <a:endParaRPr b="1" sz="1700"/>
          </a:p>
        </p:txBody>
      </p:sp>
      <p:sp>
        <p:nvSpPr>
          <p:cNvPr id="423" name="Google Shape;423;p41"/>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424" name="Google Shape;424;p41"/>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42"/>
          <p:cNvPicPr preferRelativeResize="0"/>
          <p:nvPr/>
        </p:nvPicPr>
        <p:blipFill rotWithShape="1">
          <a:blip r:embed="rId3">
            <a:alphaModFix/>
          </a:blip>
          <a:srcRect b="-14053" l="35975" r="0" t="-14053"/>
          <a:stretch/>
        </p:blipFill>
        <p:spPr>
          <a:xfrm>
            <a:off x="4572000" y="0"/>
            <a:ext cx="4570172" cy="4571999"/>
          </a:xfrm>
          <a:prstGeom prst="rect">
            <a:avLst/>
          </a:prstGeom>
          <a:noFill/>
          <a:ln>
            <a:noFill/>
          </a:ln>
        </p:spPr>
      </p:pic>
      <p:pic>
        <p:nvPicPr>
          <p:cNvPr id="430" name="Google Shape;430;p42"/>
          <p:cNvPicPr preferRelativeResize="0"/>
          <p:nvPr/>
        </p:nvPicPr>
        <p:blipFill rotWithShape="1">
          <a:blip r:embed="rId4">
            <a:alphaModFix/>
          </a:blip>
          <a:srcRect b="0" l="28423" r="0" t="0"/>
          <a:stretch/>
        </p:blipFill>
        <p:spPr>
          <a:xfrm>
            <a:off x="0" y="0"/>
            <a:ext cx="4783000" cy="4571999"/>
          </a:xfrm>
          <a:prstGeom prst="rect">
            <a:avLst/>
          </a:prstGeom>
          <a:noFill/>
          <a:ln>
            <a:noFill/>
          </a:ln>
        </p:spPr>
      </p:pic>
      <p:sp>
        <p:nvSpPr>
          <p:cNvPr id="431" name="Google Shape;431;p42"/>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700"/>
              <a:t>Modułowe podstawki stałej wysokości z możliwością łatwego wyłamywania.</a:t>
            </a:r>
            <a:endParaRPr b="1" sz="1700"/>
          </a:p>
          <a:p>
            <a:pPr indent="0" lvl="0" marL="0" rtl="0" algn="just">
              <a:lnSpc>
                <a:spcPct val="120000"/>
              </a:lnSpc>
              <a:spcBef>
                <a:spcPts val="0"/>
              </a:spcBef>
              <a:spcAft>
                <a:spcPts val="0"/>
              </a:spcAft>
              <a:buNone/>
            </a:pPr>
            <a:r>
              <a:rPr b="1" lang="en-GB" sz="1700"/>
              <a:t>Wbudowany dystans 3 mm z możliwością doczepienia 5 mm.</a:t>
            </a:r>
            <a:endParaRPr b="1" sz="1700"/>
          </a:p>
        </p:txBody>
      </p:sp>
      <p:sp>
        <p:nvSpPr>
          <p:cNvPr id="432" name="Google Shape;432;p4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433" name="Google Shape;433;p42"/>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010</a:t>
            </a:r>
            <a:r>
              <a:rPr lang="en-GB" sz="2000">
                <a:solidFill>
                  <a:srgbClr val="212121"/>
                </a:solidFill>
                <a:latin typeface="Montserrat"/>
                <a:ea typeface="Montserrat"/>
                <a:cs typeface="Montserrat"/>
                <a:sym typeface="Montserrat"/>
              </a:rPr>
              <a:t> - 10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015</a:t>
            </a:r>
            <a:r>
              <a:rPr lang="en-GB" sz="2000">
                <a:solidFill>
                  <a:srgbClr val="212121"/>
                </a:solidFill>
                <a:latin typeface="Montserrat"/>
                <a:ea typeface="Montserrat"/>
                <a:cs typeface="Montserrat"/>
                <a:sym typeface="Montserrat"/>
              </a:rPr>
              <a:t> - 15 mm</a:t>
            </a:r>
            <a:endParaRPr sz="2000">
              <a:solidFill>
                <a:srgbClr val="212121"/>
              </a:solidFill>
              <a:latin typeface="Montserrat"/>
              <a:ea typeface="Montserrat"/>
              <a:cs typeface="Montserrat"/>
              <a:sym typeface="Montserrat"/>
            </a:endParaRPr>
          </a:p>
        </p:txBody>
      </p:sp>
      <p:sp>
        <p:nvSpPr>
          <p:cNvPr id="434" name="Google Shape;434;p42"/>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435" name="Google Shape;435;p42"/>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43"/>
          <p:cNvPicPr preferRelativeResize="0"/>
          <p:nvPr/>
        </p:nvPicPr>
        <p:blipFill rotWithShape="1">
          <a:blip r:embed="rId3">
            <a:alphaModFix/>
          </a:blip>
          <a:srcRect b="1012" l="0" r="0" t="42760"/>
          <a:stretch/>
        </p:blipFill>
        <p:spPr>
          <a:xfrm>
            <a:off x="4572000" y="0"/>
            <a:ext cx="4570171" cy="4571999"/>
          </a:xfrm>
          <a:prstGeom prst="rect">
            <a:avLst/>
          </a:prstGeom>
          <a:noFill/>
          <a:ln>
            <a:noFill/>
          </a:ln>
        </p:spPr>
      </p:pic>
      <p:pic>
        <p:nvPicPr>
          <p:cNvPr id="441" name="Google Shape;441;p43"/>
          <p:cNvPicPr preferRelativeResize="0"/>
          <p:nvPr/>
        </p:nvPicPr>
        <p:blipFill rotWithShape="1">
          <a:blip r:embed="rId4">
            <a:alphaModFix/>
          </a:blip>
          <a:srcRect b="0" l="0" r="0" t="28310"/>
          <a:stretch/>
        </p:blipFill>
        <p:spPr>
          <a:xfrm>
            <a:off x="0" y="0"/>
            <a:ext cx="4782999" cy="4571999"/>
          </a:xfrm>
          <a:prstGeom prst="rect">
            <a:avLst/>
          </a:prstGeom>
          <a:noFill/>
          <a:ln>
            <a:noFill/>
          </a:ln>
        </p:spPr>
      </p:pic>
      <p:sp>
        <p:nvSpPr>
          <p:cNvPr id="442" name="Google Shape;442;p4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443" name="Google Shape;443;p43"/>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700"/>
              <a:t>Modułowe podstawki stałej wysokości z możliwością łatwego wyłamywania.</a:t>
            </a:r>
            <a:endParaRPr b="1" sz="1700"/>
          </a:p>
          <a:p>
            <a:pPr indent="0" lvl="0" marL="0" rtl="0" algn="just">
              <a:lnSpc>
                <a:spcPct val="120000"/>
              </a:lnSpc>
              <a:spcBef>
                <a:spcPts val="0"/>
              </a:spcBef>
              <a:spcAft>
                <a:spcPts val="0"/>
              </a:spcAft>
              <a:buNone/>
            </a:pPr>
            <a:r>
              <a:rPr b="1" lang="en-GB" sz="1700"/>
              <a:t>Wbudowany dystans 3 mm z możliwością doczepienia 5 mm.</a:t>
            </a:r>
            <a:endParaRPr b="1" sz="1700"/>
          </a:p>
        </p:txBody>
      </p:sp>
      <p:sp>
        <p:nvSpPr>
          <p:cNvPr id="444" name="Google Shape;444;p43"/>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010</a:t>
            </a:r>
            <a:r>
              <a:rPr lang="en-GB" sz="2000">
                <a:solidFill>
                  <a:srgbClr val="212121"/>
                </a:solidFill>
                <a:latin typeface="Montserrat"/>
                <a:ea typeface="Montserrat"/>
                <a:cs typeface="Montserrat"/>
                <a:sym typeface="Montserrat"/>
              </a:rPr>
              <a:t> - 10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015</a:t>
            </a:r>
            <a:r>
              <a:rPr lang="en-GB" sz="2000">
                <a:solidFill>
                  <a:srgbClr val="212121"/>
                </a:solidFill>
                <a:latin typeface="Montserrat"/>
                <a:ea typeface="Montserrat"/>
                <a:cs typeface="Montserrat"/>
                <a:sym typeface="Montserrat"/>
              </a:rPr>
              <a:t> - 15 mm</a:t>
            </a:r>
            <a:endParaRPr sz="2000">
              <a:solidFill>
                <a:srgbClr val="212121"/>
              </a:solidFill>
              <a:latin typeface="Montserrat"/>
              <a:ea typeface="Montserrat"/>
              <a:cs typeface="Montserrat"/>
              <a:sym typeface="Montserrat"/>
            </a:endParaRPr>
          </a:p>
        </p:txBody>
      </p:sp>
      <p:sp>
        <p:nvSpPr>
          <p:cNvPr id="445" name="Google Shape;445;p43"/>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446" name="Google Shape;446;p4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8"/>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czym są tarasy wentylowane?</a:t>
            </a:r>
            <a:endParaRPr sz="600">
              <a:highlight>
                <a:srgbClr val="FF9900"/>
              </a:highlight>
            </a:endParaRPr>
          </a:p>
        </p:txBody>
      </p:sp>
      <p:sp>
        <p:nvSpPr>
          <p:cNvPr id="59" name="Google Shape;59;p8"/>
          <p:cNvSpPr/>
          <p:nvPr/>
        </p:nvSpPr>
        <p:spPr>
          <a:xfrm>
            <a:off x="4381225" y="5078950"/>
            <a:ext cx="4438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System polega na układaniu płyt lub desek tarasowych na wspornikach przez co są one odsunięte od podłoża. </a:t>
            </a:r>
            <a:endParaRPr/>
          </a:p>
          <a:p>
            <a:pPr indent="0" lvl="0" marL="0" marR="0" rtl="0" algn="just">
              <a:lnSpc>
                <a:spcPct val="120000"/>
              </a:lnSpc>
              <a:spcBef>
                <a:spcPts val="0"/>
              </a:spcBef>
              <a:spcAft>
                <a:spcPts val="0"/>
              </a:spcAft>
              <a:buNone/>
            </a:pPr>
            <a:r>
              <a:rPr lang="en-GB"/>
              <a:t>Pozwala to na swobodną wentylację, przepływ wody. </a:t>
            </a:r>
            <a:endParaRPr/>
          </a:p>
          <a:p>
            <a:pPr indent="0" lvl="0" marL="0" marR="0" rtl="0" algn="just">
              <a:lnSpc>
                <a:spcPct val="120000"/>
              </a:lnSpc>
              <a:spcBef>
                <a:spcPts val="0"/>
              </a:spcBef>
              <a:spcAft>
                <a:spcPts val="0"/>
              </a:spcAft>
              <a:buNone/>
            </a:pPr>
            <a:r>
              <a:rPr lang="en-GB"/>
              <a:t>System nie wymaga klejenia do podłoża.</a:t>
            </a:r>
            <a:endParaRPr/>
          </a:p>
          <a:p>
            <a:pPr indent="0" lvl="0" marL="0" marR="0" rtl="0" algn="just">
              <a:lnSpc>
                <a:spcPct val="120000"/>
              </a:lnSpc>
              <a:spcBef>
                <a:spcPts val="0"/>
              </a:spcBef>
              <a:spcAft>
                <a:spcPts val="0"/>
              </a:spcAft>
              <a:buNone/>
            </a:pPr>
            <a:r>
              <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pic>
        <p:nvPicPr>
          <p:cNvPr id="60" name="Google Shape;60;p8"/>
          <p:cNvPicPr preferRelativeResize="0"/>
          <p:nvPr/>
        </p:nvPicPr>
        <p:blipFill rotWithShape="1">
          <a:blip r:embed="rId3">
            <a:alphaModFix/>
          </a:blip>
          <a:srcRect b="14605" l="0" r="0" t="14598"/>
          <a:stretch/>
        </p:blipFill>
        <p:spPr>
          <a:xfrm>
            <a:off x="-1832" y="0"/>
            <a:ext cx="9144000" cy="4572000"/>
          </a:xfrm>
          <a:prstGeom prst="rect">
            <a:avLst/>
          </a:prstGeom>
          <a:noFill/>
          <a:ln>
            <a:noFill/>
          </a:ln>
        </p:spPr>
      </p:pic>
      <p:sp>
        <p:nvSpPr>
          <p:cNvPr id="61" name="Google Shape;61;p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62" name="Google Shape;62;p8"/>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44"/>
          <p:cNvPicPr preferRelativeResize="0"/>
          <p:nvPr/>
        </p:nvPicPr>
        <p:blipFill rotWithShape="1">
          <a:blip r:embed="rId3">
            <a:alphaModFix/>
          </a:blip>
          <a:srcRect b="0" l="12512" r="12519" t="0"/>
          <a:stretch/>
        </p:blipFill>
        <p:spPr>
          <a:xfrm>
            <a:off x="4572000" y="0"/>
            <a:ext cx="4570171" cy="4572000"/>
          </a:xfrm>
          <a:prstGeom prst="rect">
            <a:avLst/>
          </a:prstGeom>
          <a:noFill/>
          <a:ln>
            <a:noFill/>
          </a:ln>
        </p:spPr>
      </p:pic>
      <p:pic>
        <p:nvPicPr>
          <p:cNvPr id="452" name="Google Shape;452;p44"/>
          <p:cNvPicPr preferRelativeResize="0"/>
          <p:nvPr/>
        </p:nvPicPr>
        <p:blipFill rotWithShape="1">
          <a:blip r:embed="rId4">
            <a:alphaModFix/>
          </a:blip>
          <a:srcRect b="2207" l="0" r="0" t="2207"/>
          <a:stretch/>
        </p:blipFill>
        <p:spPr>
          <a:xfrm>
            <a:off x="0" y="0"/>
            <a:ext cx="4783000" cy="4572000"/>
          </a:xfrm>
          <a:prstGeom prst="rect">
            <a:avLst/>
          </a:prstGeom>
          <a:noFill/>
          <a:ln>
            <a:noFill/>
          </a:ln>
        </p:spPr>
      </p:pic>
      <p:sp>
        <p:nvSpPr>
          <p:cNvPr id="453" name="Google Shape;453;p4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454" name="Google Shape;454;p44"/>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700"/>
              <a:t>Modułowe podstawki stałej wysokości z możliwością łatwego wyłamywania.</a:t>
            </a:r>
            <a:endParaRPr b="1" sz="1700"/>
          </a:p>
          <a:p>
            <a:pPr indent="0" lvl="0" marL="0" rtl="0" algn="just">
              <a:lnSpc>
                <a:spcPct val="120000"/>
              </a:lnSpc>
              <a:spcBef>
                <a:spcPts val="0"/>
              </a:spcBef>
              <a:spcAft>
                <a:spcPts val="0"/>
              </a:spcAft>
              <a:buNone/>
            </a:pPr>
            <a:r>
              <a:rPr b="1" lang="en-GB" sz="1700"/>
              <a:t>Wbudowany dystans 3 mm z możliwością doczepienia 5 mm.</a:t>
            </a:r>
            <a:endParaRPr b="1" sz="1700"/>
          </a:p>
        </p:txBody>
      </p:sp>
      <p:sp>
        <p:nvSpPr>
          <p:cNvPr id="455" name="Google Shape;455;p44"/>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010</a:t>
            </a:r>
            <a:r>
              <a:rPr lang="en-GB" sz="2000">
                <a:solidFill>
                  <a:srgbClr val="212121"/>
                </a:solidFill>
                <a:latin typeface="Montserrat"/>
                <a:ea typeface="Montserrat"/>
                <a:cs typeface="Montserrat"/>
                <a:sym typeface="Montserrat"/>
              </a:rPr>
              <a:t> - 10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015</a:t>
            </a:r>
            <a:r>
              <a:rPr lang="en-GB" sz="2000">
                <a:solidFill>
                  <a:srgbClr val="212121"/>
                </a:solidFill>
                <a:latin typeface="Montserrat"/>
                <a:ea typeface="Montserrat"/>
                <a:cs typeface="Montserrat"/>
                <a:sym typeface="Montserrat"/>
              </a:rPr>
              <a:t> - 15 mm</a:t>
            </a:r>
            <a:endParaRPr sz="2000">
              <a:solidFill>
                <a:srgbClr val="212121"/>
              </a:solidFill>
              <a:latin typeface="Montserrat"/>
              <a:ea typeface="Montserrat"/>
              <a:cs typeface="Montserrat"/>
              <a:sym typeface="Montserrat"/>
            </a:endParaRPr>
          </a:p>
        </p:txBody>
      </p:sp>
      <p:sp>
        <p:nvSpPr>
          <p:cNvPr id="456" name="Google Shape;456;p44"/>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457" name="Google Shape;457;p44"/>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45"/>
          <p:cNvPicPr preferRelativeResize="0"/>
          <p:nvPr/>
        </p:nvPicPr>
        <p:blipFill rotWithShape="1">
          <a:blip r:embed="rId3">
            <a:alphaModFix/>
          </a:blip>
          <a:srcRect b="12484" l="0" r="0" t="12484"/>
          <a:stretch/>
        </p:blipFill>
        <p:spPr>
          <a:xfrm>
            <a:off x="4572000" y="0"/>
            <a:ext cx="4570172" cy="4571999"/>
          </a:xfrm>
          <a:prstGeom prst="rect">
            <a:avLst/>
          </a:prstGeom>
          <a:noFill/>
          <a:ln>
            <a:noFill/>
          </a:ln>
        </p:spPr>
      </p:pic>
      <p:pic>
        <p:nvPicPr>
          <p:cNvPr id="463" name="Google Shape;463;p45"/>
          <p:cNvPicPr preferRelativeResize="0"/>
          <p:nvPr/>
        </p:nvPicPr>
        <p:blipFill rotWithShape="1">
          <a:blip r:embed="rId4">
            <a:alphaModFix/>
          </a:blip>
          <a:srcRect b="-2040" l="-33084" r="-33084" t="-2050"/>
          <a:stretch/>
        </p:blipFill>
        <p:spPr>
          <a:xfrm>
            <a:off x="0" y="0"/>
            <a:ext cx="4783000" cy="4571998"/>
          </a:xfrm>
          <a:prstGeom prst="rect">
            <a:avLst/>
          </a:prstGeom>
          <a:noFill/>
          <a:ln>
            <a:noFill/>
          </a:ln>
        </p:spPr>
      </p:pic>
      <p:sp>
        <p:nvSpPr>
          <p:cNvPr id="464" name="Google Shape;464;p4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465" name="Google Shape;465;p45"/>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700"/>
              <a:t>Modułowe podstawki stałej wysokości z możliwością łatwego wyłamywania.</a:t>
            </a:r>
            <a:endParaRPr b="1" sz="1700"/>
          </a:p>
          <a:p>
            <a:pPr indent="0" lvl="0" marL="0" rtl="0" algn="just">
              <a:lnSpc>
                <a:spcPct val="120000"/>
              </a:lnSpc>
              <a:spcBef>
                <a:spcPts val="0"/>
              </a:spcBef>
              <a:spcAft>
                <a:spcPts val="0"/>
              </a:spcAft>
              <a:buNone/>
            </a:pPr>
            <a:r>
              <a:rPr b="1" lang="en-GB" sz="1700"/>
              <a:t>Wbudowany dystans 3 mm z możliwością doczepienia 5 mm.</a:t>
            </a:r>
            <a:endParaRPr b="1" sz="1700"/>
          </a:p>
        </p:txBody>
      </p:sp>
      <p:sp>
        <p:nvSpPr>
          <p:cNvPr id="466" name="Google Shape;466;p45"/>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010</a:t>
            </a:r>
            <a:r>
              <a:rPr lang="en-GB" sz="2000">
                <a:solidFill>
                  <a:srgbClr val="212121"/>
                </a:solidFill>
                <a:latin typeface="Montserrat"/>
                <a:ea typeface="Montserrat"/>
                <a:cs typeface="Montserrat"/>
                <a:sym typeface="Montserrat"/>
              </a:rPr>
              <a:t> - 10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015</a:t>
            </a:r>
            <a:r>
              <a:rPr lang="en-GB" sz="2000">
                <a:solidFill>
                  <a:srgbClr val="212121"/>
                </a:solidFill>
                <a:latin typeface="Montserrat"/>
                <a:ea typeface="Montserrat"/>
                <a:cs typeface="Montserrat"/>
                <a:sym typeface="Montserrat"/>
              </a:rPr>
              <a:t> - 15 mm</a:t>
            </a:r>
            <a:endParaRPr sz="2000">
              <a:solidFill>
                <a:srgbClr val="212121"/>
              </a:solidFill>
              <a:latin typeface="Montserrat"/>
              <a:ea typeface="Montserrat"/>
              <a:cs typeface="Montserrat"/>
              <a:sym typeface="Montserrat"/>
            </a:endParaRPr>
          </a:p>
        </p:txBody>
      </p:sp>
      <p:sp>
        <p:nvSpPr>
          <p:cNvPr id="467" name="Google Shape;467;p45"/>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468" name="Google Shape;468;p45"/>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46"/>
          <p:cNvPicPr preferRelativeResize="0"/>
          <p:nvPr/>
        </p:nvPicPr>
        <p:blipFill rotWithShape="1">
          <a:blip r:embed="rId3">
            <a:alphaModFix/>
          </a:blip>
          <a:srcRect b="-40883" l="-1781" r="-1781" t="-40901"/>
          <a:stretch/>
        </p:blipFill>
        <p:spPr>
          <a:xfrm>
            <a:off x="4572925" y="0"/>
            <a:ext cx="4570172" cy="4571999"/>
          </a:xfrm>
          <a:prstGeom prst="rect">
            <a:avLst/>
          </a:prstGeom>
          <a:noFill/>
          <a:ln>
            <a:noFill/>
          </a:ln>
        </p:spPr>
      </p:pic>
      <p:pic>
        <p:nvPicPr>
          <p:cNvPr id="474" name="Google Shape;474;p46"/>
          <p:cNvPicPr preferRelativeResize="0"/>
          <p:nvPr/>
        </p:nvPicPr>
        <p:blipFill rotWithShape="1">
          <a:blip r:embed="rId4">
            <a:alphaModFix/>
          </a:blip>
          <a:srcRect b="-10371" l="9748" r="9756" t="-10371"/>
          <a:stretch/>
        </p:blipFill>
        <p:spPr>
          <a:xfrm>
            <a:off x="0" y="0"/>
            <a:ext cx="4571998" cy="4572003"/>
          </a:xfrm>
          <a:prstGeom prst="rect">
            <a:avLst/>
          </a:prstGeom>
          <a:noFill/>
          <a:ln>
            <a:noFill/>
          </a:ln>
        </p:spPr>
      </p:pic>
      <p:sp>
        <p:nvSpPr>
          <p:cNvPr id="475" name="Google Shape;475;p4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476" name="Google Shape;476;p46"/>
          <p:cNvSpPr/>
          <p:nvPr/>
        </p:nvSpPr>
        <p:spPr>
          <a:xfrm>
            <a:off x="4572000" y="493740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700"/>
              <a:t>Modułowe podstawki stałej wysokości z możliwością łatwego wyłamywania.</a:t>
            </a:r>
            <a:endParaRPr b="1" sz="1700"/>
          </a:p>
          <a:p>
            <a:pPr indent="0" lvl="0" marL="0" rtl="0" algn="just">
              <a:lnSpc>
                <a:spcPct val="120000"/>
              </a:lnSpc>
              <a:spcBef>
                <a:spcPts val="0"/>
              </a:spcBef>
              <a:spcAft>
                <a:spcPts val="0"/>
              </a:spcAft>
              <a:buNone/>
            </a:pPr>
            <a:r>
              <a:rPr b="1" lang="en-GB" sz="1700"/>
              <a:t>Wbudowany dystans 3 mm z możliwością doczepienia 5 mm.</a:t>
            </a:r>
            <a:endParaRPr b="1" sz="1700"/>
          </a:p>
        </p:txBody>
      </p:sp>
      <p:sp>
        <p:nvSpPr>
          <p:cNvPr id="477" name="Google Shape;477;p46"/>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016</a:t>
            </a:r>
            <a:r>
              <a:rPr lang="en-GB" sz="2000">
                <a:solidFill>
                  <a:srgbClr val="212121"/>
                </a:solidFill>
                <a:latin typeface="Montserrat"/>
                <a:ea typeface="Montserrat"/>
                <a:cs typeface="Montserrat"/>
                <a:sym typeface="Montserrat"/>
              </a:rPr>
              <a:t> - 16 mm</a:t>
            </a:r>
            <a:endParaRPr sz="2000">
              <a:solidFill>
                <a:srgbClr val="212121"/>
              </a:solidFill>
              <a:latin typeface="Montserrat"/>
              <a:ea typeface="Montserrat"/>
              <a:cs typeface="Montserrat"/>
              <a:sym typeface="Montserrat"/>
            </a:endParaRPr>
          </a:p>
        </p:txBody>
      </p:sp>
      <p:sp>
        <p:nvSpPr>
          <p:cNvPr id="478" name="Google Shape;478;p46"/>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479" name="Google Shape;479;p46"/>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47"/>
          <p:cNvPicPr preferRelativeResize="0"/>
          <p:nvPr/>
        </p:nvPicPr>
        <p:blipFill rotWithShape="1">
          <a:blip r:embed="rId3">
            <a:alphaModFix/>
          </a:blip>
          <a:srcRect b="12296" l="10973" r="23275" t="0"/>
          <a:stretch/>
        </p:blipFill>
        <p:spPr>
          <a:xfrm rot="5400000">
            <a:off x="4572925" y="0"/>
            <a:ext cx="4570172" cy="4571999"/>
          </a:xfrm>
          <a:prstGeom prst="rect">
            <a:avLst/>
          </a:prstGeom>
          <a:noFill/>
          <a:ln>
            <a:noFill/>
          </a:ln>
        </p:spPr>
      </p:pic>
      <p:pic>
        <p:nvPicPr>
          <p:cNvPr id="485" name="Google Shape;485;p47"/>
          <p:cNvPicPr preferRelativeResize="0"/>
          <p:nvPr/>
        </p:nvPicPr>
        <p:blipFill rotWithShape="1">
          <a:blip r:embed="rId4">
            <a:alphaModFix/>
          </a:blip>
          <a:srcRect b="0" l="12502" r="12495" t="0"/>
          <a:stretch/>
        </p:blipFill>
        <p:spPr>
          <a:xfrm>
            <a:off x="0" y="0"/>
            <a:ext cx="4571998" cy="4572003"/>
          </a:xfrm>
          <a:prstGeom prst="rect">
            <a:avLst/>
          </a:prstGeom>
          <a:noFill/>
          <a:ln>
            <a:noFill/>
          </a:ln>
        </p:spPr>
      </p:pic>
      <p:sp>
        <p:nvSpPr>
          <p:cNvPr id="486" name="Google Shape;486;p4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487" name="Google Shape;487;p47"/>
          <p:cNvSpPr/>
          <p:nvPr/>
        </p:nvSpPr>
        <p:spPr>
          <a:xfrm>
            <a:off x="4572000" y="493740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700"/>
              <a:t>Modułowe podstawki stałej wysokości z możliwością łatwego wyłamywania.</a:t>
            </a:r>
            <a:endParaRPr b="1" sz="1700"/>
          </a:p>
          <a:p>
            <a:pPr indent="0" lvl="0" marL="0" rtl="0" algn="just">
              <a:lnSpc>
                <a:spcPct val="120000"/>
              </a:lnSpc>
              <a:spcBef>
                <a:spcPts val="0"/>
              </a:spcBef>
              <a:spcAft>
                <a:spcPts val="0"/>
              </a:spcAft>
              <a:buNone/>
            </a:pPr>
            <a:r>
              <a:rPr b="1" lang="en-GB" sz="1700"/>
              <a:t>Wbudowany dystans 3 mm z możliwością doczepienia 5 mm.</a:t>
            </a:r>
            <a:endParaRPr b="1" sz="1700"/>
          </a:p>
        </p:txBody>
      </p:sp>
      <p:sp>
        <p:nvSpPr>
          <p:cNvPr id="488" name="Google Shape;488;p47"/>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016</a:t>
            </a:r>
            <a:r>
              <a:rPr lang="en-GB" sz="2000">
                <a:solidFill>
                  <a:srgbClr val="212121"/>
                </a:solidFill>
                <a:latin typeface="Montserrat"/>
                <a:ea typeface="Montserrat"/>
                <a:cs typeface="Montserrat"/>
                <a:sym typeface="Montserrat"/>
              </a:rPr>
              <a:t> - 16 mm</a:t>
            </a:r>
            <a:endParaRPr sz="2000">
              <a:solidFill>
                <a:srgbClr val="212121"/>
              </a:solidFill>
              <a:latin typeface="Montserrat"/>
              <a:ea typeface="Montserrat"/>
              <a:cs typeface="Montserrat"/>
              <a:sym typeface="Montserrat"/>
            </a:endParaRPr>
          </a:p>
        </p:txBody>
      </p:sp>
      <p:sp>
        <p:nvSpPr>
          <p:cNvPr id="489" name="Google Shape;489;p47"/>
          <p:cNvSpPr/>
          <p:nvPr/>
        </p:nvSpPr>
        <p:spPr>
          <a:xfrm>
            <a:off x="6246600" y="6494875"/>
            <a:ext cx="28974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PODSTAWKI TARASOWE</a:t>
            </a:r>
            <a:endParaRPr b="1" sz="1700">
              <a:solidFill>
                <a:srgbClr val="212121"/>
              </a:solidFill>
              <a:latin typeface="Montserrat"/>
              <a:ea typeface="Montserrat"/>
              <a:cs typeface="Montserrat"/>
              <a:sym typeface="Montserrat"/>
            </a:endParaRPr>
          </a:p>
        </p:txBody>
      </p:sp>
      <p:sp>
        <p:nvSpPr>
          <p:cNvPr id="490" name="Google Shape;490;p47"/>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48"/>
          <p:cNvPicPr preferRelativeResize="0"/>
          <p:nvPr/>
        </p:nvPicPr>
        <p:blipFill rotWithShape="1">
          <a:blip r:embed="rId3">
            <a:alphaModFix/>
          </a:blip>
          <a:srcRect b="-12361" l="-7229" r="29745" t="-8353"/>
          <a:stretch/>
        </p:blipFill>
        <p:spPr>
          <a:xfrm>
            <a:off x="0" y="1250050"/>
            <a:ext cx="9143997" cy="2961325"/>
          </a:xfrm>
          <a:prstGeom prst="rect">
            <a:avLst/>
          </a:prstGeom>
          <a:noFill/>
          <a:ln>
            <a:noFill/>
          </a:ln>
        </p:spPr>
      </p:pic>
      <p:sp>
        <p:nvSpPr>
          <p:cNvPr id="496" name="Google Shape;496;p4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497" name="Google Shape;497;p48"/>
          <p:cNvSpPr/>
          <p:nvPr/>
        </p:nvSpPr>
        <p:spPr>
          <a:xfrm>
            <a:off x="762018" y="5047200"/>
            <a:ext cx="53895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Seria </a:t>
            </a:r>
            <a:r>
              <a:rPr b="1" lang="en-GB" sz="2000">
                <a:solidFill>
                  <a:srgbClr val="212121"/>
                </a:solidFill>
                <a:highlight>
                  <a:srgbClr val="FF9900"/>
                </a:highlight>
                <a:latin typeface="Montserrat"/>
                <a:ea typeface="Montserrat"/>
                <a:cs typeface="Montserrat"/>
                <a:sym typeface="Montserrat"/>
              </a:rPr>
              <a:t>SPIRAL</a:t>
            </a:r>
            <a:endParaRPr b="1"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Wsporniki regulowane pod płyty i legary</a:t>
            </a:r>
            <a:endParaRPr sz="2000">
              <a:solidFill>
                <a:srgbClr val="212121"/>
              </a:solidFill>
              <a:latin typeface="Montserrat"/>
              <a:ea typeface="Montserrat"/>
              <a:cs typeface="Montserrat"/>
              <a:sym typeface="Montserrat"/>
            </a:endParaRPr>
          </a:p>
        </p:txBody>
      </p:sp>
      <p:sp>
        <p:nvSpPr>
          <p:cNvPr id="498" name="Google Shape;498;p48"/>
          <p:cNvSpPr/>
          <p:nvPr/>
        </p:nvSpPr>
        <p:spPr>
          <a:xfrm>
            <a:off x="2150400" y="4075025"/>
            <a:ext cx="10872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10-17 MM</a:t>
            </a:r>
            <a:endParaRPr sz="1500">
              <a:solidFill>
                <a:srgbClr val="212121"/>
              </a:solidFill>
              <a:latin typeface="Montserrat"/>
              <a:ea typeface="Montserrat"/>
              <a:cs typeface="Montserrat"/>
              <a:sym typeface="Montserrat"/>
            </a:endParaRPr>
          </a:p>
        </p:txBody>
      </p:sp>
      <p:sp>
        <p:nvSpPr>
          <p:cNvPr id="499" name="Google Shape;499;p48"/>
          <p:cNvSpPr/>
          <p:nvPr/>
        </p:nvSpPr>
        <p:spPr>
          <a:xfrm>
            <a:off x="6246875" y="4075025"/>
            <a:ext cx="10872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17-30</a:t>
            </a:r>
            <a:r>
              <a:rPr lang="en-GB" sz="1500">
                <a:solidFill>
                  <a:srgbClr val="212121"/>
                </a:solidFill>
                <a:latin typeface="Montserrat"/>
                <a:ea typeface="Montserrat"/>
                <a:cs typeface="Montserrat"/>
                <a:sym typeface="Montserrat"/>
              </a:rPr>
              <a:t> MM</a:t>
            </a:r>
            <a:endParaRPr sz="1500">
              <a:solidFill>
                <a:srgbClr val="212121"/>
              </a:solidFill>
              <a:latin typeface="Montserrat"/>
              <a:ea typeface="Montserrat"/>
              <a:cs typeface="Montserrat"/>
              <a:sym typeface="Montserrat"/>
            </a:endParaRPr>
          </a:p>
        </p:txBody>
      </p:sp>
      <p:sp>
        <p:nvSpPr>
          <p:cNvPr id="500" name="Google Shape;500;p48"/>
          <p:cNvSpPr/>
          <p:nvPr/>
        </p:nvSpPr>
        <p:spPr>
          <a:xfrm>
            <a:off x="7649700" y="6494875"/>
            <a:ext cx="1494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SPIRAL</a:t>
            </a:r>
            <a:endParaRPr b="1" sz="1700">
              <a:solidFill>
                <a:srgbClr val="212121"/>
              </a:solidFill>
              <a:latin typeface="Montserrat"/>
              <a:ea typeface="Montserrat"/>
              <a:cs typeface="Montserrat"/>
              <a:sym typeface="Montserrat"/>
            </a:endParaRPr>
          </a:p>
        </p:txBody>
      </p:sp>
      <p:sp>
        <p:nvSpPr>
          <p:cNvPr id="501" name="Google Shape;501;p48"/>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49"/>
          <p:cNvPicPr preferRelativeResize="0"/>
          <p:nvPr/>
        </p:nvPicPr>
        <p:blipFill rotWithShape="1">
          <a:blip r:embed="rId3">
            <a:alphaModFix/>
          </a:blip>
          <a:srcRect b="0" l="4018" r="4018" t="0"/>
          <a:stretch/>
        </p:blipFill>
        <p:spPr>
          <a:xfrm>
            <a:off x="4572925" y="0"/>
            <a:ext cx="4570172" cy="4571999"/>
          </a:xfrm>
          <a:prstGeom prst="rect">
            <a:avLst/>
          </a:prstGeom>
          <a:noFill/>
          <a:ln>
            <a:noFill/>
          </a:ln>
        </p:spPr>
      </p:pic>
      <p:pic>
        <p:nvPicPr>
          <p:cNvPr id="507" name="Google Shape;507;p49"/>
          <p:cNvPicPr preferRelativeResize="0"/>
          <p:nvPr/>
        </p:nvPicPr>
        <p:blipFill rotWithShape="1">
          <a:blip r:embed="rId4">
            <a:alphaModFix/>
          </a:blip>
          <a:srcRect b="-15121" l="6612" r="6612" t="-15121"/>
          <a:stretch/>
        </p:blipFill>
        <p:spPr>
          <a:xfrm>
            <a:off x="0" y="0"/>
            <a:ext cx="4571998" cy="4572003"/>
          </a:xfrm>
          <a:prstGeom prst="rect">
            <a:avLst/>
          </a:prstGeom>
          <a:noFill/>
          <a:ln>
            <a:noFill/>
          </a:ln>
        </p:spPr>
      </p:pic>
      <p:sp>
        <p:nvSpPr>
          <p:cNvPr id="508" name="Google Shape;508;p49"/>
          <p:cNvSpPr/>
          <p:nvPr/>
        </p:nvSpPr>
        <p:spPr>
          <a:xfrm>
            <a:off x="4694650" y="4826450"/>
            <a:ext cx="4370400" cy="14478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Składa się z części górnej TOP i dolnej BOTTOM</a:t>
            </a:r>
            <a:endParaRPr sz="1200"/>
          </a:p>
          <a:p>
            <a:pPr indent="-304800" lvl="0" marL="457200" rtl="0" algn="just">
              <a:lnSpc>
                <a:spcPct val="120000"/>
              </a:lnSpc>
              <a:spcBef>
                <a:spcPts val="0"/>
              </a:spcBef>
              <a:spcAft>
                <a:spcPts val="0"/>
              </a:spcAft>
              <a:buSzPts val="1200"/>
              <a:buChar char="●"/>
            </a:pPr>
            <a:r>
              <a:rPr lang="en-GB" sz="1200"/>
              <a:t>Regulacja wysokości skokowa co ok 1 mm</a:t>
            </a:r>
            <a:endParaRPr sz="1200"/>
          </a:p>
          <a:p>
            <a:pPr indent="-304800" lvl="0" marL="457200" rtl="0" algn="just">
              <a:lnSpc>
                <a:spcPct val="120000"/>
              </a:lnSpc>
              <a:spcBef>
                <a:spcPts val="0"/>
              </a:spcBef>
              <a:spcAft>
                <a:spcPts val="0"/>
              </a:spcAft>
              <a:buSzPts val="1200"/>
              <a:buChar char="●"/>
            </a:pPr>
            <a:r>
              <a:rPr lang="en-GB" sz="1200"/>
              <a:t>Wkładki dystansowe D3</a:t>
            </a:r>
            <a:br>
              <a:rPr lang="en-GB" sz="1200"/>
            </a:br>
            <a:r>
              <a:rPr lang="en-GB" sz="1200"/>
              <a:t>(3 mm) i D5 (5 mm)</a:t>
            </a:r>
            <a:endParaRPr sz="1200"/>
          </a:p>
          <a:p>
            <a:pPr indent="-304800" lvl="0" marL="457200" rtl="0" algn="just">
              <a:lnSpc>
                <a:spcPct val="120000"/>
              </a:lnSpc>
              <a:spcBef>
                <a:spcPts val="0"/>
              </a:spcBef>
              <a:spcAft>
                <a:spcPts val="0"/>
              </a:spcAft>
              <a:buSzPts val="1200"/>
              <a:buChar char="●"/>
            </a:pPr>
            <a:r>
              <a:rPr lang="en-GB" sz="1200"/>
              <a:t>Podkładki gumowe pasujące to SH145 (1,5 mm)</a:t>
            </a:r>
            <a:endParaRPr sz="1200"/>
          </a:p>
          <a:p>
            <a:pPr indent="-304800" lvl="0" marL="457200" rtl="0" algn="just">
              <a:lnSpc>
                <a:spcPct val="120000"/>
              </a:lnSpc>
              <a:spcBef>
                <a:spcPts val="0"/>
              </a:spcBef>
              <a:spcAft>
                <a:spcPts val="0"/>
              </a:spcAft>
              <a:buSzPts val="1200"/>
              <a:buChar char="●"/>
            </a:pPr>
            <a:r>
              <a:rPr lang="en-GB" sz="1200"/>
              <a:t>Działa z głowicą samopoziomującą LE MAX 6% (16 mm)</a:t>
            </a:r>
            <a:endParaRPr sz="1200"/>
          </a:p>
        </p:txBody>
      </p:sp>
      <p:sp>
        <p:nvSpPr>
          <p:cNvPr id="509" name="Google Shape;509;p4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510" name="Google Shape;510;p49"/>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010-017</a:t>
            </a:r>
            <a:r>
              <a:rPr lang="en-GB" sz="2000">
                <a:solidFill>
                  <a:srgbClr val="212121"/>
                </a:solidFill>
                <a:latin typeface="Montserrat"/>
                <a:ea typeface="Montserrat"/>
                <a:cs typeface="Montserrat"/>
                <a:sym typeface="Montserrat"/>
              </a:rPr>
              <a:t> - 10-17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017-030</a:t>
            </a:r>
            <a:r>
              <a:rPr lang="en-GB" sz="2000">
                <a:solidFill>
                  <a:srgbClr val="212121"/>
                </a:solidFill>
                <a:latin typeface="Montserrat"/>
                <a:ea typeface="Montserrat"/>
                <a:cs typeface="Montserrat"/>
                <a:sym typeface="Montserrat"/>
              </a:rPr>
              <a:t> - 17-30 mm</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511" name="Google Shape;511;p49"/>
          <p:cNvSpPr/>
          <p:nvPr/>
        </p:nvSpPr>
        <p:spPr>
          <a:xfrm>
            <a:off x="7649700" y="6494875"/>
            <a:ext cx="1494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SPIRAL</a:t>
            </a:r>
            <a:endParaRPr b="1" sz="1700">
              <a:solidFill>
                <a:srgbClr val="212121"/>
              </a:solidFill>
              <a:latin typeface="Montserrat"/>
              <a:ea typeface="Montserrat"/>
              <a:cs typeface="Montserrat"/>
              <a:sym typeface="Montserrat"/>
            </a:endParaRPr>
          </a:p>
        </p:txBody>
      </p:sp>
      <p:sp>
        <p:nvSpPr>
          <p:cNvPr id="512" name="Google Shape;512;p49"/>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5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518" name="Google Shape;518;p50"/>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Seira </a:t>
            </a:r>
            <a:r>
              <a:rPr lang="en-GB" sz="2000">
                <a:solidFill>
                  <a:srgbClr val="212121"/>
                </a:solidFill>
                <a:highlight>
                  <a:srgbClr val="FF9900"/>
                </a:highlight>
                <a:latin typeface="Montserrat"/>
                <a:ea typeface="Montserrat"/>
                <a:cs typeface="Montserrat"/>
                <a:sym typeface="Montserrat"/>
              </a:rPr>
              <a:t>SPIRAL</a:t>
            </a:r>
            <a:r>
              <a:rPr lang="en-GB" sz="2000">
                <a:solidFill>
                  <a:srgbClr val="212121"/>
                </a:solidFill>
                <a:latin typeface="Montserrat"/>
                <a:ea typeface="Montserrat"/>
                <a:cs typeface="Montserrat"/>
                <a:sym typeface="Montserrat"/>
              </a:rPr>
              <a:t> jak łączyć z innymi elementami</a:t>
            </a:r>
            <a:endParaRPr sz="2000">
              <a:solidFill>
                <a:srgbClr val="212121"/>
              </a:solidFill>
              <a:latin typeface="Montserrat"/>
              <a:ea typeface="Montserrat"/>
              <a:cs typeface="Montserrat"/>
              <a:sym typeface="Montserrat"/>
            </a:endParaRPr>
          </a:p>
        </p:txBody>
      </p:sp>
      <p:pic>
        <p:nvPicPr>
          <p:cNvPr id="519" name="Google Shape;519;p50"/>
          <p:cNvPicPr preferRelativeResize="0"/>
          <p:nvPr/>
        </p:nvPicPr>
        <p:blipFill rotWithShape="1">
          <a:blip r:embed="rId3">
            <a:alphaModFix/>
          </a:blip>
          <a:srcRect b="0" l="-9594" r="-9594" t="-7991"/>
          <a:stretch/>
        </p:blipFill>
        <p:spPr>
          <a:xfrm>
            <a:off x="0" y="169850"/>
            <a:ext cx="9144000" cy="4881725"/>
          </a:xfrm>
          <a:prstGeom prst="rect">
            <a:avLst/>
          </a:prstGeom>
          <a:noFill/>
          <a:ln>
            <a:noFill/>
          </a:ln>
        </p:spPr>
      </p:pic>
      <p:sp>
        <p:nvSpPr>
          <p:cNvPr id="520" name="Google Shape;520;p50"/>
          <p:cNvSpPr/>
          <p:nvPr/>
        </p:nvSpPr>
        <p:spPr>
          <a:xfrm>
            <a:off x="133925" y="169850"/>
            <a:ext cx="275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Self leveling head MAX LE</a:t>
            </a:r>
            <a:endParaRPr sz="1500">
              <a:solidFill>
                <a:srgbClr val="212121"/>
              </a:solidFill>
              <a:latin typeface="Montserrat"/>
              <a:ea typeface="Montserrat"/>
              <a:cs typeface="Montserrat"/>
              <a:sym typeface="Montserrat"/>
            </a:endParaRPr>
          </a:p>
        </p:txBody>
      </p:sp>
      <p:sp>
        <p:nvSpPr>
          <p:cNvPr id="521" name="Google Shape;521;p50"/>
          <p:cNvSpPr/>
          <p:nvPr/>
        </p:nvSpPr>
        <p:spPr>
          <a:xfrm>
            <a:off x="2771950" y="352725"/>
            <a:ext cx="33453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300">
                <a:solidFill>
                  <a:srgbClr val="212121"/>
                </a:solidFill>
                <a:latin typeface="Montserrat"/>
                <a:ea typeface="Montserrat"/>
                <a:cs typeface="Montserrat"/>
                <a:sym typeface="Montserrat"/>
              </a:rPr>
              <a:t>Spacer discs ⅛” (3mm) or 3/16” (5mm)</a:t>
            </a:r>
            <a:endParaRPr sz="1300">
              <a:solidFill>
                <a:srgbClr val="212121"/>
              </a:solidFill>
              <a:latin typeface="Montserrat"/>
              <a:ea typeface="Montserrat"/>
              <a:cs typeface="Montserrat"/>
              <a:sym typeface="Montserrat"/>
            </a:endParaRPr>
          </a:p>
        </p:txBody>
      </p:sp>
      <p:sp>
        <p:nvSpPr>
          <p:cNvPr id="522" name="Google Shape;522;p50"/>
          <p:cNvSpPr/>
          <p:nvPr/>
        </p:nvSpPr>
        <p:spPr>
          <a:xfrm>
            <a:off x="5798700" y="401625"/>
            <a:ext cx="33453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Rubber shim SH 145 0.05" (1,5 mm)</a:t>
            </a:r>
            <a:endParaRPr sz="1500">
              <a:solidFill>
                <a:srgbClr val="212121"/>
              </a:solidFill>
              <a:latin typeface="Montserrat"/>
              <a:ea typeface="Montserrat"/>
              <a:cs typeface="Montserrat"/>
              <a:sym typeface="Montserrat"/>
            </a:endParaRPr>
          </a:p>
        </p:txBody>
      </p:sp>
      <p:sp>
        <p:nvSpPr>
          <p:cNvPr id="523" name="Google Shape;523;p50"/>
          <p:cNvSpPr/>
          <p:nvPr/>
        </p:nvSpPr>
        <p:spPr>
          <a:xfrm>
            <a:off x="7065800" y="2451425"/>
            <a:ext cx="1904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Joist adapter AD</a:t>
            </a:r>
            <a:endParaRPr sz="1500">
              <a:solidFill>
                <a:srgbClr val="212121"/>
              </a:solidFill>
              <a:latin typeface="Montserrat"/>
              <a:ea typeface="Montserrat"/>
              <a:cs typeface="Montserrat"/>
              <a:sym typeface="Montserrat"/>
            </a:endParaRPr>
          </a:p>
        </p:txBody>
      </p:sp>
      <p:sp>
        <p:nvSpPr>
          <p:cNvPr id="524" name="Google Shape;524;p50"/>
          <p:cNvSpPr/>
          <p:nvPr/>
        </p:nvSpPr>
        <p:spPr>
          <a:xfrm>
            <a:off x="7649700" y="6494875"/>
            <a:ext cx="1494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SPIRAL</a:t>
            </a:r>
            <a:endParaRPr b="1" sz="1700">
              <a:solidFill>
                <a:srgbClr val="212121"/>
              </a:solidFill>
              <a:latin typeface="Montserrat"/>
              <a:ea typeface="Montserrat"/>
              <a:cs typeface="Montserrat"/>
              <a:sym typeface="Montserrat"/>
            </a:endParaRPr>
          </a:p>
        </p:txBody>
      </p:sp>
      <p:sp>
        <p:nvSpPr>
          <p:cNvPr id="525" name="Google Shape;525;p50"/>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531" name="Google Shape;531;p51"/>
          <p:cNvSpPr/>
          <p:nvPr/>
        </p:nvSpPr>
        <p:spPr>
          <a:xfrm>
            <a:off x="186250" y="5047200"/>
            <a:ext cx="53619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SPIRAL</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Nowe wysokości wkrótce!</a:t>
            </a:r>
            <a:endParaRPr b="1"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highlight>
                <a:srgbClr val="FF9900"/>
              </a:highlight>
              <a:latin typeface="Montserrat"/>
              <a:ea typeface="Montserrat"/>
              <a:cs typeface="Montserrat"/>
              <a:sym typeface="Montserrat"/>
            </a:endParaRPr>
          </a:p>
        </p:txBody>
      </p:sp>
      <p:pic>
        <p:nvPicPr>
          <p:cNvPr id="532" name="Google Shape;532;p51"/>
          <p:cNvPicPr preferRelativeResize="0"/>
          <p:nvPr/>
        </p:nvPicPr>
        <p:blipFill>
          <a:blip r:embed="rId3">
            <a:alphaModFix/>
          </a:blip>
          <a:stretch>
            <a:fillRect/>
          </a:stretch>
        </p:blipFill>
        <p:spPr>
          <a:xfrm>
            <a:off x="152400" y="1800675"/>
            <a:ext cx="8991600" cy="2146745"/>
          </a:xfrm>
          <a:prstGeom prst="rect">
            <a:avLst/>
          </a:prstGeom>
          <a:noFill/>
          <a:ln>
            <a:noFill/>
          </a:ln>
        </p:spPr>
      </p:pic>
      <p:sp>
        <p:nvSpPr>
          <p:cNvPr id="533" name="Google Shape;533;p51"/>
          <p:cNvSpPr/>
          <p:nvPr/>
        </p:nvSpPr>
        <p:spPr>
          <a:xfrm>
            <a:off x="798700" y="3628825"/>
            <a:ext cx="10872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10-17 MM</a:t>
            </a:r>
            <a:endParaRPr sz="1500">
              <a:solidFill>
                <a:srgbClr val="212121"/>
              </a:solidFill>
              <a:latin typeface="Montserrat"/>
              <a:ea typeface="Montserrat"/>
              <a:cs typeface="Montserrat"/>
              <a:sym typeface="Montserrat"/>
            </a:endParaRPr>
          </a:p>
        </p:txBody>
      </p:sp>
      <p:sp>
        <p:nvSpPr>
          <p:cNvPr id="534" name="Google Shape;534;p51"/>
          <p:cNvSpPr/>
          <p:nvPr/>
        </p:nvSpPr>
        <p:spPr>
          <a:xfrm>
            <a:off x="2571950" y="3628825"/>
            <a:ext cx="10872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17-30 </a:t>
            </a:r>
            <a:r>
              <a:rPr lang="en-GB" sz="1500">
                <a:solidFill>
                  <a:srgbClr val="212121"/>
                </a:solidFill>
                <a:latin typeface="Montserrat"/>
                <a:ea typeface="Montserrat"/>
                <a:cs typeface="Montserrat"/>
                <a:sym typeface="Montserrat"/>
              </a:rPr>
              <a:t>MM</a:t>
            </a:r>
            <a:endParaRPr sz="1500">
              <a:solidFill>
                <a:srgbClr val="212121"/>
              </a:solidFill>
              <a:latin typeface="Montserrat"/>
              <a:ea typeface="Montserrat"/>
              <a:cs typeface="Montserrat"/>
              <a:sym typeface="Montserrat"/>
            </a:endParaRPr>
          </a:p>
        </p:txBody>
      </p:sp>
      <p:sp>
        <p:nvSpPr>
          <p:cNvPr id="535" name="Google Shape;535;p51"/>
          <p:cNvSpPr/>
          <p:nvPr/>
        </p:nvSpPr>
        <p:spPr>
          <a:xfrm>
            <a:off x="4104600" y="3628825"/>
            <a:ext cx="10872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30-50</a:t>
            </a:r>
            <a:r>
              <a:rPr lang="en-GB" sz="1500">
                <a:solidFill>
                  <a:srgbClr val="212121"/>
                </a:solidFill>
                <a:latin typeface="Montserrat"/>
                <a:ea typeface="Montserrat"/>
                <a:cs typeface="Montserrat"/>
                <a:sym typeface="Montserrat"/>
              </a:rPr>
              <a:t> MM</a:t>
            </a:r>
            <a:endParaRPr sz="1500">
              <a:solidFill>
                <a:srgbClr val="212121"/>
              </a:solidFill>
              <a:latin typeface="Montserrat"/>
              <a:ea typeface="Montserrat"/>
              <a:cs typeface="Montserrat"/>
              <a:sym typeface="Montserrat"/>
            </a:endParaRPr>
          </a:p>
        </p:txBody>
      </p:sp>
      <p:sp>
        <p:nvSpPr>
          <p:cNvPr id="536" name="Google Shape;536;p51"/>
          <p:cNvSpPr/>
          <p:nvPr/>
        </p:nvSpPr>
        <p:spPr>
          <a:xfrm>
            <a:off x="5787550" y="3628825"/>
            <a:ext cx="10872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50-70</a:t>
            </a:r>
            <a:r>
              <a:rPr lang="en-GB" sz="1500">
                <a:solidFill>
                  <a:srgbClr val="212121"/>
                </a:solidFill>
                <a:latin typeface="Montserrat"/>
                <a:ea typeface="Montserrat"/>
                <a:cs typeface="Montserrat"/>
                <a:sym typeface="Montserrat"/>
              </a:rPr>
              <a:t> MM</a:t>
            </a:r>
            <a:endParaRPr sz="1500">
              <a:solidFill>
                <a:srgbClr val="212121"/>
              </a:solidFill>
              <a:latin typeface="Montserrat"/>
              <a:ea typeface="Montserrat"/>
              <a:cs typeface="Montserrat"/>
              <a:sym typeface="Montserrat"/>
            </a:endParaRPr>
          </a:p>
        </p:txBody>
      </p:sp>
      <p:sp>
        <p:nvSpPr>
          <p:cNvPr id="537" name="Google Shape;537;p51"/>
          <p:cNvSpPr/>
          <p:nvPr/>
        </p:nvSpPr>
        <p:spPr>
          <a:xfrm>
            <a:off x="7470500" y="3628825"/>
            <a:ext cx="15066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70-90</a:t>
            </a:r>
            <a:r>
              <a:rPr lang="en-GB" sz="1500">
                <a:solidFill>
                  <a:srgbClr val="212121"/>
                </a:solidFill>
                <a:latin typeface="Montserrat"/>
                <a:ea typeface="Montserrat"/>
                <a:cs typeface="Montserrat"/>
                <a:sym typeface="Montserrat"/>
              </a:rPr>
              <a:t> MM</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i aż do 210 mm</a:t>
            </a:r>
            <a:endParaRPr sz="1500">
              <a:solidFill>
                <a:srgbClr val="212121"/>
              </a:solidFill>
              <a:latin typeface="Montserrat"/>
              <a:ea typeface="Montserrat"/>
              <a:cs typeface="Montserrat"/>
              <a:sym typeface="Montserrat"/>
            </a:endParaRPr>
          </a:p>
        </p:txBody>
      </p:sp>
      <p:cxnSp>
        <p:nvCxnSpPr>
          <p:cNvPr id="538" name="Google Shape;538;p51"/>
          <p:cNvCxnSpPr/>
          <p:nvPr/>
        </p:nvCxnSpPr>
        <p:spPr>
          <a:xfrm>
            <a:off x="3855775" y="426775"/>
            <a:ext cx="0" cy="3885300"/>
          </a:xfrm>
          <a:prstGeom prst="straightConnector1">
            <a:avLst/>
          </a:prstGeom>
          <a:noFill/>
          <a:ln cap="flat" cmpd="sng" w="9525">
            <a:solidFill>
              <a:schemeClr val="dk2"/>
            </a:solidFill>
            <a:prstDash val="solid"/>
            <a:round/>
            <a:headEnd len="med" w="med" type="none"/>
            <a:tailEnd len="med" w="med" type="none"/>
          </a:ln>
        </p:spPr>
      </p:cxnSp>
      <p:sp>
        <p:nvSpPr>
          <p:cNvPr id="539" name="Google Shape;539;p51"/>
          <p:cNvSpPr/>
          <p:nvPr/>
        </p:nvSpPr>
        <p:spPr>
          <a:xfrm>
            <a:off x="1126275" y="1211375"/>
            <a:ext cx="1934700" cy="4368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Już dostępne</a:t>
            </a:r>
            <a:endParaRPr sz="2000">
              <a:solidFill>
                <a:srgbClr val="212121"/>
              </a:solidFill>
              <a:highlight>
                <a:srgbClr val="FF9900"/>
              </a:highlight>
              <a:latin typeface="Montserrat"/>
              <a:ea typeface="Montserrat"/>
              <a:cs typeface="Montserrat"/>
              <a:sym typeface="Montserrat"/>
            </a:endParaRPr>
          </a:p>
        </p:txBody>
      </p:sp>
      <p:sp>
        <p:nvSpPr>
          <p:cNvPr id="540" name="Google Shape;540;p51"/>
          <p:cNvSpPr/>
          <p:nvPr/>
        </p:nvSpPr>
        <p:spPr>
          <a:xfrm>
            <a:off x="5363800" y="1211375"/>
            <a:ext cx="2450700" cy="4368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Dostępne wkrótce</a:t>
            </a:r>
            <a:endParaRPr sz="2000">
              <a:solidFill>
                <a:srgbClr val="212121"/>
              </a:solidFill>
              <a:highlight>
                <a:srgbClr val="FF9900"/>
              </a:highlight>
              <a:latin typeface="Montserrat"/>
              <a:ea typeface="Montserrat"/>
              <a:cs typeface="Montserrat"/>
              <a:sym typeface="Montserrat"/>
            </a:endParaRPr>
          </a:p>
        </p:txBody>
      </p:sp>
      <p:sp>
        <p:nvSpPr>
          <p:cNvPr id="541" name="Google Shape;541;p51"/>
          <p:cNvSpPr/>
          <p:nvPr/>
        </p:nvSpPr>
        <p:spPr>
          <a:xfrm>
            <a:off x="7649700" y="6494875"/>
            <a:ext cx="1494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SPIRAL</a:t>
            </a:r>
            <a:endParaRPr b="1" sz="1700">
              <a:solidFill>
                <a:srgbClr val="212121"/>
              </a:solidFill>
              <a:latin typeface="Montserrat"/>
              <a:ea typeface="Montserrat"/>
              <a:cs typeface="Montserrat"/>
              <a:sym typeface="Montserrat"/>
            </a:endParaRPr>
          </a:p>
        </p:txBody>
      </p:sp>
      <p:sp>
        <p:nvSpPr>
          <p:cNvPr id="542" name="Google Shape;542;p51"/>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id="547" name="Google Shape;547;p52"/>
          <p:cNvPicPr preferRelativeResize="0"/>
          <p:nvPr/>
        </p:nvPicPr>
        <p:blipFill rotWithShape="1">
          <a:blip r:embed="rId3">
            <a:alphaModFix/>
          </a:blip>
          <a:srcRect b="-12739" l="-6973" r="-6973" t="-6209"/>
          <a:stretch/>
        </p:blipFill>
        <p:spPr>
          <a:xfrm>
            <a:off x="0" y="1323625"/>
            <a:ext cx="9144000" cy="3211525"/>
          </a:xfrm>
          <a:prstGeom prst="rect">
            <a:avLst/>
          </a:prstGeom>
          <a:noFill/>
          <a:ln>
            <a:noFill/>
          </a:ln>
        </p:spPr>
      </p:pic>
      <p:sp>
        <p:nvSpPr>
          <p:cNvPr id="548" name="Google Shape;548;p5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549" name="Google Shape;549;p52"/>
          <p:cNvSpPr/>
          <p:nvPr/>
        </p:nvSpPr>
        <p:spPr>
          <a:xfrm>
            <a:off x="762017" y="5047200"/>
            <a:ext cx="58752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Seria </a:t>
            </a:r>
            <a:r>
              <a:rPr b="1" lang="en-GB" sz="2000">
                <a:solidFill>
                  <a:srgbClr val="212121"/>
                </a:solidFill>
                <a:highlight>
                  <a:srgbClr val="FF9900"/>
                </a:highlight>
                <a:latin typeface="Montserrat"/>
                <a:ea typeface="Montserrat"/>
                <a:cs typeface="Montserrat"/>
                <a:sym typeface="Montserrat"/>
              </a:rPr>
              <a:t>STANDARD</a:t>
            </a:r>
            <a:endParaRPr b="1"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Wsporniki regulowane pod płyty i legary</a:t>
            </a:r>
            <a:endParaRPr b="1" sz="2000">
              <a:solidFill>
                <a:srgbClr val="212121"/>
              </a:solidFill>
              <a:highlight>
                <a:srgbClr val="FF9900"/>
              </a:highlight>
              <a:latin typeface="Montserrat"/>
              <a:ea typeface="Montserrat"/>
              <a:cs typeface="Montserrat"/>
              <a:sym typeface="Montserrat"/>
            </a:endParaRPr>
          </a:p>
        </p:txBody>
      </p:sp>
      <p:sp>
        <p:nvSpPr>
          <p:cNvPr id="550" name="Google Shape;550;p52"/>
          <p:cNvSpPr/>
          <p:nvPr/>
        </p:nvSpPr>
        <p:spPr>
          <a:xfrm>
            <a:off x="7152325" y="6494875"/>
            <a:ext cx="1991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STANDARD</a:t>
            </a:r>
            <a:endParaRPr b="1" sz="1700">
              <a:solidFill>
                <a:srgbClr val="212121"/>
              </a:solidFill>
              <a:latin typeface="Montserrat"/>
              <a:ea typeface="Montserrat"/>
              <a:cs typeface="Montserrat"/>
              <a:sym typeface="Montserrat"/>
            </a:endParaRPr>
          </a:p>
        </p:txBody>
      </p:sp>
      <p:sp>
        <p:nvSpPr>
          <p:cNvPr id="551" name="Google Shape;551;p52"/>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53"/>
          <p:cNvPicPr preferRelativeResize="0"/>
          <p:nvPr/>
        </p:nvPicPr>
        <p:blipFill rotWithShape="1">
          <a:blip r:embed="rId3">
            <a:alphaModFix/>
          </a:blip>
          <a:srcRect b="-12719" l="-141961" r="-16103" t="-1461"/>
          <a:stretch/>
        </p:blipFill>
        <p:spPr>
          <a:xfrm>
            <a:off x="0" y="1"/>
            <a:ext cx="9144001" cy="6858002"/>
          </a:xfrm>
          <a:prstGeom prst="rect">
            <a:avLst/>
          </a:prstGeom>
          <a:noFill/>
          <a:ln>
            <a:noFill/>
          </a:ln>
        </p:spPr>
      </p:pic>
      <p:sp>
        <p:nvSpPr>
          <p:cNvPr id="557" name="Google Shape;557;p5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cxnSp>
        <p:nvCxnSpPr>
          <p:cNvPr id="558" name="Google Shape;558;p53"/>
          <p:cNvCxnSpPr/>
          <p:nvPr/>
        </p:nvCxnSpPr>
        <p:spPr>
          <a:xfrm>
            <a:off x="4119050" y="2027750"/>
            <a:ext cx="1167900" cy="0"/>
          </a:xfrm>
          <a:prstGeom prst="straightConnector1">
            <a:avLst/>
          </a:prstGeom>
          <a:noFill/>
          <a:ln cap="flat" cmpd="sng" w="28575">
            <a:solidFill>
              <a:schemeClr val="dk2"/>
            </a:solidFill>
            <a:prstDash val="solid"/>
            <a:round/>
            <a:headEnd len="med" w="med" type="none"/>
            <a:tailEnd len="med" w="med" type="triangle"/>
          </a:ln>
        </p:spPr>
      </p:cxnSp>
      <p:cxnSp>
        <p:nvCxnSpPr>
          <p:cNvPr id="559" name="Google Shape;559;p53"/>
          <p:cNvCxnSpPr/>
          <p:nvPr/>
        </p:nvCxnSpPr>
        <p:spPr>
          <a:xfrm>
            <a:off x="4119050" y="3103750"/>
            <a:ext cx="1167900" cy="0"/>
          </a:xfrm>
          <a:prstGeom prst="straightConnector1">
            <a:avLst/>
          </a:prstGeom>
          <a:noFill/>
          <a:ln cap="flat" cmpd="sng" w="28575">
            <a:solidFill>
              <a:schemeClr val="dk2"/>
            </a:solidFill>
            <a:prstDash val="solid"/>
            <a:round/>
            <a:headEnd len="med" w="med" type="none"/>
            <a:tailEnd len="med" w="med" type="triangle"/>
          </a:ln>
        </p:spPr>
      </p:cxnSp>
      <p:cxnSp>
        <p:nvCxnSpPr>
          <p:cNvPr id="560" name="Google Shape;560;p53"/>
          <p:cNvCxnSpPr/>
          <p:nvPr/>
        </p:nvCxnSpPr>
        <p:spPr>
          <a:xfrm>
            <a:off x="4119050" y="4126675"/>
            <a:ext cx="1167900" cy="0"/>
          </a:xfrm>
          <a:prstGeom prst="straightConnector1">
            <a:avLst/>
          </a:prstGeom>
          <a:noFill/>
          <a:ln cap="flat" cmpd="sng" w="28575">
            <a:solidFill>
              <a:schemeClr val="dk2"/>
            </a:solidFill>
            <a:prstDash val="solid"/>
            <a:round/>
            <a:headEnd len="med" w="med" type="none"/>
            <a:tailEnd len="med" w="med" type="triangle"/>
          </a:ln>
        </p:spPr>
      </p:cxnSp>
      <p:sp>
        <p:nvSpPr>
          <p:cNvPr id="561" name="Google Shape;561;p53"/>
          <p:cNvSpPr/>
          <p:nvPr/>
        </p:nvSpPr>
        <p:spPr>
          <a:xfrm>
            <a:off x="2390077" y="1819550"/>
            <a:ext cx="11025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Śruba</a:t>
            </a:r>
            <a:endParaRPr sz="2000">
              <a:solidFill>
                <a:srgbClr val="212121"/>
              </a:solidFill>
              <a:latin typeface="Montserrat"/>
              <a:ea typeface="Montserrat"/>
              <a:cs typeface="Montserrat"/>
              <a:sym typeface="Montserrat"/>
            </a:endParaRPr>
          </a:p>
        </p:txBody>
      </p:sp>
      <p:sp>
        <p:nvSpPr>
          <p:cNvPr id="562" name="Google Shape;562;p53"/>
          <p:cNvSpPr/>
          <p:nvPr/>
        </p:nvSpPr>
        <p:spPr>
          <a:xfrm>
            <a:off x="2390075" y="2895550"/>
            <a:ext cx="12831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Nakrętka</a:t>
            </a:r>
            <a:endParaRPr sz="2000">
              <a:solidFill>
                <a:srgbClr val="212121"/>
              </a:solidFill>
              <a:latin typeface="Montserrat"/>
              <a:ea typeface="Montserrat"/>
              <a:cs typeface="Montserrat"/>
              <a:sym typeface="Montserrat"/>
            </a:endParaRPr>
          </a:p>
        </p:txBody>
      </p:sp>
      <p:sp>
        <p:nvSpPr>
          <p:cNvPr id="563" name="Google Shape;563;p53"/>
          <p:cNvSpPr/>
          <p:nvPr/>
        </p:nvSpPr>
        <p:spPr>
          <a:xfrm>
            <a:off x="2390075" y="3918475"/>
            <a:ext cx="17289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Podstawa</a:t>
            </a:r>
            <a:endParaRPr sz="2000">
              <a:solidFill>
                <a:srgbClr val="212121"/>
              </a:solidFill>
              <a:latin typeface="Montserrat"/>
              <a:ea typeface="Montserrat"/>
              <a:cs typeface="Montserrat"/>
              <a:sym typeface="Montserrat"/>
            </a:endParaRPr>
          </a:p>
        </p:txBody>
      </p:sp>
      <p:cxnSp>
        <p:nvCxnSpPr>
          <p:cNvPr id="564" name="Google Shape;564;p53"/>
          <p:cNvCxnSpPr/>
          <p:nvPr/>
        </p:nvCxnSpPr>
        <p:spPr>
          <a:xfrm>
            <a:off x="4119050" y="821275"/>
            <a:ext cx="1167900" cy="0"/>
          </a:xfrm>
          <a:prstGeom prst="straightConnector1">
            <a:avLst/>
          </a:prstGeom>
          <a:noFill/>
          <a:ln cap="flat" cmpd="sng" w="28575">
            <a:solidFill>
              <a:schemeClr val="dk2"/>
            </a:solidFill>
            <a:prstDash val="solid"/>
            <a:round/>
            <a:headEnd len="med" w="med" type="none"/>
            <a:tailEnd len="med" w="med" type="triangle"/>
          </a:ln>
        </p:spPr>
      </p:cxnSp>
      <p:sp>
        <p:nvSpPr>
          <p:cNvPr id="565" name="Google Shape;565;p53"/>
          <p:cNvSpPr/>
          <p:nvPr/>
        </p:nvSpPr>
        <p:spPr>
          <a:xfrm>
            <a:off x="2390075" y="613075"/>
            <a:ext cx="13920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Dystanse</a:t>
            </a:r>
            <a:endParaRPr sz="2000">
              <a:solidFill>
                <a:srgbClr val="212121"/>
              </a:solidFill>
              <a:latin typeface="Montserrat"/>
              <a:ea typeface="Montserrat"/>
              <a:cs typeface="Montserrat"/>
              <a:sym typeface="Montserrat"/>
            </a:endParaRPr>
          </a:p>
        </p:txBody>
      </p:sp>
      <p:sp>
        <p:nvSpPr>
          <p:cNvPr id="566" name="Google Shape;566;p53"/>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STANDARD</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Z czego się składa?</a:t>
            </a:r>
            <a:endParaRPr sz="2000">
              <a:solidFill>
                <a:srgbClr val="212121"/>
              </a:solidFill>
              <a:latin typeface="Montserrat"/>
              <a:ea typeface="Montserrat"/>
              <a:cs typeface="Montserrat"/>
              <a:sym typeface="Montserrat"/>
            </a:endParaRPr>
          </a:p>
        </p:txBody>
      </p:sp>
      <p:sp>
        <p:nvSpPr>
          <p:cNvPr id="567" name="Google Shape;567;p53"/>
          <p:cNvSpPr/>
          <p:nvPr/>
        </p:nvSpPr>
        <p:spPr>
          <a:xfrm>
            <a:off x="7152325" y="6494875"/>
            <a:ext cx="1991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STANDARD</a:t>
            </a:r>
            <a:endParaRPr b="1" sz="1700">
              <a:solidFill>
                <a:srgbClr val="212121"/>
              </a:solidFill>
              <a:latin typeface="Montserrat"/>
              <a:ea typeface="Montserrat"/>
              <a:cs typeface="Montserrat"/>
              <a:sym typeface="Montserrat"/>
            </a:endParaRPr>
          </a:p>
        </p:txBody>
      </p:sp>
      <p:sp>
        <p:nvSpPr>
          <p:cNvPr id="568" name="Google Shape;568;p5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9"/>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czym są tarasy wentylowane?</a:t>
            </a:r>
            <a:endParaRPr sz="600">
              <a:highlight>
                <a:srgbClr val="FF9900"/>
              </a:highlight>
            </a:endParaRPr>
          </a:p>
        </p:txBody>
      </p:sp>
      <p:sp>
        <p:nvSpPr>
          <p:cNvPr id="68" name="Google Shape;68;p9"/>
          <p:cNvSpPr/>
          <p:nvPr/>
        </p:nvSpPr>
        <p:spPr>
          <a:xfrm>
            <a:off x="4381225" y="5078950"/>
            <a:ext cx="4438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a:t>MOŻLIWOŚĆ PODNIESIENIA POZIOMU TARASU DO ŻĄDANEJ WYSOKOŚCI</a:t>
            </a:r>
            <a:endParaRPr/>
          </a:p>
        </p:txBody>
      </p:sp>
      <p:pic>
        <p:nvPicPr>
          <p:cNvPr id="69" name="Google Shape;69;p9"/>
          <p:cNvPicPr preferRelativeResize="0"/>
          <p:nvPr/>
        </p:nvPicPr>
        <p:blipFill rotWithShape="1">
          <a:blip r:embed="rId3">
            <a:alphaModFix/>
          </a:blip>
          <a:srcRect b="0" l="17976" r="17982" t="0"/>
          <a:stretch/>
        </p:blipFill>
        <p:spPr>
          <a:xfrm>
            <a:off x="-1832" y="0"/>
            <a:ext cx="9143999" cy="4572000"/>
          </a:xfrm>
          <a:prstGeom prst="rect">
            <a:avLst/>
          </a:prstGeom>
          <a:noFill/>
          <a:ln>
            <a:noFill/>
          </a:ln>
        </p:spPr>
      </p:pic>
      <p:sp>
        <p:nvSpPr>
          <p:cNvPr id="70" name="Google Shape;70;p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71" name="Google Shape;71;p9"/>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cxnSp>
        <p:nvCxnSpPr>
          <p:cNvPr id="72" name="Google Shape;72;p9"/>
          <p:cNvCxnSpPr/>
          <p:nvPr/>
        </p:nvCxnSpPr>
        <p:spPr>
          <a:xfrm flipH="1">
            <a:off x="4191275" y="819025"/>
            <a:ext cx="22200" cy="661200"/>
          </a:xfrm>
          <a:prstGeom prst="straightConnector1">
            <a:avLst/>
          </a:prstGeom>
          <a:noFill/>
          <a:ln cap="flat" cmpd="sng" w="38100">
            <a:solidFill>
              <a:srgbClr val="FF9900"/>
            </a:solidFill>
            <a:prstDash val="solid"/>
            <a:round/>
            <a:headEnd len="med" w="med" type="none"/>
            <a:tailEnd len="med" w="med" type="triangle"/>
          </a:ln>
        </p:spPr>
      </p:cxnSp>
      <p:sp>
        <p:nvSpPr>
          <p:cNvPr id="73" name="Google Shape;73;p9"/>
          <p:cNvSpPr/>
          <p:nvPr/>
        </p:nvSpPr>
        <p:spPr>
          <a:xfrm>
            <a:off x="3092950" y="554100"/>
            <a:ext cx="44388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NA TEJ WYSOKOŚCI POTRZEBUJEMY MIEĆ TARAS</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cxnSp>
        <p:nvCxnSpPr>
          <p:cNvPr id="74" name="Google Shape;74;p9"/>
          <p:cNvCxnSpPr/>
          <p:nvPr/>
        </p:nvCxnSpPr>
        <p:spPr>
          <a:xfrm rot="10800000">
            <a:off x="4274725" y="3181925"/>
            <a:ext cx="195300" cy="439500"/>
          </a:xfrm>
          <a:prstGeom prst="straightConnector1">
            <a:avLst/>
          </a:prstGeom>
          <a:noFill/>
          <a:ln cap="flat" cmpd="sng" w="38100">
            <a:solidFill>
              <a:srgbClr val="FF9900"/>
            </a:solidFill>
            <a:prstDash val="solid"/>
            <a:round/>
            <a:headEnd len="med" w="med" type="none"/>
            <a:tailEnd len="med" w="med" type="triangle"/>
          </a:ln>
        </p:spPr>
      </p:cxnSp>
      <p:sp>
        <p:nvSpPr>
          <p:cNvPr id="75" name="Google Shape;75;p9"/>
          <p:cNvSpPr/>
          <p:nvPr/>
        </p:nvSpPr>
        <p:spPr>
          <a:xfrm>
            <a:off x="3304550" y="3696400"/>
            <a:ext cx="44388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NA TEJ WYSOKOŚCI MAMY PODŁOŻE</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4"/>
          <p:cNvSpPr txBox="1"/>
          <p:nvPr/>
        </p:nvSpPr>
        <p:spPr>
          <a:xfrm>
            <a:off x="0" y="0"/>
            <a:ext cx="30000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Głowica samopoziomująca LE 7% 16 MM</a:t>
            </a:r>
            <a:endParaRPr sz="1500">
              <a:solidFill>
                <a:srgbClr val="212121"/>
              </a:solidFill>
              <a:latin typeface="Montserrat"/>
              <a:ea typeface="Montserrat"/>
              <a:cs typeface="Montserrat"/>
              <a:sym typeface="Montserrat"/>
            </a:endParaRPr>
          </a:p>
        </p:txBody>
      </p:sp>
      <p:pic>
        <p:nvPicPr>
          <p:cNvPr id="574" name="Google Shape;574;p54"/>
          <p:cNvPicPr preferRelativeResize="0"/>
          <p:nvPr/>
        </p:nvPicPr>
        <p:blipFill rotWithShape="1">
          <a:blip r:embed="rId3">
            <a:alphaModFix/>
          </a:blip>
          <a:srcRect b="0" l="0" r="0" t="0"/>
          <a:stretch/>
        </p:blipFill>
        <p:spPr>
          <a:xfrm>
            <a:off x="3279962" y="2738950"/>
            <a:ext cx="2766425" cy="3379750"/>
          </a:xfrm>
          <a:prstGeom prst="rect">
            <a:avLst/>
          </a:prstGeom>
          <a:noFill/>
          <a:ln>
            <a:noFill/>
          </a:ln>
        </p:spPr>
      </p:pic>
      <p:sp>
        <p:nvSpPr>
          <p:cNvPr id="575" name="Google Shape;575;p5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pic>
        <p:nvPicPr>
          <p:cNvPr id="576" name="Google Shape;576;p54"/>
          <p:cNvPicPr preferRelativeResize="0"/>
          <p:nvPr/>
        </p:nvPicPr>
        <p:blipFill>
          <a:blip r:embed="rId4">
            <a:alphaModFix/>
          </a:blip>
          <a:stretch>
            <a:fillRect/>
          </a:stretch>
        </p:blipFill>
        <p:spPr>
          <a:xfrm>
            <a:off x="413475" y="728875"/>
            <a:ext cx="1877600" cy="1872050"/>
          </a:xfrm>
          <a:prstGeom prst="rect">
            <a:avLst/>
          </a:prstGeom>
          <a:noFill/>
          <a:ln>
            <a:noFill/>
          </a:ln>
        </p:spPr>
      </p:pic>
      <p:pic>
        <p:nvPicPr>
          <p:cNvPr id="577" name="Google Shape;577;p54"/>
          <p:cNvPicPr preferRelativeResize="0"/>
          <p:nvPr/>
        </p:nvPicPr>
        <p:blipFill>
          <a:blip r:embed="rId5">
            <a:alphaModFix/>
          </a:blip>
          <a:stretch>
            <a:fillRect/>
          </a:stretch>
        </p:blipFill>
        <p:spPr>
          <a:xfrm>
            <a:off x="3300162" y="1574300"/>
            <a:ext cx="1134200" cy="797650"/>
          </a:xfrm>
          <a:prstGeom prst="rect">
            <a:avLst/>
          </a:prstGeom>
          <a:noFill/>
          <a:ln>
            <a:noFill/>
          </a:ln>
        </p:spPr>
      </p:pic>
      <p:pic>
        <p:nvPicPr>
          <p:cNvPr id="578" name="Google Shape;578;p54"/>
          <p:cNvPicPr preferRelativeResize="0"/>
          <p:nvPr/>
        </p:nvPicPr>
        <p:blipFill rotWithShape="1">
          <a:blip r:embed="rId6">
            <a:alphaModFix/>
          </a:blip>
          <a:srcRect b="8988" l="0" r="0" t="8996"/>
          <a:stretch/>
        </p:blipFill>
        <p:spPr>
          <a:xfrm>
            <a:off x="3747500" y="470412"/>
            <a:ext cx="1134200" cy="797650"/>
          </a:xfrm>
          <a:prstGeom prst="rect">
            <a:avLst/>
          </a:prstGeom>
          <a:noFill/>
          <a:ln>
            <a:noFill/>
          </a:ln>
        </p:spPr>
      </p:pic>
      <p:pic>
        <p:nvPicPr>
          <p:cNvPr id="579" name="Google Shape;579;p54"/>
          <p:cNvPicPr preferRelativeResize="0"/>
          <p:nvPr/>
        </p:nvPicPr>
        <p:blipFill rotWithShape="1">
          <a:blip r:embed="rId7">
            <a:alphaModFix/>
          </a:blip>
          <a:srcRect b="-7339" l="-19483" r="-19483" t="-7339"/>
          <a:stretch/>
        </p:blipFill>
        <p:spPr>
          <a:xfrm>
            <a:off x="6469800" y="1492475"/>
            <a:ext cx="1576151" cy="1108451"/>
          </a:xfrm>
          <a:prstGeom prst="rect">
            <a:avLst/>
          </a:prstGeom>
          <a:noFill/>
          <a:ln>
            <a:noFill/>
          </a:ln>
        </p:spPr>
      </p:pic>
      <p:pic>
        <p:nvPicPr>
          <p:cNvPr id="580" name="Google Shape;580;p54"/>
          <p:cNvPicPr preferRelativeResize="0"/>
          <p:nvPr/>
        </p:nvPicPr>
        <p:blipFill rotWithShape="1">
          <a:blip r:embed="rId8">
            <a:alphaModFix/>
          </a:blip>
          <a:srcRect b="436" l="0" r="0" t="426"/>
          <a:stretch/>
        </p:blipFill>
        <p:spPr>
          <a:xfrm>
            <a:off x="4709637" y="1574300"/>
            <a:ext cx="1134200" cy="797651"/>
          </a:xfrm>
          <a:prstGeom prst="rect">
            <a:avLst/>
          </a:prstGeom>
          <a:noFill/>
          <a:ln>
            <a:noFill/>
          </a:ln>
        </p:spPr>
      </p:pic>
      <p:pic>
        <p:nvPicPr>
          <p:cNvPr id="581" name="Google Shape;581;p54"/>
          <p:cNvPicPr preferRelativeResize="0"/>
          <p:nvPr/>
        </p:nvPicPr>
        <p:blipFill rotWithShape="1">
          <a:blip r:embed="rId9">
            <a:alphaModFix/>
          </a:blip>
          <a:srcRect b="25467" l="30374" r="30377" t="25462"/>
          <a:stretch/>
        </p:blipFill>
        <p:spPr>
          <a:xfrm>
            <a:off x="6469800" y="205000"/>
            <a:ext cx="1716202" cy="1206951"/>
          </a:xfrm>
          <a:prstGeom prst="rect">
            <a:avLst/>
          </a:prstGeom>
          <a:noFill/>
          <a:ln>
            <a:noFill/>
          </a:ln>
        </p:spPr>
      </p:pic>
      <p:cxnSp>
        <p:nvCxnSpPr>
          <p:cNvPr id="582" name="Google Shape;582;p54"/>
          <p:cNvCxnSpPr/>
          <p:nvPr/>
        </p:nvCxnSpPr>
        <p:spPr>
          <a:xfrm>
            <a:off x="2503400" y="2509225"/>
            <a:ext cx="1244100" cy="505800"/>
          </a:xfrm>
          <a:prstGeom prst="straightConnector1">
            <a:avLst/>
          </a:prstGeom>
          <a:noFill/>
          <a:ln cap="flat" cmpd="sng" w="28575">
            <a:solidFill>
              <a:schemeClr val="dk2"/>
            </a:solidFill>
            <a:prstDash val="solid"/>
            <a:round/>
            <a:headEnd len="med" w="med" type="none"/>
            <a:tailEnd len="med" w="med" type="triangle"/>
          </a:ln>
        </p:spPr>
      </p:cxnSp>
      <p:cxnSp>
        <p:nvCxnSpPr>
          <p:cNvPr id="583" name="Google Shape;583;p54"/>
          <p:cNvCxnSpPr/>
          <p:nvPr/>
        </p:nvCxnSpPr>
        <p:spPr>
          <a:xfrm>
            <a:off x="4533000" y="2218750"/>
            <a:ext cx="78000" cy="520200"/>
          </a:xfrm>
          <a:prstGeom prst="straightConnector1">
            <a:avLst/>
          </a:prstGeom>
          <a:noFill/>
          <a:ln cap="flat" cmpd="sng" w="28575">
            <a:solidFill>
              <a:schemeClr val="dk2"/>
            </a:solidFill>
            <a:prstDash val="solid"/>
            <a:round/>
            <a:headEnd len="med" w="med" type="none"/>
            <a:tailEnd len="med" w="med" type="triangle"/>
          </a:ln>
        </p:spPr>
      </p:cxnSp>
      <p:cxnSp>
        <p:nvCxnSpPr>
          <p:cNvPr id="584" name="Google Shape;584;p54"/>
          <p:cNvCxnSpPr/>
          <p:nvPr/>
        </p:nvCxnSpPr>
        <p:spPr>
          <a:xfrm flipH="1">
            <a:off x="5743900" y="2574475"/>
            <a:ext cx="795600" cy="375300"/>
          </a:xfrm>
          <a:prstGeom prst="straightConnector1">
            <a:avLst/>
          </a:prstGeom>
          <a:noFill/>
          <a:ln cap="flat" cmpd="sng" w="28575">
            <a:solidFill>
              <a:schemeClr val="dk2"/>
            </a:solidFill>
            <a:prstDash val="solid"/>
            <a:round/>
            <a:headEnd len="med" w="med" type="none"/>
            <a:tailEnd len="med" w="med" type="triangle"/>
          </a:ln>
        </p:spPr>
      </p:cxnSp>
      <p:sp>
        <p:nvSpPr>
          <p:cNvPr id="585" name="Google Shape;585;p54"/>
          <p:cNvSpPr/>
          <p:nvPr/>
        </p:nvSpPr>
        <p:spPr>
          <a:xfrm>
            <a:off x="3148075" y="105375"/>
            <a:ext cx="275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Krzyżyk dystansowy </a:t>
            </a:r>
            <a:r>
              <a:rPr lang="en-GB" sz="1500">
                <a:solidFill>
                  <a:srgbClr val="212121"/>
                </a:solidFill>
                <a:latin typeface="Montserrat"/>
                <a:ea typeface="Montserrat"/>
                <a:cs typeface="Montserrat"/>
                <a:sym typeface="Montserrat"/>
              </a:rPr>
              <a:t>3mm</a:t>
            </a:r>
            <a:endParaRPr sz="1500">
              <a:solidFill>
                <a:srgbClr val="212121"/>
              </a:solidFill>
              <a:latin typeface="Montserrat"/>
              <a:ea typeface="Montserrat"/>
              <a:cs typeface="Montserrat"/>
              <a:sym typeface="Montserrat"/>
            </a:endParaRPr>
          </a:p>
        </p:txBody>
      </p:sp>
      <p:sp>
        <p:nvSpPr>
          <p:cNvPr id="586" name="Google Shape;586;p54"/>
          <p:cNvSpPr/>
          <p:nvPr/>
        </p:nvSpPr>
        <p:spPr>
          <a:xfrm>
            <a:off x="2728125" y="1314506"/>
            <a:ext cx="3970800" cy="5058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Dystanse fugowe </a:t>
            </a:r>
            <a:r>
              <a:rPr lang="en-GB" sz="1500">
                <a:solidFill>
                  <a:srgbClr val="212121"/>
                </a:solidFill>
                <a:latin typeface="Montserrat"/>
                <a:ea typeface="Montserrat"/>
                <a:cs typeface="Montserrat"/>
                <a:sym typeface="Montserrat"/>
              </a:rPr>
              <a:t>3mm 5mm</a:t>
            </a:r>
            <a:endParaRPr sz="1500">
              <a:solidFill>
                <a:srgbClr val="212121"/>
              </a:solidFill>
              <a:latin typeface="Montserrat"/>
              <a:ea typeface="Montserrat"/>
              <a:cs typeface="Montserrat"/>
              <a:sym typeface="Montserrat"/>
            </a:endParaRPr>
          </a:p>
        </p:txBody>
      </p:sp>
      <p:sp>
        <p:nvSpPr>
          <p:cNvPr id="587" name="Google Shape;587;p54"/>
          <p:cNvSpPr/>
          <p:nvPr/>
        </p:nvSpPr>
        <p:spPr>
          <a:xfrm>
            <a:off x="5540650" y="277500"/>
            <a:ext cx="3574500" cy="520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Podkładka gumowa </a:t>
            </a:r>
            <a:r>
              <a:rPr lang="en-GB" sz="1500">
                <a:solidFill>
                  <a:srgbClr val="212121"/>
                </a:solidFill>
                <a:latin typeface="Montserrat"/>
                <a:ea typeface="Montserrat"/>
                <a:cs typeface="Montserrat"/>
                <a:sym typeface="Montserrat"/>
              </a:rPr>
              <a:t>SH100</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1,5 mm</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 </a:t>
            </a:r>
            <a:endParaRPr sz="1500">
              <a:solidFill>
                <a:srgbClr val="212121"/>
              </a:solidFill>
              <a:latin typeface="Montserrat"/>
              <a:ea typeface="Montserrat"/>
              <a:cs typeface="Montserrat"/>
              <a:sym typeface="Montserrat"/>
            </a:endParaRPr>
          </a:p>
        </p:txBody>
      </p:sp>
      <p:cxnSp>
        <p:nvCxnSpPr>
          <p:cNvPr id="588" name="Google Shape;588;p54"/>
          <p:cNvCxnSpPr/>
          <p:nvPr/>
        </p:nvCxnSpPr>
        <p:spPr>
          <a:xfrm flipH="1">
            <a:off x="6030075" y="1263325"/>
            <a:ext cx="806700" cy="1135800"/>
          </a:xfrm>
          <a:prstGeom prst="straightConnector1">
            <a:avLst/>
          </a:prstGeom>
          <a:noFill/>
          <a:ln cap="flat" cmpd="sng" w="28575">
            <a:solidFill>
              <a:schemeClr val="dk2"/>
            </a:solidFill>
            <a:prstDash val="solid"/>
            <a:round/>
            <a:headEnd len="med" w="med" type="none"/>
            <a:tailEnd len="med" w="med" type="triangle"/>
          </a:ln>
        </p:spPr>
      </p:cxnSp>
      <p:sp>
        <p:nvSpPr>
          <p:cNvPr id="589" name="Google Shape;589;p54"/>
          <p:cNvSpPr/>
          <p:nvPr/>
        </p:nvSpPr>
        <p:spPr>
          <a:xfrm>
            <a:off x="52658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STANDARD</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Dodatkowe elementy</a:t>
            </a:r>
            <a:endParaRPr sz="2000">
              <a:solidFill>
                <a:srgbClr val="212121"/>
              </a:solidFill>
              <a:latin typeface="Montserrat"/>
              <a:ea typeface="Montserrat"/>
              <a:cs typeface="Montserrat"/>
              <a:sym typeface="Montserrat"/>
            </a:endParaRPr>
          </a:p>
        </p:txBody>
      </p:sp>
      <p:sp>
        <p:nvSpPr>
          <p:cNvPr id="590" name="Google Shape;590;p54"/>
          <p:cNvSpPr/>
          <p:nvPr/>
        </p:nvSpPr>
        <p:spPr>
          <a:xfrm>
            <a:off x="6929700" y="1314500"/>
            <a:ext cx="2214300" cy="5058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Adapter do legara AD</a:t>
            </a:r>
            <a:endParaRPr sz="1500">
              <a:solidFill>
                <a:srgbClr val="212121"/>
              </a:solidFill>
              <a:latin typeface="Montserrat"/>
              <a:ea typeface="Montserrat"/>
              <a:cs typeface="Montserrat"/>
              <a:sym typeface="Montserrat"/>
            </a:endParaRPr>
          </a:p>
        </p:txBody>
      </p:sp>
      <p:sp>
        <p:nvSpPr>
          <p:cNvPr id="591" name="Google Shape;591;p54"/>
          <p:cNvSpPr/>
          <p:nvPr/>
        </p:nvSpPr>
        <p:spPr>
          <a:xfrm>
            <a:off x="7152325" y="6494875"/>
            <a:ext cx="1991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STANDARD</a:t>
            </a:r>
            <a:endParaRPr b="1" sz="1700">
              <a:solidFill>
                <a:srgbClr val="212121"/>
              </a:solidFill>
              <a:latin typeface="Montserrat"/>
              <a:ea typeface="Montserrat"/>
              <a:cs typeface="Montserrat"/>
              <a:sym typeface="Montserrat"/>
            </a:endParaRPr>
          </a:p>
        </p:txBody>
      </p:sp>
      <p:sp>
        <p:nvSpPr>
          <p:cNvPr id="592" name="Google Shape;592;p54"/>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55"/>
          <p:cNvPicPr preferRelativeResize="0"/>
          <p:nvPr/>
        </p:nvPicPr>
        <p:blipFill rotWithShape="1">
          <a:blip r:embed="rId3">
            <a:alphaModFix/>
          </a:blip>
          <a:srcRect b="-7142" l="0" r="14324" t="-7142"/>
          <a:stretch/>
        </p:blipFill>
        <p:spPr>
          <a:xfrm>
            <a:off x="4572925" y="0"/>
            <a:ext cx="4570172" cy="4571999"/>
          </a:xfrm>
          <a:prstGeom prst="rect">
            <a:avLst/>
          </a:prstGeom>
          <a:noFill/>
          <a:ln>
            <a:noFill/>
          </a:ln>
        </p:spPr>
      </p:pic>
      <p:pic>
        <p:nvPicPr>
          <p:cNvPr id="598" name="Google Shape;598;p55"/>
          <p:cNvPicPr preferRelativeResize="0"/>
          <p:nvPr/>
        </p:nvPicPr>
        <p:blipFill rotWithShape="1">
          <a:blip r:embed="rId4">
            <a:alphaModFix/>
          </a:blip>
          <a:srcRect b="-47924" l="-9396" r="-9396" t="-47924"/>
          <a:stretch/>
        </p:blipFill>
        <p:spPr>
          <a:xfrm>
            <a:off x="0" y="0"/>
            <a:ext cx="4571998" cy="4572003"/>
          </a:xfrm>
          <a:prstGeom prst="rect">
            <a:avLst/>
          </a:prstGeom>
          <a:noFill/>
          <a:ln>
            <a:noFill/>
          </a:ln>
        </p:spPr>
      </p:pic>
      <p:sp>
        <p:nvSpPr>
          <p:cNvPr id="599" name="Google Shape;599;p55"/>
          <p:cNvSpPr/>
          <p:nvPr/>
        </p:nvSpPr>
        <p:spPr>
          <a:xfrm>
            <a:off x="4923550" y="5047200"/>
            <a:ext cx="4141500" cy="9834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Podstawa, Nakrętka, Śruba i dystanse fugowe</a:t>
            </a:r>
            <a:endParaRPr sz="1200"/>
          </a:p>
          <a:p>
            <a:pPr indent="-304800" lvl="0" marL="457200" rtl="0" algn="just">
              <a:lnSpc>
                <a:spcPct val="120000"/>
              </a:lnSpc>
              <a:spcBef>
                <a:spcPts val="0"/>
              </a:spcBef>
              <a:spcAft>
                <a:spcPts val="0"/>
              </a:spcAft>
              <a:buSzPts val="1200"/>
              <a:buChar char="●"/>
            </a:pPr>
            <a:r>
              <a:rPr lang="en-GB" sz="1200"/>
              <a:t>Płynna regulacja wysokości</a:t>
            </a:r>
            <a:endParaRPr sz="1200"/>
          </a:p>
          <a:p>
            <a:pPr indent="-304800" lvl="0" marL="457200" rtl="0" algn="just">
              <a:lnSpc>
                <a:spcPct val="120000"/>
              </a:lnSpc>
              <a:spcBef>
                <a:spcPts val="0"/>
              </a:spcBef>
              <a:spcAft>
                <a:spcPts val="0"/>
              </a:spcAft>
              <a:buSzPts val="1200"/>
              <a:buChar char="●"/>
            </a:pPr>
            <a:r>
              <a:rPr lang="en-GB" sz="1200"/>
              <a:t>Podkładka gumowa SH100 (1,5 mm)</a:t>
            </a:r>
            <a:endParaRPr sz="1200"/>
          </a:p>
          <a:p>
            <a:pPr indent="-304800" lvl="0" marL="457200" rtl="0" algn="just">
              <a:lnSpc>
                <a:spcPct val="120000"/>
              </a:lnSpc>
              <a:spcBef>
                <a:spcPts val="0"/>
              </a:spcBef>
              <a:spcAft>
                <a:spcPts val="0"/>
              </a:spcAft>
              <a:buSzPts val="1200"/>
              <a:buChar char="●"/>
            </a:pPr>
            <a:r>
              <a:rPr lang="en-GB" sz="1200"/>
              <a:t>Głowica samopoziomująca LE 7% 16 mm</a:t>
            </a:r>
            <a:endParaRPr sz="1200"/>
          </a:p>
        </p:txBody>
      </p:sp>
      <p:sp>
        <p:nvSpPr>
          <p:cNvPr id="600" name="Google Shape;600;p5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601" name="Google Shape;601;p55"/>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030-045 </a:t>
            </a:r>
            <a:r>
              <a:rPr lang="en-GB" sz="2000">
                <a:solidFill>
                  <a:srgbClr val="212121"/>
                </a:solidFill>
                <a:latin typeface="Montserrat"/>
                <a:ea typeface="Montserrat"/>
                <a:cs typeface="Montserrat"/>
                <a:sym typeface="Montserrat"/>
              </a:rPr>
              <a:t> </a:t>
            </a:r>
            <a:r>
              <a:rPr lang="en-GB" sz="2000">
                <a:solidFill>
                  <a:srgbClr val="212121"/>
                </a:solidFill>
                <a:latin typeface="Montserrat"/>
                <a:ea typeface="Montserrat"/>
                <a:cs typeface="Montserrat"/>
                <a:sym typeface="Montserrat"/>
              </a:rPr>
              <a:t>(30-45 mm)</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602" name="Google Shape;602;p55"/>
          <p:cNvSpPr/>
          <p:nvPr/>
        </p:nvSpPr>
        <p:spPr>
          <a:xfrm>
            <a:off x="7152325" y="6494875"/>
            <a:ext cx="1991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STANDARD</a:t>
            </a:r>
            <a:endParaRPr b="1" sz="1700">
              <a:solidFill>
                <a:srgbClr val="212121"/>
              </a:solidFill>
              <a:latin typeface="Montserrat"/>
              <a:ea typeface="Montserrat"/>
              <a:cs typeface="Montserrat"/>
              <a:sym typeface="Montserrat"/>
            </a:endParaRPr>
          </a:p>
        </p:txBody>
      </p:sp>
      <p:sp>
        <p:nvSpPr>
          <p:cNvPr id="603" name="Google Shape;603;p55"/>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p56"/>
          <p:cNvPicPr preferRelativeResize="0"/>
          <p:nvPr/>
        </p:nvPicPr>
        <p:blipFill rotWithShape="1">
          <a:blip r:embed="rId3">
            <a:alphaModFix/>
          </a:blip>
          <a:srcRect b="12208" l="-291" r="-291" t="12200"/>
          <a:stretch/>
        </p:blipFill>
        <p:spPr>
          <a:xfrm>
            <a:off x="4572925" y="0"/>
            <a:ext cx="4570172" cy="4571998"/>
          </a:xfrm>
          <a:prstGeom prst="rect">
            <a:avLst/>
          </a:prstGeom>
          <a:noFill/>
          <a:ln>
            <a:noFill/>
          </a:ln>
        </p:spPr>
      </p:pic>
      <p:pic>
        <p:nvPicPr>
          <p:cNvPr id="609" name="Google Shape;609;p56"/>
          <p:cNvPicPr preferRelativeResize="0"/>
          <p:nvPr/>
        </p:nvPicPr>
        <p:blipFill rotWithShape="1">
          <a:blip r:embed="rId4">
            <a:alphaModFix/>
          </a:blip>
          <a:srcRect b="-23659" l="-2498" r="-2488" t="-23659"/>
          <a:stretch/>
        </p:blipFill>
        <p:spPr>
          <a:xfrm>
            <a:off x="0" y="0"/>
            <a:ext cx="4571998" cy="4572004"/>
          </a:xfrm>
          <a:prstGeom prst="rect">
            <a:avLst/>
          </a:prstGeom>
          <a:noFill/>
          <a:ln>
            <a:noFill/>
          </a:ln>
        </p:spPr>
      </p:pic>
      <p:sp>
        <p:nvSpPr>
          <p:cNvPr id="610" name="Google Shape;610;p5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611" name="Google Shape;611;p56"/>
          <p:cNvSpPr/>
          <p:nvPr/>
        </p:nvSpPr>
        <p:spPr>
          <a:xfrm>
            <a:off x="4923550" y="5047200"/>
            <a:ext cx="4141500" cy="9834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Podstawa, Nakrętka, Śruba i dystanse fugowe</a:t>
            </a:r>
            <a:endParaRPr sz="1200"/>
          </a:p>
          <a:p>
            <a:pPr indent="-304800" lvl="0" marL="457200" rtl="0" algn="just">
              <a:lnSpc>
                <a:spcPct val="120000"/>
              </a:lnSpc>
              <a:spcBef>
                <a:spcPts val="0"/>
              </a:spcBef>
              <a:spcAft>
                <a:spcPts val="0"/>
              </a:spcAft>
              <a:buSzPts val="1200"/>
              <a:buChar char="●"/>
            </a:pPr>
            <a:r>
              <a:rPr lang="en-GB" sz="1200"/>
              <a:t>Płynna regulacja wysokości</a:t>
            </a:r>
            <a:endParaRPr sz="1200"/>
          </a:p>
          <a:p>
            <a:pPr indent="-304800" lvl="0" marL="457200" rtl="0" algn="just">
              <a:lnSpc>
                <a:spcPct val="120000"/>
              </a:lnSpc>
              <a:spcBef>
                <a:spcPts val="0"/>
              </a:spcBef>
              <a:spcAft>
                <a:spcPts val="0"/>
              </a:spcAft>
              <a:buSzPts val="1200"/>
              <a:buChar char="●"/>
            </a:pPr>
            <a:r>
              <a:rPr lang="en-GB" sz="1200"/>
              <a:t>Podkładka gumowa SH100 (1,5 mm)</a:t>
            </a:r>
            <a:endParaRPr sz="1200"/>
          </a:p>
          <a:p>
            <a:pPr indent="-304800" lvl="0" marL="457200" rtl="0" algn="just">
              <a:lnSpc>
                <a:spcPct val="120000"/>
              </a:lnSpc>
              <a:spcBef>
                <a:spcPts val="0"/>
              </a:spcBef>
              <a:spcAft>
                <a:spcPts val="0"/>
              </a:spcAft>
              <a:buSzPts val="1200"/>
              <a:buChar char="●"/>
            </a:pPr>
            <a:r>
              <a:rPr lang="en-GB" sz="1200"/>
              <a:t>Głowica samopoziomująca LE 7% 16 mm</a:t>
            </a:r>
            <a:endParaRPr sz="1200"/>
          </a:p>
        </p:txBody>
      </p:sp>
      <p:sp>
        <p:nvSpPr>
          <p:cNvPr id="612" name="Google Shape;612;p56"/>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045-070 </a:t>
            </a:r>
            <a:r>
              <a:rPr lang="en-GB" sz="2000">
                <a:solidFill>
                  <a:srgbClr val="212121"/>
                </a:solidFill>
                <a:latin typeface="Montserrat"/>
                <a:ea typeface="Montserrat"/>
                <a:cs typeface="Montserrat"/>
                <a:sym typeface="Montserrat"/>
              </a:rPr>
              <a:t> (45-70 mm)</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613" name="Google Shape;613;p56"/>
          <p:cNvSpPr/>
          <p:nvPr/>
        </p:nvSpPr>
        <p:spPr>
          <a:xfrm>
            <a:off x="7152325" y="6494875"/>
            <a:ext cx="1991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STANDARD</a:t>
            </a:r>
            <a:endParaRPr b="1" sz="1700">
              <a:solidFill>
                <a:srgbClr val="212121"/>
              </a:solidFill>
              <a:latin typeface="Montserrat"/>
              <a:ea typeface="Montserrat"/>
              <a:cs typeface="Montserrat"/>
              <a:sym typeface="Montserrat"/>
            </a:endParaRPr>
          </a:p>
        </p:txBody>
      </p:sp>
      <p:sp>
        <p:nvSpPr>
          <p:cNvPr id="614" name="Google Shape;614;p56"/>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id="619" name="Google Shape;619;p57"/>
          <p:cNvPicPr preferRelativeResize="0"/>
          <p:nvPr/>
        </p:nvPicPr>
        <p:blipFill rotWithShape="1">
          <a:blip r:embed="rId3">
            <a:alphaModFix/>
          </a:blip>
          <a:srcRect b="12484" l="0" r="0" t="12484"/>
          <a:stretch/>
        </p:blipFill>
        <p:spPr>
          <a:xfrm>
            <a:off x="4572925" y="0"/>
            <a:ext cx="4570172" cy="4571998"/>
          </a:xfrm>
          <a:prstGeom prst="rect">
            <a:avLst/>
          </a:prstGeom>
          <a:noFill/>
          <a:ln>
            <a:noFill/>
          </a:ln>
        </p:spPr>
      </p:pic>
      <p:pic>
        <p:nvPicPr>
          <p:cNvPr id="620" name="Google Shape;620;p57"/>
          <p:cNvPicPr preferRelativeResize="0"/>
          <p:nvPr/>
        </p:nvPicPr>
        <p:blipFill rotWithShape="1">
          <a:blip r:embed="rId4">
            <a:alphaModFix/>
          </a:blip>
          <a:srcRect b="-15891" l="-9781" r="-9793" t="-15878"/>
          <a:stretch/>
        </p:blipFill>
        <p:spPr>
          <a:xfrm>
            <a:off x="0" y="0"/>
            <a:ext cx="4571997" cy="4572004"/>
          </a:xfrm>
          <a:prstGeom prst="rect">
            <a:avLst/>
          </a:prstGeom>
          <a:noFill/>
          <a:ln>
            <a:noFill/>
          </a:ln>
        </p:spPr>
      </p:pic>
      <p:sp>
        <p:nvSpPr>
          <p:cNvPr id="621" name="Google Shape;621;p5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622" name="Google Shape;622;p57"/>
          <p:cNvSpPr/>
          <p:nvPr/>
        </p:nvSpPr>
        <p:spPr>
          <a:xfrm>
            <a:off x="4923550" y="5047200"/>
            <a:ext cx="4141500" cy="9834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Podstawa, Nakrętka, Śruba i dystanse fugowe</a:t>
            </a:r>
            <a:endParaRPr sz="1200"/>
          </a:p>
          <a:p>
            <a:pPr indent="-304800" lvl="0" marL="457200" rtl="0" algn="just">
              <a:lnSpc>
                <a:spcPct val="120000"/>
              </a:lnSpc>
              <a:spcBef>
                <a:spcPts val="0"/>
              </a:spcBef>
              <a:spcAft>
                <a:spcPts val="0"/>
              </a:spcAft>
              <a:buSzPts val="1200"/>
              <a:buChar char="●"/>
            </a:pPr>
            <a:r>
              <a:rPr lang="en-GB" sz="1200"/>
              <a:t>Płynna regulacja wysokości</a:t>
            </a:r>
            <a:endParaRPr sz="1200"/>
          </a:p>
          <a:p>
            <a:pPr indent="-304800" lvl="0" marL="457200" rtl="0" algn="just">
              <a:lnSpc>
                <a:spcPct val="120000"/>
              </a:lnSpc>
              <a:spcBef>
                <a:spcPts val="0"/>
              </a:spcBef>
              <a:spcAft>
                <a:spcPts val="0"/>
              </a:spcAft>
              <a:buSzPts val="1200"/>
              <a:buChar char="●"/>
            </a:pPr>
            <a:r>
              <a:rPr lang="en-GB" sz="1200"/>
              <a:t>Podkładka gumowa SH100 (1,5 mm)</a:t>
            </a:r>
            <a:endParaRPr sz="1200"/>
          </a:p>
          <a:p>
            <a:pPr indent="-304800" lvl="0" marL="457200" rtl="0" algn="just">
              <a:lnSpc>
                <a:spcPct val="120000"/>
              </a:lnSpc>
              <a:spcBef>
                <a:spcPts val="0"/>
              </a:spcBef>
              <a:spcAft>
                <a:spcPts val="0"/>
              </a:spcAft>
              <a:buSzPts val="1200"/>
              <a:buChar char="●"/>
            </a:pPr>
            <a:r>
              <a:rPr lang="en-GB" sz="1200"/>
              <a:t>Głowica samopoziomująca LE 7% 16 mm</a:t>
            </a:r>
            <a:endParaRPr sz="1200"/>
          </a:p>
        </p:txBody>
      </p:sp>
      <p:sp>
        <p:nvSpPr>
          <p:cNvPr id="623" name="Google Shape;623;p57"/>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070-120</a:t>
            </a:r>
            <a:r>
              <a:rPr lang="en-GB" sz="2000">
                <a:solidFill>
                  <a:srgbClr val="212121"/>
                </a:solidFill>
                <a:latin typeface="Montserrat"/>
                <a:ea typeface="Montserrat"/>
                <a:cs typeface="Montserrat"/>
                <a:sym typeface="Montserrat"/>
              </a:rPr>
              <a:t> (70-120 mm)</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624" name="Google Shape;624;p57"/>
          <p:cNvSpPr/>
          <p:nvPr/>
        </p:nvSpPr>
        <p:spPr>
          <a:xfrm>
            <a:off x="7152325" y="6494875"/>
            <a:ext cx="1991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STANDARD</a:t>
            </a:r>
            <a:endParaRPr b="1" sz="1700">
              <a:solidFill>
                <a:srgbClr val="212121"/>
              </a:solidFill>
              <a:latin typeface="Montserrat"/>
              <a:ea typeface="Montserrat"/>
              <a:cs typeface="Montserrat"/>
              <a:sym typeface="Montserrat"/>
            </a:endParaRPr>
          </a:p>
        </p:txBody>
      </p:sp>
      <p:sp>
        <p:nvSpPr>
          <p:cNvPr id="625" name="Google Shape;625;p57"/>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58"/>
          <p:cNvPicPr preferRelativeResize="0"/>
          <p:nvPr/>
        </p:nvPicPr>
        <p:blipFill rotWithShape="1">
          <a:blip r:embed="rId3">
            <a:alphaModFix/>
          </a:blip>
          <a:srcRect b="0" l="3402" r="22960" t="1777"/>
          <a:stretch/>
        </p:blipFill>
        <p:spPr>
          <a:xfrm>
            <a:off x="4572925" y="0"/>
            <a:ext cx="4570172" cy="4571997"/>
          </a:xfrm>
          <a:prstGeom prst="rect">
            <a:avLst/>
          </a:prstGeom>
          <a:noFill/>
          <a:ln>
            <a:noFill/>
          </a:ln>
        </p:spPr>
      </p:pic>
      <p:pic>
        <p:nvPicPr>
          <p:cNvPr id="631" name="Google Shape;631;p58"/>
          <p:cNvPicPr preferRelativeResize="0"/>
          <p:nvPr/>
        </p:nvPicPr>
        <p:blipFill rotWithShape="1">
          <a:blip r:embed="rId4">
            <a:alphaModFix/>
          </a:blip>
          <a:srcRect b="-13597" l="-31274" r="-31274" t="-13597"/>
          <a:stretch/>
        </p:blipFill>
        <p:spPr>
          <a:xfrm>
            <a:off x="0" y="0"/>
            <a:ext cx="4571997" cy="4572004"/>
          </a:xfrm>
          <a:prstGeom prst="rect">
            <a:avLst/>
          </a:prstGeom>
          <a:noFill/>
          <a:ln>
            <a:noFill/>
          </a:ln>
        </p:spPr>
      </p:pic>
      <p:sp>
        <p:nvSpPr>
          <p:cNvPr id="632" name="Google Shape;632;p5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633" name="Google Shape;633;p58"/>
          <p:cNvSpPr/>
          <p:nvPr/>
        </p:nvSpPr>
        <p:spPr>
          <a:xfrm>
            <a:off x="4923550" y="5047200"/>
            <a:ext cx="4141500" cy="9834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Podstawa, Nakrętka, Śruba i dystanse fugowe</a:t>
            </a:r>
            <a:endParaRPr sz="1200"/>
          </a:p>
          <a:p>
            <a:pPr indent="-304800" lvl="0" marL="457200" rtl="0" algn="just">
              <a:lnSpc>
                <a:spcPct val="120000"/>
              </a:lnSpc>
              <a:spcBef>
                <a:spcPts val="0"/>
              </a:spcBef>
              <a:spcAft>
                <a:spcPts val="0"/>
              </a:spcAft>
              <a:buSzPts val="1200"/>
              <a:buChar char="●"/>
            </a:pPr>
            <a:r>
              <a:rPr lang="en-GB" sz="1200"/>
              <a:t>Płynna regulacja wysokości</a:t>
            </a:r>
            <a:endParaRPr sz="1200"/>
          </a:p>
          <a:p>
            <a:pPr indent="-304800" lvl="0" marL="457200" rtl="0" algn="just">
              <a:lnSpc>
                <a:spcPct val="120000"/>
              </a:lnSpc>
              <a:spcBef>
                <a:spcPts val="0"/>
              </a:spcBef>
              <a:spcAft>
                <a:spcPts val="0"/>
              </a:spcAft>
              <a:buSzPts val="1200"/>
              <a:buChar char="●"/>
            </a:pPr>
            <a:r>
              <a:rPr lang="en-GB" sz="1200"/>
              <a:t>Podkładka gumowa SH100 (1,5 mm)</a:t>
            </a:r>
            <a:endParaRPr sz="1200"/>
          </a:p>
          <a:p>
            <a:pPr indent="-304800" lvl="0" marL="457200" rtl="0" algn="just">
              <a:lnSpc>
                <a:spcPct val="120000"/>
              </a:lnSpc>
              <a:spcBef>
                <a:spcPts val="0"/>
              </a:spcBef>
              <a:spcAft>
                <a:spcPts val="0"/>
              </a:spcAft>
              <a:buSzPts val="1200"/>
              <a:buChar char="●"/>
            </a:pPr>
            <a:r>
              <a:rPr lang="en-GB" sz="1200"/>
              <a:t>Głowica samopoziomująca LE 7% 16 mm</a:t>
            </a:r>
            <a:endParaRPr sz="1200"/>
          </a:p>
        </p:txBody>
      </p:sp>
      <p:sp>
        <p:nvSpPr>
          <p:cNvPr id="634" name="Google Shape;634;p58"/>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120-220</a:t>
            </a:r>
            <a:r>
              <a:rPr lang="en-GB" sz="2000">
                <a:solidFill>
                  <a:srgbClr val="212121"/>
                </a:solidFill>
                <a:highlight>
                  <a:srgbClr val="FF9900"/>
                </a:highlight>
                <a:latin typeface="Montserrat"/>
                <a:ea typeface="Montserrat"/>
                <a:cs typeface="Montserrat"/>
                <a:sym typeface="Montserrat"/>
              </a:rPr>
              <a:t> </a:t>
            </a:r>
            <a:r>
              <a:rPr lang="en-GB" sz="2000">
                <a:solidFill>
                  <a:srgbClr val="212121"/>
                </a:solidFill>
                <a:latin typeface="Montserrat"/>
                <a:ea typeface="Montserrat"/>
                <a:cs typeface="Montserrat"/>
                <a:sym typeface="Montserrat"/>
              </a:rPr>
              <a:t> (120-220mm)</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635" name="Google Shape;635;p58"/>
          <p:cNvSpPr/>
          <p:nvPr/>
        </p:nvSpPr>
        <p:spPr>
          <a:xfrm>
            <a:off x="7152325" y="6494875"/>
            <a:ext cx="1991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STANDARD</a:t>
            </a:r>
            <a:endParaRPr b="1" sz="1700">
              <a:solidFill>
                <a:srgbClr val="212121"/>
              </a:solidFill>
              <a:latin typeface="Montserrat"/>
              <a:ea typeface="Montserrat"/>
              <a:cs typeface="Montserrat"/>
              <a:sym typeface="Montserrat"/>
            </a:endParaRPr>
          </a:p>
        </p:txBody>
      </p:sp>
      <p:sp>
        <p:nvSpPr>
          <p:cNvPr id="636" name="Google Shape;636;p58"/>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id="641" name="Google Shape;641;p59"/>
          <p:cNvPicPr preferRelativeResize="0"/>
          <p:nvPr/>
        </p:nvPicPr>
        <p:blipFill rotWithShape="1">
          <a:blip r:embed="rId3">
            <a:alphaModFix/>
          </a:blip>
          <a:srcRect b="-5013" l="-5330" r="-3673" t="-2803"/>
          <a:stretch/>
        </p:blipFill>
        <p:spPr>
          <a:xfrm>
            <a:off x="2440425" y="0"/>
            <a:ext cx="2183975" cy="4572000"/>
          </a:xfrm>
          <a:prstGeom prst="rect">
            <a:avLst/>
          </a:prstGeom>
          <a:noFill/>
          <a:ln>
            <a:noFill/>
          </a:ln>
        </p:spPr>
      </p:pic>
      <p:pic>
        <p:nvPicPr>
          <p:cNvPr id="642" name="Google Shape;642;p59"/>
          <p:cNvPicPr preferRelativeResize="0"/>
          <p:nvPr/>
        </p:nvPicPr>
        <p:blipFill rotWithShape="1">
          <a:blip r:embed="rId4">
            <a:alphaModFix/>
          </a:blip>
          <a:srcRect b="-9822" l="-15393" r="-15393" t="-23635"/>
          <a:stretch/>
        </p:blipFill>
        <p:spPr>
          <a:xfrm>
            <a:off x="0" y="0"/>
            <a:ext cx="2738225" cy="4572000"/>
          </a:xfrm>
          <a:prstGeom prst="rect">
            <a:avLst/>
          </a:prstGeom>
          <a:noFill/>
          <a:ln>
            <a:noFill/>
          </a:ln>
        </p:spPr>
      </p:pic>
      <p:sp>
        <p:nvSpPr>
          <p:cNvPr id="643" name="Google Shape;643;p5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644" name="Google Shape;644;p59"/>
          <p:cNvSpPr/>
          <p:nvPr/>
        </p:nvSpPr>
        <p:spPr>
          <a:xfrm>
            <a:off x="186250" y="5047200"/>
            <a:ext cx="5042100" cy="11325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220-320 </a:t>
            </a:r>
            <a:r>
              <a:rPr lang="en-GB" sz="2000">
                <a:solidFill>
                  <a:srgbClr val="212121"/>
                </a:solidFill>
                <a:latin typeface="Montserrat"/>
                <a:ea typeface="Montserrat"/>
                <a:cs typeface="Montserrat"/>
                <a:sym typeface="Montserrat"/>
              </a:rPr>
              <a:t>- 220-320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320-420</a:t>
            </a:r>
            <a:r>
              <a:rPr lang="en-GB" sz="2000">
                <a:solidFill>
                  <a:srgbClr val="212121"/>
                </a:solidFill>
                <a:latin typeface="Montserrat"/>
                <a:ea typeface="Montserrat"/>
                <a:cs typeface="Montserrat"/>
                <a:sym typeface="Montserrat"/>
              </a:rPr>
              <a:t>- 320-420 mm</a:t>
            </a:r>
            <a:endParaRPr sz="2000">
              <a:solidFill>
                <a:srgbClr val="212121"/>
              </a:solidFill>
              <a:latin typeface="Montserrat"/>
              <a:ea typeface="Montserrat"/>
              <a:cs typeface="Montserrat"/>
              <a:sym typeface="Montserrat"/>
            </a:endParaRPr>
          </a:p>
        </p:txBody>
      </p:sp>
      <p:pic>
        <p:nvPicPr>
          <p:cNvPr id="645" name="Google Shape;645;p59"/>
          <p:cNvPicPr preferRelativeResize="0"/>
          <p:nvPr/>
        </p:nvPicPr>
        <p:blipFill rotWithShape="1">
          <a:blip r:embed="rId5">
            <a:alphaModFix/>
          </a:blip>
          <a:srcRect b="0" l="4250" r="21056" t="0"/>
          <a:stretch/>
        </p:blipFill>
        <p:spPr>
          <a:xfrm>
            <a:off x="4583025" y="53125"/>
            <a:ext cx="4560826" cy="4571999"/>
          </a:xfrm>
          <a:prstGeom prst="rect">
            <a:avLst/>
          </a:prstGeom>
          <a:noFill/>
          <a:ln>
            <a:noFill/>
          </a:ln>
        </p:spPr>
      </p:pic>
      <p:sp>
        <p:nvSpPr>
          <p:cNvPr id="646" name="Google Shape;646;p59"/>
          <p:cNvSpPr/>
          <p:nvPr/>
        </p:nvSpPr>
        <p:spPr>
          <a:xfrm>
            <a:off x="4923550" y="5047200"/>
            <a:ext cx="4141500" cy="9834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Podstawa, Nakrętka, Śruba i dystanse fugowe</a:t>
            </a:r>
            <a:endParaRPr sz="1200"/>
          </a:p>
          <a:p>
            <a:pPr indent="-304800" lvl="0" marL="457200" rtl="0" algn="just">
              <a:lnSpc>
                <a:spcPct val="120000"/>
              </a:lnSpc>
              <a:spcBef>
                <a:spcPts val="0"/>
              </a:spcBef>
              <a:spcAft>
                <a:spcPts val="0"/>
              </a:spcAft>
              <a:buSzPts val="1200"/>
              <a:buChar char="●"/>
            </a:pPr>
            <a:r>
              <a:rPr lang="en-GB" sz="1200"/>
              <a:t>Płynna regulacja wysokości</a:t>
            </a:r>
            <a:endParaRPr sz="1200"/>
          </a:p>
          <a:p>
            <a:pPr indent="-304800" lvl="0" marL="457200" rtl="0" algn="just">
              <a:lnSpc>
                <a:spcPct val="120000"/>
              </a:lnSpc>
              <a:spcBef>
                <a:spcPts val="0"/>
              </a:spcBef>
              <a:spcAft>
                <a:spcPts val="0"/>
              </a:spcAft>
              <a:buSzPts val="1200"/>
              <a:buChar char="●"/>
            </a:pPr>
            <a:r>
              <a:rPr lang="en-GB" sz="1200"/>
              <a:t>Podkładka gumowa SH100 (1,5 mm)</a:t>
            </a:r>
            <a:endParaRPr sz="1200"/>
          </a:p>
          <a:p>
            <a:pPr indent="-304800" lvl="0" marL="457200" rtl="0" algn="just">
              <a:lnSpc>
                <a:spcPct val="120000"/>
              </a:lnSpc>
              <a:spcBef>
                <a:spcPts val="0"/>
              </a:spcBef>
              <a:spcAft>
                <a:spcPts val="0"/>
              </a:spcAft>
              <a:buSzPts val="1200"/>
              <a:buChar char="●"/>
            </a:pPr>
            <a:r>
              <a:rPr lang="en-GB" sz="1200"/>
              <a:t>Głowica samopoziomująca LE 7% 16 mm</a:t>
            </a:r>
            <a:endParaRPr sz="1200"/>
          </a:p>
        </p:txBody>
      </p:sp>
      <p:sp>
        <p:nvSpPr>
          <p:cNvPr id="647" name="Google Shape;647;p59"/>
          <p:cNvSpPr/>
          <p:nvPr/>
        </p:nvSpPr>
        <p:spPr>
          <a:xfrm>
            <a:off x="7152325" y="6494875"/>
            <a:ext cx="1991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STANDARD</a:t>
            </a:r>
            <a:endParaRPr b="1" sz="1700">
              <a:solidFill>
                <a:srgbClr val="212121"/>
              </a:solidFill>
              <a:latin typeface="Montserrat"/>
              <a:ea typeface="Montserrat"/>
              <a:cs typeface="Montserrat"/>
              <a:sym typeface="Montserrat"/>
            </a:endParaRPr>
          </a:p>
        </p:txBody>
      </p:sp>
      <p:sp>
        <p:nvSpPr>
          <p:cNvPr id="648" name="Google Shape;648;p59"/>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60"/>
          <p:cNvPicPr preferRelativeResize="0"/>
          <p:nvPr/>
        </p:nvPicPr>
        <p:blipFill rotWithShape="1">
          <a:blip r:embed="rId3">
            <a:alphaModFix/>
          </a:blip>
          <a:srcRect b="16695" l="0" r="0" t="20017"/>
          <a:stretch/>
        </p:blipFill>
        <p:spPr>
          <a:xfrm>
            <a:off x="0" y="918250"/>
            <a:ext cx="9144000" cy="3616902"/>
          </a:xfrm>
          <a:prstGeom prst="rect">
            <a:avLst/>
          </a:prstGeom>
          <a:noFill/>
          <a:ln>
            <a:noFill/>
          </a:ln>
        </p:spPr>
      </p:pic>
      <p:sp>
        <p:nvSpPr>
          <p:cNvPr id="654" name="Google Shape;654;p6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655" name="Google Shape;655;p60"/>
          <p:cNvSpPr/>
          <p:nvPr/>
        </p:nvSpPr>
        <p:spPr>
          <a:xfrm>
            <a:off x="762026" y="5047200"/>
            <a:ext cx="56691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Seria </a:t>
            </a:r>
            <a:r>
              <a:rPr b="1" lang="en-GB" sz="2000">
                <a:solidFill>
                  <a:srgbClr val="212121"/>
                </a:solidFill>
                <a:highlight>
                  <a:srgbClr val="FF9900"/>
                </a:highlight>
                <a:latin typeface="Montserrat"/>
                <a:ea typeface="Montserrat"/>
                <a:cs typeface="Montserrat"/>
                <a:sym typeface="Montserrat"/>
              </a:rPr>
              <a:t>MAX</a:t>
            </a:r>
            <a:r>
              <a:rPr b="1" lang="en-GB" sz="2000">
                <a:solidFill>
                  <a:srgbClr val="212121"/>
                </a:solidFill>
                <a:latin typeface="Montserrat"/>
                <a:ea typeface="Montserrat"/>
                <a:cs typeface="Montserrat"/>
                <a:sym typeface="Montserrat"/>
              </a:rPr>
              <a:t> </a:t>
            </a:r>
            <a:endParaRPr b="1"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Wsporniki regulowane pod płyty i legary</a:t>
            </a:r>
            <a:endParaRPr sz="2000">
              <a:solidFill>
                <a:srgbClr val="212121"/>
              </a:solidFill>
              <a:latin typeface="Montserrat"/>
              <a:ea typeface="Montserrat"/>
              <a:cs typeface="Montserrat"/>
              <a:sym typeface="Montserrat"/>
            </a:endParaRPr>
          </a:p>
        </p:txBody>
      </p:sp>
      <p:sp>
        <p:nvSpPr>
          <p:cNvPr id="656" name="Google Shape;656;p60"/>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657" name="Google Shape;657;p60"/>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61"/>
          <p:cNvPicPr preferRelativeResize="0"/>
          <p:nvPr/>
        </p:nvPicPr>
        <p:blipFill rotWithShape="1">
          <a:blip r:embed="rId3">
            <a:alphaModFix/>
          </a:blip>
          <a:srcRect b="-1749" l="-22802" r="-18042" t="-5558"/>
          <a:stretch/>
        </p:blipFill>
        <p:spPr>
          <a:xfrm>
            <a:off x="5567475" y="148900"/>
            <a:ext cx="2911951" cy="6576753"/>
          </a:xfrm>
          <a:prstGeom prst="rect">
            <a:avLst/>
          </a:prstGeom>
          <a:noFill/>
          <a:ln>
            <a:noFill/>
          </a:ln>
        </p:spPr>
      </p:pic>
      <p:sp>
        <p:nvSpPr>
          <p:cNvPr id="663" name="Google Shape;663;p6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pic>
        <p:nvPicPr>
          <p:cNvPr id="664" name="Google Shape;664;p61"/>
          <p:cNvPicPr preferRelativeResize="0"/>
          <p:nvPr/>
        </p:nvPicPr>
        <p:blipFill rotWithShape="1">
          <a:blip r:embed="rId4">
            <a:alphaModFix/>
          </a:blip>
          <a:srcRect b="12506" l="0" r="0" t="12514"/>
          <a:stretch/>
        </p:blipFill>
        <p:spPr>
          <a:xfrm>
            <a:off x="0" y="0"/>
            <a:ext cx="4571998" cy="4572004"/>
          </a:xfrm>
          <a:prstGeom prst="rect">
            <a:avLst/>
          </a:prstGeom>
          <a:noFill/>
          <a:ln>
            <a:noFill/>
          </a:ln>
        </p:spPr>
      </p:pic>
      <p:sp>
        <p:nvSpPr>
          <p:cNvPr id="665" name="Google Shape;665;p61"/>
          <p:cNvSpPr/>
          <p:nvPr/>
        </p:nvSpPr>
        <p:spPr>
          <a:xfrm>
            <a:off x="762026" y="5047200"/>
            <a:ext cx="56691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Wsporniki regulowane pod płyty i legary</a:t>
            </a:r>
            <a:endParaRPr sz="2000">
              <a:solidFill>
                <a:srgbClr val="212121"/>
              </a:solidFill>
              <a:latin typeface="Montserrat"/>
              <a:ea typeface="Montserrat"/>
              <a:cs typeface="Montserrat"/>
              <a:sym typeface="Montserrat"/>
            </a:endParaRPr>
          </a:p>
        </p:txBody>
      </p:sp>
      <p:sp>
        <p:nvSpPr>
          <p:cNvPr id="666" name="Google Shape;666;p61"/>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667" name="Google Shape;667;p61"/>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6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pic>
        <p:nvPicPr>
          <p:cNvPr id="673" name="Google Shape;673;p62"/>
          <p:cNvPicPr preferRelativeResize="0"/>
          <p:nvPr/>
        </p:nvPicPr>
        <p:blipFill rotWithShape="1">
          <a:blip r:embed="rId3">
            <a:alphaModFix/>
          </a:blip>
          <a:srcRect b="0" l="-1220" r="1219" t="0"/>
          <a:stretch/>
        </p:blipFill>
        <p:spPr>
          <a:xfrm>
            <a:off x="5234713" y="4071950"/>
            <a:ext cx="2305276" cy="2180949"/>
          </a:xfrm>
          <a:prstGeom prst="rect">
            <a:avLst/>
          </a:prstGeom>
          <a:noFill/>
          <a:ln>
            <a:noFill/>
          </a:ln>
        </p:spPr>
      </p:pic>
      <p:pic>
        <p:nvPicPr>
          <p:cNvPr id="674" name="Google Shape;674;p62"/>
          <p:cNvPicPr preferRelativeResize="0"/>
          <p:nvPr/>
        </p:nvPicPr>
        <p:blipFill rotWithShape="1">
          <a:blip r:embed="rId4">
            <a:alphaModFix/>
          </a:blip>
          <a:srcRect b="2910" l="0" r="0" t="2910"/>
          <a:stretch/>
        </p:blipFill>
        <p:spPr>
          <a:xfrm>
            <a:off x="5383763" y="2251925"/>
            <a:ext cx="2007200" cy="1898951"/>
          </a:xfrm>
          <a:prstGeom prst="rect">
            <a:avLst/>
          </a:prstGeom>
          <a:noFill/>
          <a:ln>
            <a:noFill/>
          </a:ln>
        </p:spPr>
      </p:pic>
      <p:pic>
        <p:nvPicPr>
          <p:cNvPr id="675" name="Google Shape;675;p62"/>
          <p:cNvPicPr preferRelativeResize="0"/>
          <p:nvPr/>
        </p:nvPicPr>
        <p:blipFill rotWithShape="1">
          <a:blip r:embed="rId5">
            <a:alphaModFix/>
          </a:blip>
          <a:srcRect b="3243" l="0" r="0" t="41209"/>
          <a:stretch/>
        </p:blipFill>
        <p:spPr>
          <a:xfrm>
            <a:off x="5258513" y="245499"/>
            <a:ext cx="2257675" cy="2006423"/>
          </a:xfrm>
          <a:prstGeom prst="rect">
            <a:avLst/>
          </a:prstGeom>
          <a:noFill/>
          <a:ln>
            <a:noFill/>
          </a:ln>
        </p:spPr>
      </p:pic>
      <p:cxnSp>
        <p:nvCxnSpPr>
          <p:cNvPr id="676" name="Google Shape;676;p62"/>
          <p:cNvCxnSpPr/>
          <p:nvPr/>
        </p:nvCxnSpPr>
        <p:spPr>
          <a:xfrm>
            <a:off x="4119050" y="1609600"/>
            <a:ext cx="1167900" cy="0"/>
          </a:xfrm>
          <a:prstGeom prst="straightConnector1">
            <a:avLst/>
          </a:prstGeom>
          <a:noFill/>
          <a:ln cap="flat" cmpd="sng" w="28575">
            <a:solidFill>
              <a:schemeClr val="dk2"/>
            </a:solidFill>
            <a:prstDash val="solid"/>
            <a:round/>
            <a:headEnd len="med" w="med" type="none"/>
            <a:tailEnd len="med" w="med" type="triangle"/>
          </a:ln>
        </p:spPr>
      </p:cxnSp>
      <p:cxnSp>
        <p:nvCxnSpPr>
          <p:cNvPr id="677" name="Google Shape;677;p62"/>
          <p:cNvCxnSpPr/>
          <p:nvPr/>
        </p:nvCxnSpPr>
        <p:spPr>
          <a:xfrm>
            <a:off x="4119050" y="3103750"/>
            <a:ext cx="1167900" cy="0"/>
          </a:xfrm>
          <a:prstGeom prst="straightConnector1">
            <a:avLst/>
          </a:prstGeom>
          <a:noFill/>
          <a:ln cap="flat" cmpd="sng" w="28575">
            <a:solidFill>
              <a:schemeClr val="dk2"/>
            </a:solidFill>
            <a:prstDash val="solid"/>
            <a:round/>
            <a:headEnd len="med" w="med" type="none"/>
            <a:tailEnd len="med" w="med" type="triangle"/>
          </a:ln>
        </p:spPr>
      </p:cxnSp>
      <p:cxnSp>
        <p:nvCxnSpPr>
          <p:cNvPr id="678" name="Google Shape;678;p62"/>
          <p:cNvCxnSpPr/>
          <p:nvPr/>
        </p:nvCxnSpPr>
        <p:spPr>
          <a:xfrm>
            <a:off x="4119050" y="4508850"/>
            <a:ext cx="1167900" cy="0"/>
          </a:xfrm>
          <a:prstGeom prst="straightConnector1">
            <a:avLst/>
          </a:prstGeom>
          <a:noFill/>
          <a:ln cap="flat" cmpd="sng" w="28575">
            <a:solidFill>
              <a:schemeClr val="dk2"/>
            </a:solidFill>
            <a:prstDash val="solid"/>
            <a:round/>
            <a:headEnd len="med" w="med" type="none"/>
            <a:tailEnd len="med" w="med" type="triangle"/>
          </a:ln>
        </p:spPr>
      </p:cxnSp>
      <p:sp>
        <p:nvSpPr>
          <p:cNvPr id="679" name="Google Shape;679;p62"/>
          <p:cNvSpPr/>
          <p:nvPr/>
        </p:nvSpPr>
        <p:spPr>
          <a:xfrm>
            <a:off x="2390077" y="1401400"/>
            <a:ext cx="11025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Śruba</a:t>
            </a:r>
            <a:endParaRPr sz="2000">
              <a:solidFill>
                <a:srgbClr val="212121"/>
              </a:solidFill>
              <a:latin typeface="Montserrat"/>
              <a:ea typeface="Montserrat"/>
              <a:cs typeface="Montserrat"/>
              <a:sym typeface="Montserrat"/>
            </a:endParaRPr>
          </a:p>
        </p:txBody>
      </p:sp>
      <p:sp>
        <p:nvSpPr>
          <p:cNvPr id="680" name="Google Shape;680;p62"/>
          <p:cNvSpPr/>
          <p:nvPr/>
        </p:nvSpPr>
        <p:spPr>
          <a:xfrm>
            <a:off x="1415500" y="2895550"/>
            <a:ext cx="22578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Tulejonakrętka</a:t>
            </a:r>
            <a:endParaRPr sz="2000">
              <a:solidFill>
                <a:srgbClr val="212121"/>
              </a:solidFill>
              <a:latin typeface="Montserrat"/>
              <a:ea typeface="Montserrat"/>
              <a:cs typeface="Montserrat"/>
              <a:sym typeface="Montserrat"/>
            </a:endParaRPr>
          </a:p>
        </p:txBody>
      </p:sp>
      <p:sp>
        <p:nvSpPr>
          <p:cNvPr id="681" name="Google Shape;681;p62"/>
          <p:cNvSpPr/>
          <p:nvPr/>
        </p:nvSpPr>
        <p:spPr>
          <a:xfrm>
            <a:off x="1927900" y="4300650"/>
            <a:ext cx="17454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Podstawa</a:t>
            </a:r>
            <a:endParaRPr sz="2000">
              <a:solidFill>
                <a:srgbClr val="212121"/>
              </a:solidFill>
              <a:latin typeface="Montserrat"/>
              <a:ea typeface="Montserrat"/>
              <a:cs typeface="Montserrat"/>
              <a:sym typeface="Montserrat"/>
            </a:endParaRPr>
          </a:p>
        </p:txBody>
      </p:sp>
      <p:cxnSp>
        <p:nvCxnSpPr>
          <p:cNvPr id="682" name="Google Shape;682;p62"/>
          <p:cNvCxnSpPr/>
          <p:nvPr/>
        </p:nvCxnSpPr>
        <p:spPr>
          <a:xfrm>
            <a:off x="4034125" y="382175"/>
            <a:ext cx="1666500" cy="74100"/>
          </a:xfrm>
          <a:prstGeom prst="straightConnector1">
            <a:avLst/>
          </a:prstGeom>
          <a:noFill/>
          <a:ln cap="flat" cmpd="sng" w="28575">
            <a:solidFill>
              <a:schemeClr val="dk2"/>
            </a:solidFill>
            <a:prstDash val="solid"/>
            <a:round/>
            <a:headEnd len="med" w="med" type="none"/>
            <a:tailEnd len="med" w="med" type="triangle"/>
          </a:ln>
        </p:spPr>
      </p:cxnSp>
      <p:sp>
        <p:nvSpPr>
          <p:cNvPr id="683" name="Google Shape;683;p62"/>
          <p:cNvSpPr/>
          <p:nvPr/>
        </p:nvSpPr>
        <p:spPr>
          <a:xfrm>
            <a:off x="1448198" y="142750"/>
            <a:ext cx="24813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Dystans fugowy</a:t>
            </a:r>
            <a:endParaRPr sz="2000">
              <a:solidFill>
                <a:srgbClr val="212121"/>
              </a:solidFill>
              <a:latin typeface="Montserrat"/>
              <a:ea typeface="Montserrat"/>
              <a:cs typeface="Montserrat"/>
              <a:sym typeface="Montserrat"/>
            </a:endParaRPr>
          </a:p>
        </p:txBody>
      </p:sp>
      <p:sp>
        <p:nvSpPr>
          <p:cNvPr id="684" name="Google Shape;684;p62"/>
          <p:cNvSpPr/>
          <p:nvPr/>
        </p:nvSpPr>
        <p:spPr>
          <a:xfrm>
            <a:off x="762026" y="5047200"/>
            <a:ext cx="56691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Wsporniki regulowane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pod płyty i </a:t>
            </a:r>
            <a:r>
              <a:rPr lang="en-GB" sz="2000">
                <a:solidFill>
                  <a:srgbClr val="212121"/>
                </a:solidFill>
                <a:latin typeface="Montserrat"/>
                <a:ea typeface="Montserrat"/>
                <a:cs typeface="Montserrat"/>
                <a:sym typeface="Montserrat"/>
              </a:rPr>
              <a:t>legary</a:t>
            </a:r>
            <a:endParaRPr sz="2000">
              <a:solidFill>
                <a:srgbClr val="212121"/>
              </a:solidFill>
              <a:latin typeface="Montserrat"/>
              <a:ea typeface="Montserrat"/>
              <a:cs typeface="Montserrat"/>
              <a:sym typeface="Montserrat"/>
            </a:endParaRPr>
          </a:p>
        </p:txBody>
      </p:sp>
      <p:sp>
        <p:nvSpPr>
          <p:cNvPr id="685" name="Google Shape;685;p62"/>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686" name="Google Shape;686;p62"/>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63"/>
          <p:cNvPicPr preferRelativeResize="0"/>
          <p:nvPr/>
        </p:nvPicPr>
        <p:blipFill rotWithShape="1">
          <a:blip r:embed="rId3">
            <a:alphaModFix/>
          </a:blip>
          <a:srcRect b="-6465" l="-27956" r="-30170" t="-4056"/>
          <a:stretch/>
        </p:blipFill>
        <p:spPr>
          <a:xfrm>
            <a:off x="313625" y="0"/>
            <a:ext cx="9144000" cy="6857999"/>
          </a:xfrm>
          <a:prstGeom prst="rect">
            <a:avLst/>
          </a:prstGeom>
          <a:noFill/>
          <a:ln>
            <a:noFill/>
          </a:ln>
        </p:spPr>
      </p:pic>
      <p:sp>
        <p:nvSpPr>
          <p:cNvPr id="692" name="Google Shape;692;p6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693" name="Google Shape;693;p63"/>
          <p:cNvSpPr/>
          <p:nvPr/>
        </p:nvSpPr>
        <p:spPr>
          <a:xfrm>
            <a:off x="252424" y="5000048"/>
            <a:ext cx="3834900" cy="100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łączenie z elementami dodatkowymi</a:t>
            </a:r>
            <a:endParaRPr sz="2000">
              <a:solidFill>
                <a:srgbClr val="212121"/>
              </a:solidFill>
              <a:latin typeface="Montserrat"/>
              <a:ea typeface="Montserrat"/>
              <a:cs typeface="Montserrat"/>
              <a:sym typeface="Montserrat"/>
            </a:endParaRPr>
          </a:p>
        </p:txBody>
      </p:sp>
      <p:sp>
        <p:nvSpPr>
          <p:cNvPr id="694" name="Google Shape;694;p6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Raised outdoor pedestal terrace flooring part 1 slide </a:t>
            </a:r>
            <a:fld id="{00000000-1234-1234-1234-123412341234}" type="slidenum">
              <a:rPr lang="en-GB"/>
              <a:t>‹#›</a:t>
            </a:fld>
            <a:endParaRPr/>
          </a:p>
        </p:txBody>
      </p:sp>
      <p:sp>
        <p:nvSpPr>
          <p:cNvPr id="695" name="Google Shape;695;p63"/>
          <p:cNvSpPr/>
          <p:nvPr/>
        </p:nvSpPr>
        <p:spPr>
          <a:xfrm>
            <a:off x="313625" y="157325"/>
            <a:ext cx="2753700" cy="560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Głowica samopoziomująca</a:t>
            </a:r>
            <a:r>
              <a:rPr lang="en-GB" sz="1500">
                <a:solidFill>
                  <a:srgbClr val="212121"/>
                </a:solidFill>
                <a:latin typeface="Montserrat"/>
                <a:ea typeface="Montserrat"/>
                <a:cs typeface="Montserrat"/>
                <a:sym typeface="Montserrat"/>
              </a:rPr>
              <a:t> MAX LE 7% 16 MM</a:t>
            </a:r>
            <a:endParaRPr sz="1500">
              <a:solidFill>
                <a:srgbClr val="212121"/>
              </a:solidFill>
              <a:latin typeface="Montserrat"/>
              <a:ea typeface="Montserrat"/>
              <a:cs typeface="Montserrat"/>
              <a:sym typeface="Montserrat"/>
            </a:endParaRPr>
          </a:p>
        </p:txBody>
      </p:sp>
      <p:sp>
        <p:nvSpPr>
          <p:cNvPr id="696" name="Google Shape;696;p63"/>
          <p:cNvSpPr/>
          <p:nvPr/>
        </p:nvSpPr>
        <p:spPr>
          <a:xfrm>
            <a:off x="3067325" y="108425"/>
            <a:ext cx="33453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300">
                <a:solidFill>
                  <a:srgbClr val="212121"/>
                </a:solidFill>
                <a:latin typeface="Montserrat"/>
                <a:ea typeface="Montserrat"/>
                <a:cs typeface="Montserrat"/>
                <a:sym typeface="Montserrat"/>
              </a:rPr>
              <a:t>Dyski fugowe </a:t>
            </a:r>
            <a:r>
              <a:rPr lang="en-GB" sz="1300">
                <a:solidFill>
                  <a:srgbClr val="212121"/>
                </a:solidFill>
                <a:latin typeface="Montserrat"/>
                <a:ea typeface="Montserrat"/>
                <a:cs typeface="Montserrat"/>
                <a:sym typeface="Montserrat"/>
              </a:rPr>
              <a:t>3mm i 5mm</a:t>
            </a:r>
            <a:endParaRPr sz="1300">
              <a:solidFill>
                <a:srgbClr val="212121"/>
              </a:solidFill>
              <a:latin typeface="Montserrat"/>
              <a:ea typeface="Montserrat"/>
              <a:cs typeface="Montserrat"/>
              <a:sym typeface="Montserrat"/>
            </a:endParaRPr>
          </a:p>
        </p:txBody>
      </p:sp>
      <p:sp>
        <p:nvSpPr>
          <p:cNvPr id="697" name="Google Shape;697;p63"/>
          <p:cNvSpPr/>
          <p:nvPr/>
        </p:nvSpPr>
        <p:spPr>
          <a:xfrm>
            <a:off x="5702675" y="36425"/>
            <a:ext cx="2312100" cy="560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300">
                <a:solidFill>
                  <a:srgbClr val="212121"/>
                </a:solidFill>
                <a:latin typeface="Montserrat"/>
                <a:ea typeface="Montserrat"/>
                <a:cs typeface="Montserrat"/>
                <a:sym typeface="Montserrat"/>
              </a:rPr>
              <a:t>Podkładka gumowa</a:t>
            </a:r>
            <a:r>
              <a:rPr lang="en-GB" sz="1300">
                <a:solidFill>
                  <a:srgbClr val="212121"/>
                </a:solidFill>
                <a:latin typeface="Montserrat"/>
                <a:ea typeface="Montserrat"/>
                <a:cs typeface="Montserrat"/>
                <a:sym typeface="Montserrat"/>
              </a:rPr>
              <a:t> SH 145  1,5 mm</a:t>
            </a:r>
            <a:endParaRPr sz="1300">
              <a:solidFill>
                <a:srgbClr val="212121"/>
              </a:solidFill>
              <a:latin typeface="Montserrat"/>
              <a:ea typeface="Montserrat"/>
              <a:cs typeface="Montserrat"/>
              <a:sym typeface="Montserrat"/>
            </a:endParaRPr>
          </a:p>
        </p:txBody>
      </p:sp>
      <p:sp>
        <p:nvSpPr>
          <p:cNvPr id="698" name="Google Shape;698;p63"/>
          <p:cNvSpPr/>
          <p:nvPr/>
        </p:nvSpPr>
        <p:spPr>
          <a:xfrm>
            <a:off x="6828575" y="2642525"/>
            <a:ext cx="22326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Adapter do legara AD</a:t>
            </a:r>
            <a:endParaRPr sz="1500">
              <a:solidFill>
                <a:srgbClr val="212121"/>
              </a:solidFill>
              <a:latin typeface="Montserrat"/>
              <a:ea typeface="Montserrat"/>
              <a:cs typeface="Montserrat"/>
              <a:sym typeface="Montserrat"/>
            </a:endParaRPr>
          </a:p>
        </p:txBody>
      </p:sp>
      <p:sp>
        <p:nvSpPr>
          <p:cNvPr id="699" name="Google Shape;699;p63"/>
          <p:cNvSpPr/>
          <p:nvPr/>
        </p:nvSpPr>
        <p:spPr>
          <a:xfrm>
            <a:off x="5918150" y="5640050"/>
            <a:ext cx="25593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Korektor nachylenia</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Podstawy </a:t>
            </a:r>
            <a:r>
              <a:rPr lang="en-GB" sz="1500">
                <a:solidFill>
                  <a:srgbClr val="212121"/>
                </a:solidFill>
                <a:latin typeface="Montserrat"/>
                <a:ea typeface="Montserrat"/>
                <a:cs typeface="Montserrat"/>
                <a:sym typeface="Montserrat"/>
              </a:rPr>
              <a:t> MAX SC</a:t>
            </a:r>
            <a:endParaRPr sz="1500">
              <a:solidFill>
                <a:srgbClr val="212121"/>
              </a:solidFill>
              <a:latin typeface="Montserrat"/>
              <a:ea typeface="Montserrat"/>
              <a:cs typeface="Montserrat"/>
              <a:sym typeface="Montserrat"/>
            </a:endParaRPr>
          </a:p>
        </p:txBody>
      </p:sp>
      <p:sp>
        <p:nvSpPr>
          <p:cNvPr id="700" name="Google Shape;700;p63"/>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701" name="Google Shape;701;p6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0"/>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czym są tarasy wentylowane?</a:t>
            </a:r>
            <a:endParaRPr sz="600">
              <a:highlight>
                <a:srgbClr val="FF9900"/>
              </a:highlight>
            </a:endParaRPr>
          </a:p>
        </p:txBody>
      </p:sp>
      <p:sp>
        <p:nvSpPr>
          <p:cNvPr id="81" name="Google Shape;81;p10"/>
          <p:cNvSpPr/>
          <p:nvPr/>
        </p:nvSpPr>
        <p:spPr>
          <a:xfrm>
            <a:off x="4381225" y="5078950"/>
            <a:ext cx="4438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a:t>MOŻLIWOŚĆ PODNIESIENIA POZIOMU TARASU DO ŻĄDANEJ WYSOKOŚCI</a:t>
            </a:r>
            <a:endParaRPr/>
          </a:p>
        </p:txBody>
      </p:sp>
      <p:pic>
        <p:nvPicPr>
          <p:cNvPr id="82" name="Google Shape;82;p10"/>
          <p:cNvPicPr preferRelativeResize="0"/>
          <p:nvPr/>
        </p:nvPicPr>
        <p:blipFill rotWithShape="1">
          <a:blip r:embed="rId3">
            <a:alphaModFix/>
          </a:blip>
          <a:srcRect b="0" l="17976" r="17982" t="0"/>
          <a:stretch/>
        </p:blipFill>
        <p:spPr>
          <a:xfrm>
            <a:off x="-1832" y="0"/>
            <a:ext cx="9143999" cy="4572000"/>
          </a:xfrm>
          <a:prstGeom prst="rect">
            <a:avLst/>
          </a:prstGeom>
          <a:noFill/>
          <a:ln>
            <a:noFill/>
          </a:ln>
        </p:spPr>
      </p:pic>
      <p:sp>
        <p:nvSpPr>
          <p:cNvPr id="83" name="Google Shape;83;p1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84" name="Google Shape;84;p10"/>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cxnSp>
        <p:nvCxnSpPr>
          <p:cNvPr id="85" name="Google Shape;85;p10"/>
          <p:cNvCxnSpPr/>
          <p:nvPr/>
        </p:nvCxnSpPr>
        <p:spPr>
          <a:xfrm flipH="1">
            <a:off x="4191275" y="819025"/>
            <a:ext cx="22200" cy="661200"/>
          </a:xfrm>
          <a:prstGeom prst="straightConnector1">
            <a:avLst/>
          </a:prstGeom>
          <a:noFill/>
          <a:ln cap="flat" cmpd="sng" w="38100">
            <a:solidFill>
              <a:srgbClr val="FF9900"/>
            </a:solidFill>
            <a:prstDash val="solid"/>
            <a:round/>
            <a:headEnd len="med" w="med" type="none"/>
            <a:tailEnd len="med" w="med" type="triangle"/>
          </a:ln>
        </p:spPr>
      </p:cxnSp>
      <p:sp>
        <p:nvSpPr>
          <p:cNvPr id="86" name="Google Shape;86;p10"/>
          <p:cNvSpPr/>
          <p:nvPr/>
        </p:nvSpPr>
        <p:spPr>
          <a:xfrm>
            <a:off x="3092950" y="554100"/>
            <a:ext cx="44388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NA TEJ WYSOKOŚCI POTRZEBUJEMY MIEĆ TARAS</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cxnSp>
        <p:nvCxnSpPr>
          <p:cNvPr id="87" name="Google Shape;87;p10"/>
          <p:cNvCxnSpPr/>
          <p:nvPr/>
        </p:nvCxnSpPr>
        <p:spPr>
          <a:xfrm rot="10800000">
            <a:off x="4274725" y="3181925"/>
            <a:ext cx="195300" cy="439500"/>
          </a:xfrm>
          <a:prstGeom prst="straightConnector1">
            <a:avLst/>
          </a:prstGeom>
          <a:noFill/>
          <a:ln cap="flat" cmpd="sng" w="38100">
            <a:solidFill>
              <a:srgbClr val="FF9900"/>
            </a:solidFill>
            <a:prstDash val="solid"/>
            <a:round/>
            <a:headEnd len="med" w="med" type="none"/>
            <a:tailEnd len="med" w="med" type="triangle"/>
          </a:ln>
        </p:spPr>
      </p:cxnSp>
      <p:sp>
        <p:nvSpPr>
          <p:cNvPr id="88" name="Google Shape;88;p10"/>
          <p:cNvSpPr/>
          <p:nvPr/>
        </p:nvSpPr>
        <p:spPr>
          <a:xfrm>
            <a:off x="3304550" y="3696400"/>
            <a:ext cx="44388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NA TEJ WYSOKOŚCI MAMY PODŁOŻE</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64"/>
          <p:cNvPicPr preferRelativeResize="0"/>
          <p:nvPr/>
        </p:nvPicPr>
        <p:blipFill rotWithShape="1">
          <a:blip r:embed="rId3">
            <a:alphaModFix/>
          </a:blip>
          <a:srcRect b="24097" l="23599" r="23594" t="38675"/>
          <a:stretch/>
        </p:blipFill>
        <p:spPr>
          <a:xfrm>
            <a:off x="6718000" y="1691275"/>
            <a:ext cx="2102000" cy="2374700"/>
          </a:xfrm>
          <a:prstGeom prst="rect">
            <a:avLst/>
          </a:prstGeom>
          <a:noFill/>
          <a:ln>
            <a:noFill/>
          </a:ln>
        </p:spPr>
      </p:pic>
      <p:pic>
        <p:nvPicPr>
          <p:cNvPr id="707" name="Google Shape;707;p64"/>
          <p:cNvPicPr preferRelativeResize="0"/>
          <p:nvPr/>
        </p:nvPicPr>
        <p:blipFill rotWithShape="1">
          <a:blip r:embed="rId4">
            <a:alphaModFix/>
          </a:blip>
          <a:srcRect b="21230" l="20368" r="21717" t="39765"/>
          <a:stretch/>
        </p:blipFill>
        <p:spPr>
          <a:xfrm>
            <a:off x="129900" y="1797450"/>
            <a:ext cx="2102000" cy="2268525"/>
          </a:xfrm>
          <a:prstGeom prst="rect">
            <a:avLst/>
          </a:prstGeom>
          <a:noFill/>
          <a:ln>
            <a:noFill/>
          </a:ln>
        </p:spPr>
      </p:pic>
      <p:sp>
        <p:nvSpPr>
          <p:cNvPr id="708" name="Google Shape;708;p6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709" name="Google Shape;709;p64"/>
          <p:cNvSpPr/>
          <p:nvPr/>
        </p:nvSpPr>
        <p:spPr>
          <a:xfrm>
            <a:off x="252424" y="5000048"/>
            <a:ext cx="3834900" cy="100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MAX</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Uniwersalna głowica śruby</a:t>
            </a:r>
            <a:endParaRPr sz="2000">
              <a:solidFill>
                <a:srgbClr val="212121"/>
              </a:solidFill>
              <a:latin typeface="Montserrat"/>
              <a:ea typeface="Montserrat"/>
              <a:cs typeface="Montserrat"/>
              <a:sym typeface="Montserrat"/>
            </a:endParaRPr>
          </a:p>
        </p:txBody>
      </p:sp>
      <p:sp>
        <p:nvSpPr>
          <p:cNvPr id="710" name="Google Shape;710;p6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Raised outdoor pedestal terrace flooring part 1 slide </a:t>
            </a:r>
            <a:fld id="{00000000-1234-1234-1234-123412341234}" type="slidenum">
              <a:rPr lang="en-GB"/>
              <a:t>‹#›</a:t>
            </a:fld>
            <a:endParaRPr/>
          </a:p>
        </p:txBody>
      </p:sp>
      <p:sp>
        <p:nvSpPr>
          <p:cNvPr id="711" name="Google Shape;711;p64"/>
          <p:cNvSpPr/>
          <p:nvPr/>
        </p:nvSpPr>
        <p:spPr>
          <a:xfrm>
            <a:off x="350500" y="1372675"/>
            <a:ext cx="23121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Wkładki dystansowe</a:t>
            </a:r>
            <a:endParaRPr sz="1500">
              <a:solidFill>
                <a:srgbClr val="212121"/>
              </a:solidFill>
              <a:latin typeface="Montserrat"/>
              <a:ea typeface="Montserrat"/>
              <a:cs typeface="Montserrat"/>
              <a:sym typeface="Montserrat"/>
            </a:endParaRPr>
          </a:p>
        </p:txBody>
      </p:sp>
      <p:sp>
        <p:nvSpPr>
          <p:cNvPr id="712" name="Google Shape;712;p64"/>
          <p:cNvSpPr/>
          <p:nvPr/>
        </p:nvSpPr>
        <p:spPr>
          <a:xfrm>
            <a:off x="6535550" y="1372675"/>
            <a:ext cx="20406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Adapter do legara</a:t>
            </a:r>
            <a:endParaRPr sz="1500">
              <a:solidFill>
                <a:srgbClr val="212121"/>
              </a:solidFill>
              <a:latin typeface="Montserrat"/>
              <a:ea typeface="Montserrat"/>
              <a:cs typeface="Montserrat"/>
              <a:sym typeface="Montserrat"/>
            </a:endParaRPr>
          </a:p>
        </p:txBody>
      </p:sp>
      <p:pic>
        <p:nvPicPr>
          <p:cNvPr id="713" name="Google Shape;713;p64"/>
          <p:cNvPicPr preferRelativeResize="0"/>
          <p:nvPr/>
        </p:nvPicPr>
        <p:blipFill rotWithShape="1">
          <a:blip r:embed="rId5">
            <a:alphaModFix/>
          </a:blip>
          <a:srcRect b="21797" l="21615" r="21621" t="38184"/>
          <a:stretch/>
        </p:blipFill>
        <p:spPr>
          <a:xfrm>
            <a:off x="2281725" y="1691275"/>
            <a:ext cx="2102000" cy="2374700"/>
          </a:xfrm>
          <a:prstGeom prst="rect">
            <a:avLst/>
          </a:prstGeom>
          <a:noFill/>
          <a:ln>
            <a:noFill/>
          </a:ln>
        </p:spPr>
      </p:pic>
      <p:pic>
        <p:nvPicPr>
          <p:cNvPr id="714" name="Google Shape;714;p64"/>
          <p:cNvPicPr preferRelativeResize="0"/>
          <p:nvPr/>
        </p:nvPicPr>
        <p:blipFill rotWithShape="1">
          <a:blip r:embed="rId6">
            <a:alphaModFix/>
          </a:blip>
          <a:srcRect b="22664" l="22663" r="22658" t="38791"/>
          <a:stretch/>
        </p:blipFill>
        <p:spPr>
          <a:xfrm>
            <a:off x="4433550" y="1691275"/>
            <a:ext cx="2102000" cy="2374700"/>
          </a:xfrm>
          <a:prstGeom prst="rect">
            <a:avLst/>
          </a:prstGeom>
          <a:noFill/>
          <a:ln>
            <a:noFill/>
          </a:ln>
        </p:spPr>
      </p:pic>
      <p:sp>
        <p:nvSpPr>
          <p:cNvPr id="715" name="Google Shape;715;p64"/>
          <p:cNvSpPr/>
          <p:nvPr/>
        </p:nvSpPr>
        <p:spPr>
          <a:xfrm>
            <a:off x="3505250" y="1372675"/>
            <a:ext cx="24129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Dystanse fugowe</a:t>
            </a:r>
            <a:endParaRPr sz="1500">
              <a:solidFill>
                <a:srgbClr val="212121"/>
              </a:solidFill>
              <a:latin typeface="Montserrat"/>
              <a:ea typeface="Montserrat"/>
              <a:cs typeface="Montserrat"/>
              <a:sym typeface="Montserrat"/>
            </a:endParaRPr>
          </a:p>
        </p:txBody>
      </p:sp>
      <p:sp>
        <p:nvSpPr>
          <p:cNvPr id="716" name="Google Shape;716;p64"/>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717" name="Google Shape;717;p64"/>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id="722" name="Google Shape;722;p65"/>
          <p:cNvPicPr preferRelativeResize="0"/>
          <p:nvPr/>
        </p:nvPicPr>
        <p:blipFill rotWithShape="1">
          <a:blip r:embed="rId3">
            <a:alphaModFix/>
          </a:blip>
          <a:srcRect b="-24314" l="-17565" r="-17551" t="-50235"/>
          <a:stretch/>
        </p:blipFill>
        <p:spPr>
          <a:xfrm>
            <a:off x="0" y="0"/>
            <a:ext cx="4583025" cy="4572000"/>
          </a:xfrm>
          <a:prstGeom prst="rect">
            <a:avLst/>
          </a:prstGeom>
          <a:noFill/>
          <a:ln>
            <a:noFill/>
          </a:ln>
        </p:spPr>
      </p:pic>
      <p:sp>
        <p:nvSpPr>
          <p:cNvPr id="723" name="Google Shape;723;p65"/>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Podstawa, tulejonakrętka, śruba, dystanse fugowe</a:t>
            </a:r>
            <a:endParaRPr sz="1200"/>
          </a:p>
          <a:p>
            <a:pPr indent="-304800" lvl="0" marL="457200" rtl="0" algn="just">
              <a:lnSpc>
                <a:spcPct val="120000"/>
              </a:lnSpc>
              <a:spcBef>
                <a:spcPts val="0"/>
              </a:spcBef>
              <a:spcAft>
                <a:spcPts val="0"/>
              </a:spcAft>
              <a:buSzPts val="1200"/>
              <a:buChar char="●"/>
            </a:pPr>
            <a:r>
              <a:rPr lang="en-GB" sz="1200"/>
              <a:t>Płynna regulacja wysokości</a:t>
            </a:r>
            <a:endParaRPr sz="1200"/>
          </a:p>
          <a:p>
            <a:pPr indent="-304800" lvl="0" marL="457200" rtl="0" algn="just">
              <a:lnSpc>
                <a:spcPct val="120000"/>
              </a:lnSpc>
              <a:spcBef>
                <a:spcPts val="0"/>
              </a:spcBef>
              <a:spcAft>
                <a:spcPts val="0"/>
              </a:spcAft>
              <a:buSzPts val="1200"/>
              <a:buChar char="●"/>
            </a:pPr>
            <a:r>
              <a:rPr lang="en-GB" sz="1200"/>
              <a:t>Podkładka gumowa SH145 1,5 mm</a:t>
            </a:r>
            <a:endParaRPr sz="1200"/>
          </a:p>
          <a:p>
            <a:pPr indent="-304800" lvl="0" marL="457200" rtl="0" algn="just">
              <a:lnSpc>
                <a:spcPct val="120000"/>
              </a:lnSpc>
              <a:spcBef>
                <a:spcPts val="0"/>
              </a:spcBef>
              <a:spcAft>
                <a:spcPts val="0"/>
              </a:spcAft>
              <a:buSzPts val="1200"/>
              <a:buChar char="●"/>
            </a:pPr>
            <a:r>
              <a:rPr lang="en-GB" sz="1200"/>
              <a:t>Głowica samopoziomująca MAX LE 6% 16 mm</a:t>
            </a:r>
            <a:endParaRPr sz="1200"/>
          </a:p>
          <a:p>
            <a:pPr indent="-304800" lvl="0" marL="457200" rtl="0" algn="just">
              <a:lnSpc>
                <a:spcPct val="120000"/>
              </a:lnSpc>
              <a:spcBef>
                <a:spcPts val="0"/>
              </a:spcBef>
              <a:spcAft>
                <a:spcPts val="0"/>
              </a:spcAft>
              <a:buSzPts val="1200"/>
              <a:buChar char="●"/>
            </a:pPr>
            <a:r>
              <a:rPr lang="en-GB" sz="1200"/>
              <a:t>Korektor nachylenia podstawy 8% 16 mm)</a:t>
            </a:r>
            <a:endParaRPr sz="1200"/>
          </a:p>
        </p:txBody>
      </p:sp>
      <p:sp>
        <p:nvSpPr>
          <p:cNvPr id="724" name="Google Shape;724;p6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725" name="Google Shape;725;p65"/>
          <p:cNvSpPr/>
          <p:nvPr/>
        </p:nvSpPr>
        <p:spPr>
          <a:xfrm>
            <a:off x="186250" y="5047200"/>
            <a:ext cx="5042100" cy="11325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045-075</a:t>
            </a:r>
            <a:r>
              <a:rPr lang="en-GB" sz="2000">
                <a:solidFill>
                  <a:srgbClr val="212121"/>
                </a:solidFill>
                <a:latin typeface="Montserrat"/>
                <a:ea typeface="Montserrat"/>
                <a:cs typeface="Montserrat"/>
                <a:sym typeface="Montserrat"/>
              </a:rPr>
              <a:t> </a:t>
            </a:r>
            <a:r>
              <a:rPr lang="en-GB" sz="2000">
                <a:solidFill>
                  <a:srgbClr val="212121"/>
                </a:solidFill>
                <a:latin typeface="Montserrat"/>
                <a:ea typeface="Montserrat"/>
                <a:cs typeface="Montserrat"/>
                <a:sym typeface="Montserrat"/>
              </a:rPr>
              <a:t>45-75 mm</a:t>
            </a:r>
            <a:endParaRPr sz="2000">
              <a:solidFill>
                <a:srgbClr val="212121"/>
              </a:solidFill>
              <a:latin typeface="Montserrat"/>
              <a:ea typeface="Montserrat"/>
              <a:cs typeface="Montserrat"/>
              <a:sym typeface="Montserrat"/>
            </a:endParaRPr>
          </a:p>
        </p:txBody>
      </p:sp>
      <p:pic>
        <p:nvPicPr>
          <p:cNvPr id="726" name="Google Shape;726;p65"/>
          <p:cNvPicPr preferRelativeResize="0"/>
          <p:nvPr/>
        </p:nvPicPr>
        <p:blipFill rotWithShape="1">
          <a:blip r:embed="rId4">
            <a:alphaModFix/>
          </a:blip>
          <a:srcRect b="22591" l="11621" r="0" t="10963"/>
          <a:stretch/>
        </p:blipFill>
        <p:spPr>
          <a:xfrm>
            <a:off x="4583025" y="53125"/>
            <a:ext cx="4560825" cy="4572000"/>
          </a:xfrm>
          <a:prstGeom prst="rect">
            <a:avLst/>
          </a:prstGeom>
          <a:noFill/>
          <a:ln>
            <a:noFill/>
          </a:ln>
        </p:spPr>
      </p:pic>
      <p:sp>
        <p:nvSpPr>
          <p:cNvPr id="727" name="Google Shape;727;p65"/>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728" name="Google Shape;728;p65"/>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id="733" name="Google Shape;733;p66"/>
          <p:cNvPicPr preferRelativeResize="0"/>
          <p:nvPr/>
        </p:nvPicPr>
        <p:blipFill rotWithShape="1">
          <a:blip r:embed="rId3">
            <a:alphaModFix/>
          </a:blip>
          <a:srcRect b="-15034" l="-12686" r="-12673" t="-15021"/>
          <a:stretch/>
        </p:blipFill>
        <p:spPr>
          <a:xfrm>
            <a:off x="0" y="0"/>
            <a:ext cx="4583024" cy="4572000"/>
          </a:xfrm>
          <a:prstGeom prst="rect">
            <a:avLst/>
          </a:prstGeom>
          <a:noFill/>
          <a:ln>
            <a:noFill/>
          </a:ln>
        </p:spPr>
      </p:pic>
      <p:sp>
        <p:nvSpPr>
          <p:cNvPr id="734" name="Google Shape;734;p6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735" name="Google Shape;735;p66"/>
          <p:cNvSpPr/>
          <p:nvPr/>
        </p:nvSpPr>
        <p:spPr>
          <a:xfrm>
            <a:off x="186250" y="5047200"/>
            <a:ext cx="5042100" cy="11325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075-150</a:t>
            </a:r>
            <a:r>
              <a:rPr lang="en-GB" sz="2000">
                <a:solidFill>
                  <a:srgbClr val="212121"/>
                </a:solidFill>
                <a:latin typeface="Montserrat"/>
                <a:ea typeface="Montserrat"/>
                <a:cs typeface="Montserrat"/>
                <a:sym typeface="Montserrat"/>
              </a:rPr>
              <a:t> -</a:t>
            </a:r>
            <a:r>
              <a:rPr lang="en-GB" sz="2000">
                <a:solidFill>
                  <a:srgbClr val="212121"/>
                </a:solidFill>
                <a:latin typeface="Montserrat"/>
                <a:ea typeface="Montserrat"/>
                <a:cs typeface="Montserrat"/>
                <a:sym typeface="Montserrat"/>
              </a:rPr>
              <a:t>75-150 mm</a:t>
            </a:r>
            <a:endParaRPr sz="2000">
              <a:solidFill>
                <a:srgbClr val="212121"/>
              </a:solidFill>
              <a:latin typeface="Montserrat"/>
              <a:ea typeface="Montserrat"/>
              <a:cs typeface="Montserrat"/>
              <a:sym typeface="Montserrat"/>
            </a:endParaRPr>
          </a:p>
        </p:txBody>
      </p:sp>
      <p:pic>
        <p:nvPicPr>
          <p:cNvPr id="736" name="Google Shape;736;p66"/>
          <p:cNvPicPr preferRelativeResize="0"/>
          <p:nvPr/>
        </p:nvPicPr>
        <p:blipFill rotWithShape="1">
          <a:blip r:embed="rId4">
            <a:alphaModFix/>
          </a:blip>
          <a:srcRect b="0" l="12591" r="12591" t="0"/>
          <a:stretch/>
        </p:blipFill>
        <p:spPr>
          <a:xfrm>
            <a:off x="4583025" y="53125"/>
            <a:ext cx="4560824" cy="4572000"/>
          </a:xfrm>
          <a:prstGeom prst="rect">
            <a:avLst/>
          </a:prstGeom>
          <a:noFill/>
          <a:ln>
            <a:noFill/>
          </a:ln>
        </p:spPr>
      </p:pic>
      <p:sp>
        <p:nvSpPr>
          <p:cNvPr id="737" name="Google Shape;737;p66"/>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Podstawa, tulejonakrętka, śruba, dystanse fugowe</a:t>
            </a:r>
            <a:endParaRPr sz="1200"/>
          </a:p>
          <a:p>
            <a:pPr indent="-304800" lvl="0" marL="457200" rtl="0" algn="just">
              <a:lnSpc>
                <a:spcPct val="120000"/>
              </a:lnSpc>
              <a:spcBef>
                <a:spcPts val="0"/>
              </a:spcBef>
              <a:spcAft>
                <a:spcPts val="0"/>
              </a:spcAft>
              <a:buSzPts val="1200"/>
              <a:buChar char="●"/>
            </a:pPr>
            <a:r>
              <a:rPr lang="en-GB" sz="1200"/>
              <a:t>Płynna regulacja wysokości</a:t>
            </a:r>
            <a:endParaRPr sz="1200"/>
          </a:p>
          <a:p>
            <a:pPr indent="-304800" lvl="0" marL="457200" rtl="0" algn="just">
              <a:lnSpc>
                <a:spcPct val="120000"/>
              </a:lnSpc>
              <a:spcBef>
                <a:spcPts val="0"/>
              </a:spcBef>
              <a:spcAft>
                <a:spcPts val="0"/>
              </a:spcAft>
              <a:buSzPts val="1200"/>
              <a:buChar char="●"/>
            </a:pPr>
            <a:r>
              <a:rPr lang="en-GB" sz="1200"/>
              <a:t>Podkładka gumowa SH145 1,5 mm</a:t>
            </a:r>
            <a:endParaRPr sz="1200"/>
          </a:p>
          <a:p>
            <a:pPr indent="-304800" lvl="0" marL="457200" rtl="0" algn="just">
              <a:lnSpc>
                <a:spcPct val="120000"/>
              </a:lnSpc>
              <a:spcBef>
                <a:spcPts val="0"/>
              </a:spcBef>
              <a:spcAft>
                <a:spcPts val="0"/>
              </a:spcAft>
              <a:buSzPts val="1200"/>
              <a:buChar char="●"/>
            </a:pPr>
            <a:r>
              <a:rPr lang="en-GB" sz="1200"/>
              <a:t>Głowica samopoziomująca MAX LE 6% 16 mm</a:t>
            </a:r>
            <a:endParaRPr sz="1200"/>
          </a:p>
          <a:p>
            <a:pPr indent="-304800" lvl="0" marL="457200" rtl="0" algn="just">
              <a:lnSpc>
                <a:spcPct val="120000"/>
              </a:lnSpc>
              <a:spcBef>
                <a:spcPts val="0"/>
              </a:spcBef>
              <a:spcAft>
                <a:spcPts val="0"/>
              </a:spcAft>
              <a:buSzPts val="1200"/>
              <a:buChar char="●"/>
            </a:pPr>
            <a:r>
              <a:rPr lang="en-GB" sz="1200"/>
              <a:t>Korektor nachylenia podstawy 8% 16 mm)</a:t>
            </a:r>
            <a:endParaRPr sz="1200"/>
          </a:p>
        </p:txBody>
      </p:sp>
      <p:sp>
        <p:nvSpPr>
          <p:cNvPr id="738" name="Google Shape;738;p66"/>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739" name="Google Shape;739;p66"/>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p67"/>
          <p:cNvPicPr preferRelativeResize="0"/>
          <p:nvPr/>
        </p:nvPicPr>
        <p:blipFill rotWithShape="1">
          <a:blip r:embed="rId3">
            <a:alphaModFix/>
          </a:blip>
          <a:srcRect b="-3000" l="-25688" r="-25688" t="-3010"/>
          <a:stretch/>
        </p:blipFill>
        <p:spPr>
          <a:xfrm>
            <a:off x="0" y="0"/>
            <a:ext cx="4583024" cy="4571999"/>
          </a:xfrm>
          <a:prstGeom prst="rect">
            <a:avLst/>
          </a:prstGeom>
          <a:noFill/>
          <a:ln>
            <a:noFill/>
          </a:ln>
        </p:spPr>
      </p:pic>
      <p:sp>
        <p:nvSpPr>
          <p:cNvPr id="745" name="Google Shape;745;p6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746" name="Google Shape;746;p67"/>
          <p:cNvSpPr/>
          <p:nvPr/>
        </p:nvSpPr>
        <p:spPr>
          <a:xfrm>
            <a:off x="186250" y="5047200"/>
            <a:ext cx="5042100" cy="11325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150-350</a:t>
            </a:r>
            <a:r>
              <a:rPr lang="en-GB" sz="2000">
                <a:solidFill>
                  <a:srgbClr val="212121"/>
                </a:solidFill>
                <a:latin typeface="Montserrat"/>
                <a:ea typeface="Montserrat"/>
                <a:cs typeface="Montserrat"/>
                <a:sym typeface="Montserrat"/>
              </a:rPr>
              <a:t> - </a:t>
            </a:r>
            <a:r>
              <a:rPr lang="en-GB" sz="2000">
                <a:solidFill>
                  <a:srgbClr val="212121"/>
                </a:solidFill>
                <a:latin typeface="Montserrat"/>
                <a:ea typeface="Montserrat"/>
                <a:cs typeface="Montserrat"/>
                <a:sym typeface="Montserrat"/>
              </a:rPr>
              <a:t>150-350 mm</a:t>
            </a:r>
            <a:endParaRPr sz="2000">
              <a:solidFill>
                <a:srgbClr val="212121"/>
              </a:solidFill>
              <a:latin typeface="Montserrat"/>
              <a:ea typeface="Montserrat"/>
              <a:cs typeface="Montserrat"/>
              <a:sym typeface="Montserrat"/>
            </a:endParaRPr>
          </a:p>
        </p:txBody>
      </p:sp>
      <p:pic>
        <p:nvPicPr>
          <p:cNvPr id="747" name="Google Shape;747;p67"/>
          <p:cNvPicPr preferRelativeResize="0"/>
          <p:nvPr/>
        </p:nvPicPr>
        <p:blipFill rotWithShape="1">
          <a:blip r:embed="rId4">
            <a:alphaModFix/>
          </a:blip>
          <a:srcRect b="0" l="21946" r="21940" t="0"/>
          <a:stretch/>
        </p:blipFill>
        <p:spPr>
          <a:xfrm>
            <a:off x="4583025" y="53125"/>
            <a:ext cx="4560824" cy="4572000"/>
          </a:xfrm>
          <a:prstGeom prst="rect">
            <a:avLst/>
          </a:prstGeom>
          <a:noFill/>
          <a:ln>
            <a:noFill/>
          </a:ln>
        </p:spPr>
      </p:pic>
      <p:sp>
        <p:nvSpPr>
          <p:cNvPr id="748" name="Google Shape;748;p67"/>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Podstawa, tulejonakrętka, śruba, dystanse fugowe</a:t>
            </a:r>
            <a:endParaRPr sz="1200"/>
          </a:p>
          <a:p>
            <a:pPr indent="-304800" lvl="0" marL="457200" rtl="0" algn="just">
              <a:lnSpc>
                <a:spcPct val="120000"/>
              </a:lnSpc>
              <a:spcBef>
                <a:spcPts val="0"/>
              </a:spcBef>
              <a:spcAft>
                <a:spcPts val="0"/>
              </a:spcAft>
              <a:buSzPts val="1200"/>
              <a:buChar char="●"/>
            </a:pPr>
            <a:r>
              <a:rPr lang="en-GB" sz="1200"/>
              <a:t>Płynna regulacja wysokości</a:t>
            </a:r>
            <a:endParaRPr sz="1200"/>
          </a:p>
          <a:p>
            <a:pPr indent="-304800" lvl="0" marL="457200" rtl="0" algn="just">
              <a:lnSpc>
                <a:spcPct val="120000"/>
              </a:lnSpc>
              <a:spcBef>
                <a:spcPts val="0"/>
              </a:spcBef>
              <a:spcAft>
                <a:spcPts val="0"/>
              </a:spcAft>
              <a:buSzPts val="1200"/>
              <a:buChar char="●"/>
            </a:pPr>
            <a:r>
              <a:rPr lang="en-GB" sz="1200"/>
              <a:t>Podkładka gumowa SH145 1,5 mm</a:t>
            </a:r>
            <a:endParaRPr sz="1200"/>
          </a:p>
          <a:p>
            <a:pPr indent="-304800" lvl="0" marL="457200" rtl="0" algn="just">
              <a:lnSpc>
                <a:spcPct val="120000"/>
              </a:lnSpc>
              <a:spcBef>
                <a:spcPts val="0"/>
              </a:spcBef>
              <a:spcAft>
                <a:spcPts val="0"/>
              </a:spcAft>
              <a:buSzPts val="1200"/>
              <a:buChar char="●"/>
            </a:pPr>
            <a:r>
              <a:rPr lang="en-GB" sz="1200"/>
              <a:t>Głowica samopoziomująca MAX LE 6% 16 mm</a:t>
            </a:r>
            <a:endParaRPr sz="1200"/>
          </a:p>
          <a:p>
            <a:pPr indent="-304800" lvl="0" marL="457200" rtl="0" algn="just">
              <a:lnSpc>
                <a:spcPct val="120000"/>
              </a:lnSpc>
              <a:spcBef>
                <a:spcPts val="0"/>
              </a:spcBef>
              <a:spcAft>
                <a:spcPts val="0"/>
              </a:spcAft>
              <a:buSzPts val="1200"/>
              <a:buChar char="●"/>
            </a:pPr>
            <a:r>
              <a:rPr lang="en-GB" sz="1200"/>
              <a:t>Korektor nachylenia podstawy 8% 16 mm)</a:t>
            </a:r>
            <a:endParaRPr sz="1200"/>
          </a:p>
        </p:txBody>
      </p:sp>
      <p:sp>
        <p:nvSpPr>
          <p:cNvPr id="749" name="Google Shape;749;p67"/>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750" name="Google Shape;750;p67"/>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id="755" name="Google Shape;755;p68"/>
          <p:cNvPicPr preferRelativeResize="0"/>
          <p:nvPr/>
        </p:nvPicPr>
        <p:blipFill rotWithShape="1">
          <a:blip r:embed="rId3">
            <a:alphaModFix/>
          </a:blip>
          <a:srcRect b="-2245" l="-2983" r="-4739" t="-4171"/>
          <a:stretch/>
        </p:blipFill>
        <p:spPr>
          <a:xfrm>
            <a:off x="1191250" y="0"/>
            <a:ext cx="2035074" cy="4572000"/>
          </a:xfrm>
          <a:prstGeom prst="rect">
            <a:avLst/>
          </a:prstGeom>
          <a:noFill/>
          <a:ln>
            <a:noFill/>
          </a:ln>
        </p:spPr>
      </p:pic>
      <p:sp>
        <p:nvSpPr>
          <p:cNvPr id="756" name="Google Shape;756;p6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757" name="Google Shape;757;p68"/>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350-550</a:t>
            </a:r>
            <a:r>
              <a:rPr lang="en-GB" sz="2000">
                <a:solidFill>
                  <a:srgbClr val="212121"/>
                </a:solidFill>
                <a:latin typeface="Montserrat"/>
                <a:ea typeface="Montserrat"/>
                <a:cs typeface="Montserrat"/>
                <a:sym typeface="Montserrat"/>
              </a:rPr>
              <a:t> 350-550 mm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1 tuleja dystansowa DS 200</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550-750</a:t>
            </a:r>
            <a:r>
              <a:rPr lang="en-GB" sz="2000">
                <a:solidFill>
                  <a:srgbClr val="212121"/>
                </a:solidFill>
                <a:latin typeface="Montserrat"/>
                <a:ea typeface="Montserrat"/>
                <a:cs typeface="Montserrat"/>
                <a:sym typeface="Montserrat"/>
              </a:rPr>
              <a:t> 550-750 mm</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2</a:t>
            </a:r>
            <a:r>
              <a:rPr lang="en-GB" sz="2000">
                <a:solidFill>
                  <a:srgbClr val="212121"/>
                </a:solidFill>
                <a:latin typeface="Montserrat"/>
                <a:ea typeface="Montserrat"/>
                <a:cs typeface="Montserrat"/>
                <a:sym typeface="Montserrat"/>
              </a:rPr>
              <a:t> tuleje dystansowe DS 200</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750-950</a:t>
            </a:r>
            <a:r>
              <a:rPr lang="en-GB" sz="2000">
                <a:solidFill>
                  <a:srgbClr val="212121"/>
                </a:solidFill>
                <a:latin typeface="Montserrat"/>
                <a:ea typeface="Montserrat"/>
                <a:cs typeface="Montserrat"/>
                <a:sym typeface="Montserrat"/>
              </a:rPr>
              <a:t> </a:t>
            </a:r>
            <a:r>
              <a:rPr lang="en-GB" sz="2000">
                <a:solidFill>
                  <a:srgbClr val="212121"/>
                </a:solidFill>
                <a:latin typeface="Montserrat"/>
                <a:ea typeface="Montserrat"/>
                <a:cs typeface="Montserrat"/>
                <a:sym typeface="Montserrat"/>
              </a:rPr>
              <a:t>750-950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3</a:t>
            </a:r>
            <a:r>
              <a:rPr lang="en-GB" sz="2000">
                <a:solidFill>
                  <a:srgbClr val="212121"/>
                </a:solidFill>
                <a:latin typeface="Montserrat"/>
                <a:ea typeface="Montserrat"/>
                <a:cs typeface="Montserrat"/>
                <a:sym typeface="Montserrat"/>
              </a:rPr>
              <a:t> tuleje dystansowe DS 200</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758" name="Google Shape;758;p68"/>
          <p:cNvPicPr preferRelativeResize="0"/>
          <p:nvPr/>
        </p:nvPicPr>
        <p:blipFill rotWithShape="1">
          <a:blip r:embed="rId4">
            <a:alphaModFix/>
          </a:blip>
          <a:srcRect b="-3180" l="-34895" r="-34912" t="-3202"/>
          <a:stretch/>
        </p:blipFill>
        <p:spPr>
          <a:xfrm>
            <a:off x="4583025" y="53125"/>
            <a:ext cx="4560826" cy="4572004"/>
          </a:xfrm>
          <a:prstGeom prst="rect">
            <a:avLst/>
          </a:prstGeom>
          <a:noFill/>
          <a:ln>
            <a:noFill/>
          </a:ln>
        </p:spPr>
      </p:pic>
      <p:sp>
        <p:nvSpPr>
          <p:cNvPr id="759" name="Google Shape;759;p68"/>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Podstawa, tulejonakrętka, śruba, dystanse fugowe</a:t>
            </a:r>
            <a:endParaRPr sz="1200"/>
          </a:p>
          <a:p>
            <a:pPr indent="-304800" lvl="0" marL="457200" rtl="0" algn="just">
              <a:lnSpc>
                <a:spcPct val="120000"/>
              </a:lnSpc>
              <a:spcBef>
                <a:spcPts val="0"/>
              </a:spcBef>
              <a:spcAft>
                <a:spcPts val="0"/>
              </a:spcAft>
              <a:buSzPts val="1200"/>
              <a:buChar char="●"/>
            </a:pPr>
            <a:r>
              <a:rPr lang="en-GB" sz="1200"/>
              <a:t>Płynna regulacja wysokości</a:t>
            </a:r>
            <a:endParaRPr sz="1200"/>
          </a:p>
          <a:p>
            <a:pPr indent="-304800" lvl="0" marL="457200" rtl="0" algn="just">
              <a:lnSpc>
                <a:spcPct val="120000"/>
              </a:lnSpc>
              <a:spcBef>
                <a:spcPts val="0"/>
              </a:spcBef>
              <a:spcAft>
                <a:spcPts val="0"/>
              </a:spcAft>
              <a:buSzPts val="1200"/>
              <a:buChar char="●"/>
            </a:pPr>
            <a:r>
              <a:rPr lang="en-GB" sz="1200"/>
              <a:t>Podkładka gumowa SH145 1,5 mm</a:t>
            </a:r>
            <a:endParaRPr sz="1200"/>
          </a:p>
          <a:p>
            <a:pPr indent="-304800" lvl="0" marL="457200" rtl="0" algn="just">
              <a:lnSpc>
                <a:spcPct val="120000"/>
              </a:lnSpc>
              <a:spcBef>
                <a:spcPts val="0"/>
              </a:spcBef>
              <a:spcAft>
                <a:spcPts val="0"/>
              </a:spcAft>
              <a:buSzPts val="1200"/>
              <a:buChar char="●"/>
            </a:pPr>
            <a:r>
              <a:rPr lang="en-GB" sz="1200"/>
              <a:t>Głowica samopoziomująca MAX LE 6% 16 mm</a:t>
            </a:r>
            <a:endParaRPr sz="1200"/>
          </a:p>
          <a:p>
            <a:pPr indent="-304800" lvl="0" marL="457200" rtl="0" algn="just">
              <a:lnSpc>
                <a:spcPct val="120000"/>
              </a:lnSpc>
              <a:spcBef>
                <a:spcPts val="0"/>
              </a:spcBef>
              <a:spcAft>
                <a:spcPts val="0"/>
              </a:spcAft>
              <a:buSzPts val="1200"/>
              <a:buChar char="●"/>
            </a:pPr>
            <a:r>
              <a:rPr lang="en-GB" sz="1200"/>
              <a:t>Korektor nachylenia podstawy 8% 16 mm)</a:t>
            </a:r>
            <a:endParaRPr sz="1200"/>
          </a:p>
        </p:txBody>
      </p:sp>
      <p:sp>
        <p:nvSpPr>
          <p:cNvPr id="760" name="Google Shape;760;p68"/>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761" name="Google Shape;761;p68"/>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69"/>
          <p:cNvPicPr preferRelativeResize="0"/>
          <p:nvPr/>
        </p:nvPicPr>
        <p:blipFill rotWithShape="1">
          <a:blip r:embed="rId3">
            <a:alphaModFix/>
          </a:blip>
          <a:srcRect b="-2245" l="-2983" r="-4739" t="-4171"/>
          <a:stretch/>
        </p:blipFill>
        <p:spPr>
          <a:xfrm>
            <a:off x="1191250" y="0"/>
            <a:ext cx="2035074" cy="4572000"/>
          </a:xfrm>
          <a:prstGeom prst="rect">
            <a:avLst/>
          </a:prstGeom>
          <a:noFill/>
          <a:ln>
            <a:noFill/>
          </a:ln>
        </p:spPr>
      </p:pic>
      <p:sp>
        <p:nvSpPr>
          <p:cNvPr id="767" name="Google Shape;767;p6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pic>
        <p:nvPicPr>
          <p:cNvPr id="768" name="Google Shape;768;p69"/>
          <p:cNvPicPr preferRelativeResize="0"/>
          <p:nvPr/>
        </p:nvPicPr>
        <p:blipFill rotWithShape="1">
          <a:blip r:embed="rId4">
            <a:alphaModFix/>
          </a:blip>
          <a:srcRect b="14167" l="0" r="0" t="14167"/>
          <a:stretch/>
        </p:blipFill>
        <p:spPr>
          <a:xfrm>
            <a:off x="4583025" y="53125"/>
            <a:ext cx="4560824" cy="4572002"/>
          </a:xfrm>
          <a:prstGeom prst="rect">
            <a:avLst/>
          </a:prstGeom>
          <a:noFill/>
          <a:ln>
            <a:noFill/>
          </a:ln>
        </p:spPr>
      </p:pic>
      <p:sp>
        <p:nvSpPr>
          <p:cNvPr id="769" name="Google Shape;769;p69"/>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350-550</a:t>
            </a:r>
            <a:r>
              <a:rPr lang="en-GB" sz="2000">
                <a:solidFill>
                  <a:srgbClr val="212121"/>
                </a:solidFill>
                <a:latin typeface="Montserrat"/>
                <a:ea typeface="Montserrat"/>
                <a:cs typeface="Montserrat"/>
                <a:sym typeface="Montserrat"/>
              </a:rPr>
              <a:t> 350-550 mm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1 tuleja dystansowa DS 200</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550-750</a:t>
            </a:r>
            <a:r>
              <a:rPr lang="en-GB" sz="2000">
                <a:solidFill>
                  <a:srgbClr val="212121"/>
                </a:solidFill>
                <a:latin typeface="Montserrat"/>
                <a:ea typeface="Montserrat"/>
                <a:cs typeface="Montserrat"/>
                <a:sym typeface="Montserrat"/>
              </a:rPr>
              <a:t> 550-750 mm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2 tuleje dystansowe DS 200</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750-950</a:t>
            </a:r>
            <a:r>
              <a:rPr lang="en-GB" sz="2000">
                <a:solidFill>
                  <a:srgbClr val="212121"/>
                </a:solidFill>
                <a:latin typeface="Montserrat"/>
                <a:ea typeface="Montserrat"/>
                <a:cs typeface="Montserrat"/>
                <a:sym typeface="Montserrat"/>
              </a:rPr>
              <a:t> 750-950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3 tuleje dystansowe DS 200</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770" name="Google Shape;770;p69"/>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Podstawa, tulejonakrętka, śruba, dystanse fugowe</a:t>
            </a:r>
            <a:endParaRPr sz="1200"/>
          </a:p>
          <a:p>
            <a:pPr indent="-304800" lvl="0" marL="457200" rtl="0" algn="just">
              <a:lnSpc>
                <a:spcPct val="120000"/>
              </a:lnSpc>
              <a:spcBef>
                <a:spcPts val="0"/>
              </a:spcBef>
              <a:spcAft>
                <a:spcPts val="0"/>
              </a:spcAft>
              <a:buSzPts val="1200"/>
              <a:buChar char="●"/>
            </a:pPr>
            <a:r>
              <a:rPr lang="en-GB" sz="1200"/>
              <a:t>Płynna regulacja wysokości</a:t>
            </a:r>
            <a:endParaRPr sz="1200"/>
          </a:p>
          <a:p>
            <a:pPr indent="-304800" lvl="0" marL="457200" rtl="0" algn="just">
              <a:lnSpc>
                <a:spcPct val="120000"/>
              </a:lnSpc>
              <a:spcBef>
                <a:spcPts val="0"/>
              </a:spcBef>
              <a:spcAft>
                <a:spcPts val="0"/>
              </a:spcAft>
              <a:buSzPts val="1200"/>
              <a:buChar char="●"/>
            </a:pPr>
            <a:r>
              <a:rPr lang="en-GB" sz="1200"/>
              <a:t>Podkładka gumowa SH145 1,5 mm</a:t>
            </a:r>
            <a:endParaRPr sz="1200"/>
          </a:p>
          <a:p>
            <a:pPr indent="-304800" lvl="0" marL="457200" rtl="0" algn="just">
              <a:lnSpc>
                <a:spcPct val="120000"/>
              </a:lnSpc>
              <a:spcBef>
                <a:spcPts val="0"/>
              </a:spcBef>
              <a:spcAft>
                <a:spcPts val="0"/>
              </a:spcAft>
              <a:buSzPts val="1200"/>
              <a:buChar char="●"/>
            </a:pPr>
            <a:r>
              <a:rPr lang="en-GB" sz="1200"/>
              <a:t>Głowica samopoziomująca MAX LE 6% 16 mm</a:t>
            </a:r>
            <a:endParaRPr sz="1200"/>
          </a:p>
          <a:p>
            <a:pPr indent="-304800" lvl="0" marL="457200" rtl="0" algn="just">
              <a:lnSpc>
                <a:spcPct val="120000"/>
              </a:lnSpc>
              <a:spcBef>
                <a:spcPts val="0"/>
              </a:spcBef>
              <a:spcAft>
                <a:spcPts val="0"/>
              </a:spcAft>
              <a:buSzPts val="1200"/>
              <a:buChar char="●"/>
            </a:pPr>
            <a:r>
              <a:rPr lang="en-GB" sz="1200"/>
              <a:t>Korektor nachylenia podstawy 8% 16 mm)</a:t>
            </a:r>
            <a:endParaRPr sz="1200"/>
          </a:p>
        </p:txBody>
      </p:sp>
      <p:sp>
        <p:nvSpPr>
          <p:cNvPr id="771" name="Google Shape;771;p69"/>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772" name="Google Shape;772;p69"/>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p70"/>
          <p:cNvPicPr preferRelativeResize="0"/>
          <p:nvPr/>
        </p:nvPicPr>
        <p:blipFill rotWithShape="1">
          <a:blip r:embed="rId3">
            <a:alphaModFix/>
          </a:blip>
          <a:srcRect b="-2245" l="-2983" r="-4739" t="-4171"/>
          <a:stretch/>
        </p:blipFill>
        <p:spPr>
          <a:xfrm>
            <a:off x="1191250" y="0"/>
            <a:ext cx="2035074" cy="4572000"/>
          </a:xfrm>
          <a:prstGeom prst="rect">
            <a:avLst/>
          </a:prstGeom>
          <a:noFill/>
          <a:ln>
            <a:noFill/>
          </a:ln>
        </p:spPr>
      </p:pic>
      <p:sp>
        <p:nvSpPr>
          <p:cNvPr id="778" name="Google Shape;778;p7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pic>
        <p:nvPicPr>
          <p:cNvPr id="779" name="Google Shape;779;p70"/>
          <p:cNvPicPr preferRelativeResize="0"/>
          <p:nvPr/>
        </p:nvPicPr>
        <p:blipFill rotWithShape="1">
          <a:blip r:embed="rId4">
            <a:alphaModFix/>
          </a:blip>
          <a:srcRect b="5486" l="0" r="0" t="19353"/>
          <a:stretch/>
        </p:blipFill>
        <p:spPr>
          <a:xfrm>
            <a:off x="4583025" y="53125"/>
            <a:ext cx="4560824" cy="4571999"/>
          </a:xfrm>
          <a:prstGeom prst="rect">
            <a:avLst/>
          </a:prstGeom>
          <a:noFill/>
          <a:ln>
            <a:noFill/>
          </a:ln>
        </p:spPr>
      </p:pic>
      <p:sp>
        <p:nvSpPr>
          <p:cNvPr id="780" name="Google Shape;780;p70"/>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350-550</a:t>
            </a:r>
            <a:r>
              <a:rPr lang="en-GB" sz="2000">
                <a:solidFill>
                  <a:srgbClr val="212121"/>
                </a:solidFill>
                <a:latin typeface="Montserrat"/>
                <a:ea typeface="Montserrat"/>
                <a:cs typeface="Montserrat"/>
                <a:sym typeface="Montserrat"/>
              </a:rPr>
              <a:t> 350-550 mm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1 tuleja dystansowa DS 200</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550-750</a:t>
            </a:r>
            <a:r>
              <a:rPr lang="en-GB" sz="2000">
                <a:solidFill>
                  <a:srgbClr val="212121"/>
                </a:solidFill>
                <a:latin typeface="Montserrat"/>
                <a:ea typeface="Montserrat"/>
                <a:cs typeface="Montserrat"/>
                <a:sym typeface="Montserrat"/>
              </a:rPr>
              <a:t> 550-750 mm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2 tuleje dystansowe DS 200</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750-950</a:t>
            </a:r>
            <a:r>
              <a:rPr lang="en-GB" sz="2000">
                <a:solidFill>
                  <a:srgbClr val="212121"/>
                </a:solidFill>
                <a:latin typeface="Montserrat"/>
                <a:ea typeface="Montserrat"/>
                <a:cs typeface="Montserrat"/>
                <a:sym typeface="Montserrat"/>
              </a:rPr>
              <a:t> 750-950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3 tuleje dystansowe DS 200</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781" name="Google Shape;781;p70"/>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Podstawa, tulejonakrętka, śruba, dystanse fugowe</a:t>
            </a:r>
            <a:endParaRPr sz="1200"/>
          </a:p>
          <a:p>
            <a:pPr indent="-304800" lvl="0" marL="457200" rtl="0" algn="just">
              <a:lnSpc>
                <a:spcPct val="120000"/>
              </a:lnSpc>
              <a:spcBef>
                <a:spcPts val="0"/>
              </a:spcBef>
              <a:spcAft>
                <a:spcPts val="0"/>
              </a:spcAft>
              <a:buSzPts val="1200"/>
              <a:buChar char="●"/>
            </a:pPr>
            <a:r>
              <a:rPr lang="en-GB" sz="1200"/>
              <a:t>Płynna regulacja wysokości</a:t>
            </a:r>
            <a:endParaRPr sz="1200"/>
          </a:p>
          <a:p>
            <a:pPr indent="-304800" lvl="0" marL="457200" rtl="0" algn="just">
              <a:lnSpc>
                <a:spcPct val="120000"/>
              </a:lnSpc>
              <a:spcBef>
                <a:spcPts val="0"/>
              </a:spcBef>
              <a:spcAft>
                <a:spcPts val="0"/>
              </a:spcAft>
              <a:buSzPts val="1200"/>
              <a:buChar char="●"/>
            </a:pPr>
            <a:r>
              <a:rPr lang="en-GB" sz="1200"/>
              <a:t>Podkładka gumowa SH145 1,5 mm</a:t>
            </a:r>
            <a:endParaRPr sz="1200"/>
          </a:p>
          <a:p>
            <a:pPr indent="-304800" lvl="0" marL="457200" rtl="0" algn="just">
              <a:lnSpc>
                <a:spcPct val="120000"/>
              </a:lnSpc>
              <a:spcBef>
                <a:spcPts val="0"/>
              </a:spcBef>
              <a:spcAft>
                <a:spcPts val="0"/>
              </a:spcAft>
              <a:buSzPts val="1200"/>
              <a:buChar char="●"/>
            </a:pPr>
            <a:r>
              <a:rPr lang="en-GB" sz="1200"/>
              <a:t>Głowica samopoziomująca MAX LE 6% 16 mm</a:t>
            </a:r>
            <a:endParaRPr sz="1200"/>
          </a:p>
          <a:p>
            <a:pPr indent="-304800" lvl="0" marL="457200" rtl="0" algn="just">
              <a:lnSpc>
                <a:spcPct val="120000"/>
              </a:lnSpc>
              <a:spcBef>
                <a:spcPts val="0"/>
              </a:spcBef>
              <a:spcAft>
                <a:spcPts val="0"/>
              </a:spcAft>
              <a:buSzPts val="1200"/>
              <a:buChar char="●"/>
            </a:pPr>
            <a:r>
              <a:rPr lang="en-GB" sz="1200"/>
              <a:t>Korektor nachylenia podstawy 8% 16 mm)</a:t>
            </a:r>
            <a:endParaRPr sz="1200"/>
          </a:p>
        </p:txBody>
      </p:sp>
      <p:sp>
        <p:nvSpPr>
          <p:cNvPr id="782" name="Google Shape;782;p70"/>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783" name="Google Shape;783;p70"/>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id="788" name="Google Shape;788;p71"/>
          <p:cNvPicPr preferRelativeResize="0"/>
          <p:nvPr/>
        </p:nvPicPr>
        <p:blipFill rotWithShape="1">
          <a:blip r:embed="rId3">
            <a:alphaModFix/>
          </a:blip>
          <a:srcRect b="0" l="0" r="3381" t="0"/>
          <a:stretch/>
        </p:blipFill>
        <p:spPr>
          <a:xfrm>
            <a:off x="779875" y="0"/>
            <a:ext cx="2760802" cy="4572004"/>
          </a:xfrm>
          <a:prstGeom prst="rect">
            <a:avLst/>
          </a:prstGeom>
          <a:noFill/>
          <a:ln>
            <a:noFill/>
          </a:ln>
        </p:spPr>
      </p:pic>
      <p:sp>
        <p:nvSpPr>
          <p:cNvPr id="789" name="Google Shape;789;p71"/>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Składa się z części górnej TOP i dolnej BOTTOM</a:t>
            </a:r>
            <a:endParaRPr sz="1200"/>
          </a:p>
          <a:p>
            <a:pPr indent="-304800" lvl="0" marL="457200" rtl="0" algn="just">
              <a:lnSpc>
                <a:spcPct val="120000"/>
              </a:lnSpc>
              <a:spcBef>
                <a:spcPts val="0"/>
              </a:spcBef>
              <a:spcAft>
                <a:spcPts val="0"/>
              </a:spcAft>
              <a:buSzPts val="1200"/>
              <a:buChar char="●"/>
            </a:pPr>
            <a:r>
              <a:rPr lang="en-GB" sz="1200"/>
              <a:t>Posiada wbudowane dystanse 3 mm</a:t>
            </a:r>
            <a:endParaRPr sz="1200"/>
          </a:p>
          <a:p>
            <a:pPr indent="-304800" lvl="0" marL="457200" rtl="0" algn="just">
              <a:lnSpc>
                <a:spcPct val="120000"/>
              </a:lnSpc>
              <a:spcBef>
                <a:spcPts val="0"/>
              </a:spcBef>
              <a:spcAft>
                <a:spcPts val="0"/>
              </a:spcAft>
              <a:buSzPts val="1200"/>
              <a:buChar char="●"/>
            </a:pPr>
            <a:r>
              <a:rPr lang="en-GB" sz="1200"/>
              <a:t>Istnieje możliwość uzywania z dystansami 5 mm</a:t>
            </a:r>
            <a:endParaRPr sz="1200"/>
          </a:p>
          <a:p>
            <a:pPr indent="-304800" lvl="0" marL="457200" rtl="0" algn="just">
              <a:lnSpc>
                <a:spcPct val="120000"/>
              </a:lnSpc>
              <a:spcBef>
                <a:spcPts val="0"/>
              </a:spcBef>
              <a:spcAft>
                <a:spcPts val="0"/>
              </a:spcAft>
              <a:buSzPts val="1200"/>
              <a:buChar char="●"/>
            </a:pPr>
            <a:r>
              <a:rPr lang="en-GB" sz="1200"/>
              <a:t>Samoczynna kompensacja nachylenia do 6%</a:t>
            </a:r>
            <a:endParaRPr sz="1200"/>
          </a:p>
        </p:txBody>
      </p:sp>
      <p:sp>
        <p:nvSpPr>
          <p:cNvPr id="790" name="Google Shape;790;p7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791" name="Google Shape;791;p71"/>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GŁOWICA SAMOPOZIOMUJĄCA</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MAX LE  6% 16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792" name="Google Shape;792;p71"/>
          <p:cNvPicPr preferRelativeResize="0"/>
          <p:nvPr/>
        </p:nvPicPr>
        <p:blipFill rotWithShape="1">
          <a:blip r:embed="rId4">
            <a:alphaModFix/>
          </a:blip>
          <a:srcRect b="0" l="22008" r="22003" t="0"/>
          <a:stretch/>
        </p:blipFill>
        <p:spPr>
          <a:xfrm>
            <a:off x="4583025" y="53125"/>
            <a:ext cx="4560824" cy="4571999"/>
          </a:xfrm>
          <a:prstGeom prst="rect">
            <a:avLst/>
          </a:prstGeom>
          <a:noFill/>
          <a:ln>
            <a:noFill/>
          </a:ln>
        </p:spPr>
      </p:pic>
      <p:sp>
        <p:nvSpPr>
          <p:cNvPr id="793" name="Google Shape;793;p71"/>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794" name="Google Shape;794;p71"/>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id="799" name="Google Shape;799;p72"/>
          <p:cNvPicPr preferRelativeResize="0"/>
          <p:nvPr/>
        </p:nvPicPr>
        <p:blipFill rotWithShape="1">
          <a:blip r:embed="rId3">
            <a:alphaModFix/>
          </a:blip>
          <a:srcRect b="7246" l="9690" r="8876" t="40088"/>
          <a:stretch/>
        </p:blipFill>
        <p:spPr>
          <a:xfrm>
            <a:off x="673550" y="1348425"/>
            <a:ext cx="3110500" cy="3223576"/>
          </a:xfrm>
          <a:prstGeom prst="rect">
            <a:avLst/>
          </a:prstGeom>
          <a:noFill/>
          <a:ln>
            <a:noFill/>
          </a:ln>
        </p:spPr>
      </p:pic>
      <p:sp>
        <p:nvSpPr>
          <p:cNvPr id="800" name="Google Shape;800;p72"/>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Składa się z częśći górnej TOP i dolnej BOTTOM</a:t>
            </a:r>
            <a:endParaRPr sz="1200"/>
          </a:p>
          <a:p>
            <a:pPr indent="-304800" lvl="0" marL="457200" rtl="0" algn="just">
              <a:lnSpc>
                <a:spcPct val="120000"/>
              </a:lnSpc>
              <a:spcBef>
                <a:spcPts val="0"/>
              </a:spcBef>
              <a:spcAft>
                <a:spcPts val="0"/>
              </a:spcAft>
              <a:buSzPts val="1200"/>
              <a:buChar char="●"/>
            </a:pPr>
            <a:r>
              <a:rPr lang="en-GB" sz="1200"/>
              <a:t>CMożliwość korekcji nachylenia do 8%</a:t>
            </a:r>
            <a:endParaRPr sz="1200"/>
          </a:p>
        </p:txBody>
      </p:sp>
      <p:sp>
        <p:nvSpPr>
          <p:cNvPr id="801" name="Google Shape;801;p7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802" name="Google Shape;802;p72"/>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KOREKTOR NACHYLENIA PODSTAWY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MAX SC 8% 16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803" name="Google Shape;803;p72"/>
          <p:cNvPicPr preferRelativeResize="0"/>
          <p:nvPr/>
        </p:nvPicPr>
        <p:blipFill rotWithShape="1">
          <a:blip r:embed="rId4">
            <a:alphaModFix/>
          </a:blip>
          <a:srcRect b="6085" l="-25071" r="-25056" t="0"/>
          <a:stretch/>
        </p:blipFill>
        <p:spPr>
          <a:xfrm>
            <a:off x="4583175" y="0"/>
            <a:ext cx="4560824" cy="4572000"/>
          </a:xfrm>
          <a:prstGeom prst="rect">
            <a:avLst/>
          </a:prstGeom>
          <a:noFill/>
          <a:ln>
            <a:noFill/>
          </a:ln>
        </p:spPr>
      </p:pic>
      <p:sp>
        <p:nvSpPr>
          <p:cNvPr id="804" name="Google Shape;804;p72"/>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805" name="Google Shape;805;p72"/>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73"/>
          <p:cNvPicPr preferRelativeResize="0"/>
          <p:nvPr/>
        </p:nvPicPr>
        <p:blipFill rotWithShape="1">
          <a:blip r:embed="rId3">
            <a:alphaModFix/>
          </a:blip>
          <a:srcRect b="-37363" l="0" r="-23152" t="-35377"/>
          <a:stretch/>
        </p:blipFill>
        <p:spPr>
          <a:xfrm>
            <a:off x="49625" y="140625"/>
            <a:ext cx="5617124" cy="4431375"/>
          </a:xfrm>
          <a:prstGeom prst="rect">
            <a:avLst/>
          </a:prstGeom>
          <a:noFill/>
          <a:ln>
            <a:noFill/>
          </a:ln>
        </p:spPr>
      </p:pic>
      <p:sp>
        <p:nvSpPr>
          <p:cNvPr id="811" name="Google Shape;811;p7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pic>
        <p:nvPicPr>
          <p:cNvPr id="812" name="Google Shape;812;p73"/>
          <p:cNvPicPr preferRelativeResize="0"/>
          <p:nvPr/>
        </p:nvPicPr>
        <p:blipFill rotWithShape="1">
          <a:blip r:embed="rId4">
            <a:alphaModFix/>
          </a:blip>
          <a:srcRect b="-25640" l="13567" r="13567" t="8667"/>
          <a:stretch/>
        </p:blipFill>
        <p:spPr>
          <a:xfrm>
            <a:off x="4583025" y="53125"/>
            <a:ext cx="4560826" cy="4572000"/>
          </a:xfrm>
          <a:prstGeom prst="rect">
            <a:avLst/>
          </a:prstGeom>
          <a:noFill/>
          <a:ln>
            <a:noFill/>
          </a:ln>
        </p:spPr>
      </p:pic>
      <p:sp>
        <p:nvSpPr>
          <p:cNvPr id="813" name="Google Shape;813;p73"/>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Składa się z częśći górnej TOP i dolnej BOTTOM</a:t>
            </a:r>
            <a:endParaRPr sz="1200"/>
          </a:p>
          <a:p>
            <a:pPr indent="-304800" lvl="0" marL="457200" rtl="0" algn="just">
              <a:lnSpc>
                <a:spcPct val="120000"/>
              </a:lnSpc>
              <a:spcBef>
                <a:spcPts val="0"/>
              </a:spcBef>
              <a:spcAft>
                <a:spcPts val="0"/>
              </a:spcAft>
              <a:buSzPts val="1200"/>
              <a:buChar char="●"/>
            </a:pPr>
            <a:r>
              <a:rPr lang="en-GB" sz="1200"/>
              <a:t>CMożliwość korekcji nachylenia do 8%</a:t>
            </a:r>
            <a:endParaRPr sz="1200"/>
          </a:p>
        </p:txBody>
      </p:sp>
      <p:sp>
        <p:nvSpPr>
          <p:cNvPr id="814" name="Google Shape;814;p73"/>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KOREKTOR NACHYLENIA PODSTAWY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MAX SC 8% 16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815" name="Google Shape;815;p73"/>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816" name="Google Shape;816;p7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1"/>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czym są tarasy wentylowane?</a:t>
            </a:r>
            <a:endParaRPr sz="600">
              <a:highlight>
                <a:srgbClr val="FF9900"/>
              </a:highlight>
            </a:endParaRPr>
          </a:p>
        </p:txBody>
      </p:sp>
      <p:sp>
        <p:nvSpPr>
          <p:cNvPr id="94" name="Google Shape;94;p11"/>
          <p:cNvSpPr/>
          <p:nvPr/>
        </p:nvSpPr>
        <p:spPr>
          <a:xfrm>
            <a:off x="4381225" y="5078950"/>
            <a:ext cx="4438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a:t>POWIERZCHNIA TARASU JEST POZIOMA POMIMO IŻ POD SPODEM TARASU JEST SPADEK</a:t>
            </a:r>
            <a:endParaRPr/>
          </a:p>
        </p:txBody>
      </p:sp>
      <p:pic>
        <p:nvPicPr>
          <p:cNvPr id="95" name="Google Shape;95;p11"/>
          <p:cNvPicPr preferRelativeResize="0"/>
          <p:nvPr/>
        </p:nvPicPr>
        <p:blipFill rotWithShape="1">
          <a:blip r:embed="rId3">
            <a:alphaModFix/>
          </a:blip>
          <a:srcRect b="23106" l="17976" r="17982" t="0"/>
          <a:stretch/>
        </p:blipFill>
        <p:spPr>
          <a:xfrm>
            <a:off x="-1825" y="0"/>
            <a:ext cx="9143999" cy="3515550"/>
          </a:xfrm>
          <a:prstGeom prst="rect">
            <a:avLst/>
          </a:prstGeom>
          <a:noFill/>
          <a:ln>
            <a:noFill/>
          </a:ln>
        </p:spPr>
      </p:pic>
      <p:sp>
        <p:nvSpPr>
          <p:cNvPr id="96" name="Google Shape;96;p1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97" name="Google Shape;97;p11"/>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cxnSp>
        <p:nvCxnSpPr>
          <p:cNvPr id="98" name="Google Shape;98;p11"/>
          <p:cNvCxnSpPr/>
          <p:nvPr/>
        </p:nvCxnSpPr>
        <p:spPr>
          <a:xfrm flipH="1">
            <a:off x="2889800" y="399500"/>
            <a:ext cx="426000" cy="532800"/>
          </a:xfrm>
          <a:prstGeom prst="straightConnector1">
            <a:avLst/>
          </a:prstGeom>
          <a:noFill/>
          <a:ln cap="flat" cmpd="sng" w="38100">
            <a:solidFill>
              <a:srgbClr val="FF9900"/>
            </a:solidFill>
            <a:prstDash val="solid"/>
            <a:round/>
            <a:headEnd len="med" w="med" type="none"/>
            <a:tailEnd len="med" w="med" type="triangle"/>
          </a:ln>
        </p:spPr>
      </p:cxnSp>
      <p:sp>
        <p:nvSpPr>
          <p:cNvPr id="99" name="Google Shape;99;p11"/>
          <p:cNvSpPr/>
          <p:nvPr/>
        </p:nvSpPr>
        <p:spPr>
          <a:xfrm>
            <a:off x="3452500" y="134600"/>
            <a:ext cx="44388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NA TEJ WYSOKOŚCI POTRZEBUJEMY MIEĆ TARAS</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cxnSp>
        <p:nvCxnSpPr>
          <p:cNvPr id="100" name="Google Shape;100;p11"/>
          <p:cNvCxnSpPr/>
          <p:nvPr/>
        </p:nvCxnSpPr>
        <p:spPr>
          <a:xfrm rot="10800000">
            <a:off x="4572000" y="2139250"/>
            <a:ext cx="195300" cy="439500"/>
          </a:xfrm>
          <a:prstGeom prst="straightConnector1">
            <a:avLst/>
          </a:prstGeom>
          <a:noFill/>
          <a:ln cap="flat" cmpd="sng" w="38100">
            <a:solidFill>
              <a:srgbClr val="FF9900"/>
            </a:solidFill>
            <a:prstDash val="solid"/>
            <a:round/>
            <a:headEnd len="med" w="med" type="none"/>
            <a:tailEnd len="med" w="med" type="triangle"/>
          </a:ln>
        </p:spPr>
      </p:cxnSp>
      <p:sp>
        <p:nvSpPr>
          <p:cNvPr id="101" name="Google Shape;101;p11"/>
          <p:cNvSpPr/>
          <p:nvPr/>
        </p:nvSpPr>
        <p:spPr>
          <a:xfrm>
            <a:off x="1571325" y="2697500"/>
            <a:ext cx="44388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NA TEJ WYSOKOŚCI MAMY PODŁOŻE</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cxnSp>
        <p:nvCxnSpPr>
          <p:cNvPr id="102" name="Google Shape;102;p11"/>
          <p:cNvCxnSpPr/>
          <p:nvPr/>
        </p:nvCxnSpPr>
        <p:spPr>
          <a:xfrm>
            <a:off x="5046975" y="2290425"/>
            <a:ext cx="2956200" cy="293100"/>
          </a:xfrm>
          <a:prstGeom prst="straightConnector1">
            <a:avLst/>
          </a:prstGeom>
          <a:noFill/>
          <a:ln cap="flat" cmpd="sng" w="28575">
            <a:solidFill>
              <a:srgbClr val="FF9900"/>
            </a:solidFill>
            <a:prstDash val="solid"/>
            <a:round/>
            <a:headEnd len="med" w="med" type="none"/>
            <a:tailEnd len="med" w="med" type="triangle"/>
          </a:ln>
        </p:spPr>
      </p:cxnSp>
      <p:sp>
        <p:nvSpPr>
          <p:cNvPr id="103" name="Google Shape;103;p11"/>
          <p:cNvSpPr/>
          <p:nvPr/>
        </p:nvSpPr>
        <p:spPr>
          <a:xfrm>
            <a:off x="5851875" y="2583525"/>
            <a:ext cx="8733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a:t>SPADEK</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7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822" name="Google Shape;822;p74"/>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Kołkowanie do podłoża</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823" name="Google Shape;823;p74"/>
          <p:cNvPicPr preferRelativeResize="0"/>
          <p:nvPr/>
        </p:nvPicPr>
        <p:blipFill rotWithShape="1">
          <a:blip r:embed="rId3">
            <a:alphaModFix/>
          </a:blip>
          <a:srcRect b="6973" l="-30958" r="-30958" t="-8034"/>
          <a:stretch/>
        </p:blipFill>
        <p:spPr>
          <a:xfrm>
            <a:off x="-470925" y="0"/>
            <a:ext cx="4572000" cy="4572005"/>
          </a:xfrm>
          <a:prstGeom prst="rect">
            <a:avLst/>
          </a:prstGeom>
          <a:noFill/>
          <a:ln>
            <a:noFill/>
          </a:ln>
        </p:spPr>
      </p:pic>
      <p:sp>
        <p:nvSpPr>
          <p:cNvPr id="824" name="Google Shape;824;p74"/>
          <p:cNvSpPr/>
          <p:nvPr/>
        </p:nvSpPr>
        <p:spPr>
          <a:xfrm>
            <a:off x="4396025" y="4260050"/>
            <a:ext cx="5042100" cy="581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Filmik jak kołkować do podłoża</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825" name="Google Shape;825;p74"/>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pic>
        <p:nvPicPr>
          <p:cNvPr id="826" name="Google Shape;826;p74" title="Adjustable pedestal MAX fixing to ground">
            <a:hlinkClick r:id="rId4"/>
          </p:cNvPr>
          <p:cNvPicPr preferRelativeResize="0"/>
          <p:nvPr/>
        </p:nvPicPr>
        <p:blipFill>
          <a:blip r:embed="rId5">
            <a:alphaModFix/>
          </a:blip>
          <a:stretch>
            <a:fillRect/>
          </a:stretch>
        </p:blipFill>
        <p:spPr>
          <a:xfrm>
            <a:off x="3551625" y="0"/>
            <a:ext cx="5592376" cy="4194275"/>
          </a:xfrm>
          <a:prstGeom prst="rect">
            <a:avLst/>
          </a:prstGeom>
          <a:noFill/>
          <a:ln>
            <a:noFill/>
          </a:ln>
        </p:spPr>
      </p:pic>
      <p:sp>
        <p:nvSpPr>
          <p:cNvPr id="827" name="Google Shape;827;p74"/>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7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833" name="Google Shape;833;p75"/>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Klucz do regulacji wysokości po ułożeniu płyt</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834" name="Google Shape;834;p75"/>
          <p:cNvPicPr preferRelativeResize="0"/>
          <p:nvPr/>
        </p:nvPicPr>
        <p:blipFill rotWithShape="1">
          <a:blip r:embed="rId3">
            <a:alphaModFix/>
          </a:blip>
          <a:srcRect b="5091" l="33036" r="26894" t="8313"/>
          <a:stretch/>
        </p:blipFill>
        <p:spPr>
          <a:xfrm>
            <a:off x="0" y="0"/>
            <a:ext cx="3384850" cy="4572000"/>
          </a:xfrm>
          <a:prstGeom prst="rect">
            <a:avLst/>
          </a:prstGeom>
          <a:noFill/>
          <a:ln>
            <a:noFill/>
          </a:ln>
        </p:spPr>
      </p:pic>
      <p:sp>
        <p:nvSpPr>
          <p:cNvPr id="835" name="Google Shape;835;p75"/>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pic>
        <p:nvPicPr>
          <p:cNvPr id="836" name="Google Shape;836;p75" title="MAX pedestals manual key tool for final height adjustment regulations">
            <a:hlinkClick r:id="rId4"/>
          </p:cNvPr>
          <p:cNvPicPr preferRelativeResize="0"/>
          <p:nvPr/>
        </p:nvPicPr>
        <p:blipFill>
          <a:blip r:embed="rId5">
            <a:alphaModFix/>
          </a:blip>
          <a:stretch>
            <a:fillRect/>
          </a:stretch>
        </p:blipFill>
        <p:spPr>
          <a:xfrm>
            <a:off x="3384850" y="0"/>
            <a:ext cx="5759150" cy="4319385"/>
          </a:xfrm>
          <a:prstGeom prst="rect">
            <a:avLst/>
          </a:prstGeom>
          <a:noFill/>
          <a:ln>
            <a:noFill/>
          </a:ln>
        </p:spPr>
      </p:pic>
      <p:sp>
        <p:nvSpPr>
          <p:cNvPr id="837" name="Google Shape;837;p75"/>
          <p:cNvSpPr/>
          <p:nvPr/>
        </p:nvSpPr>
        <p:spPr>
          <a:xfrm>
            <a:off x="4410750" y="4480800"/>
            <a:ext cx="5042100" cy="581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Filmik jak używać klucza</a:t>
            </a:r>
            <a:endParaRPr sz="2000">
              <a:solidFill>
                <a:srgbClr val="212121"/>
              </a:solidFill>
              <a:latin typeface="Montserrat"/>
              <a:ea typeface="Montserrat"/>
              <a:cs typeface="Montserrat"/>
              <a:sym typeface="Montserrat"/>
            </a:endParaRPr>
          </a:p>
        </p:txBody>
      </p:sp>
      <p:sp>
        <p:nvSpPr>
          <p:cNvPr id="838" name="Google Shape;838;p75"/>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7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844" name="Google Shape;844;p76"/>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Klips dystansowy od ściany DDPWA</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845" name="Google Shape;845;p76"/>
          <p:cNvPicPr preferRelativeResize="0"/>
          <p:nvPr/>
        </p:nvPicPr>
        <p:blipFill rotWithShape="1">
          <a:blip r:embed="rId3">
            <a:alphaModFix/>
          </a:blip>
          <a:srcRect b="8311" l="-5592" r="-5592" t="22195"/>
          <a:stretch/>
        </p:blipFill>
        <p:spPr>
          <a:xfrm>
            <a:off x="0" y="0"/>
            <a:ext cx="4572000" cy="4572006"/>
          </a:xfrm>
          <a:prstGeom prst="rect">
            <a:avLst/>
          </a:prstGeom>
          <a:noFill/>
          <a:ln>
            <a:noFill/>
          </a:ln>
        </p:spPr>
      </p:pic>
      <p:pic>
        <p:nvPicPr>
          <p:cNvPr id="846" name="Google Shape;846;p76"/>
          <p:cNvPicPr preferRelativeResize="0"/>
          <p:nvPr/>
        </p:nvPicPr>
        <p:blipFill rotWithShape="1">
          <a:blip r:embed="rId4">
            <a:alphaModFix/>
          </a:blip>
          <a:srcRect b="18801" l="0" r="0" t="18795"/>
          <a:stretch/>
        </p:blipFill>
        <p:spPr>
          <a:xfrm flipH="1">
            <a:off x="4248000" y="-334675"/>
            <a:ext cx="4572000" cy="4572006"/>
          </a:xfrm>
          <a:prstGeom prst="rect">
            <a:avLst/>
          </a:prstGeom>
          <a:noFill/>
          <a:ln>
            <a:noFill/>
          </a:ln>
        </p:spPr>
      </p:pic>
      <p:sp>
        <p:nvSpPr>
          <p:cNvPr id="847" name="Google Shape;847;p76"/>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848" name="Google Shape;848;p76"/>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7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854" name="Google Shape;854;p77"/>
          <p:cNvSpPr/>
          <p:nvPr/>
        </p:nvSpPr>
        <p:spPr>
          <a:xfrm>
            <a:off x="186250" y="4683200"/>
            <a:ext cx="68778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Stężanie wysokich konstrukcji drutem naciągowym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855" name="Google Shape;855;p77"/>
          <p:cNvPicPr preferRelativeResize="0"/>
          <p:nvPr/>
        </p:nvPicPr>
        <p:blipFill rotWithShape="1">
          <a:blip r:embed="rId3">
            <a:alphaModFix/>
          </a:blip>
          <a:srcRect b="0" l="-4178" r="-555" t="0"/>
          <a:stretch/>
        </p:blipFill>
        <p:spPr>
          <a:xfrm>
            <a:off x="403400" y="0"/>
            <a:ext cx="8524749" cy="4572001"/>
          </a:xfrm>
          <a:prstGeom prst="rect">
            <a:avLst/>
          </a:prstGeom>
          <a:noFill/>
          <a:ln>
            <a:noFill/>
          </a:ln>
        </p:spPr>
      </p:pic>
      <p:sp>
        <p:nvSpPr>
          <p:cNvPr id="856" name="Google Shape;856;p77"/>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857" name="Google Shape;857;p77"/>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7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pic>
        <p:nvPicPr>
          <p:cNvPr id="863" name="Google Shape;863;p78"/>
          <p:cNvPicPr preferRelativeResize="0"/>
          <p:nvPr/>
        </p:nvPicPr>
        <p:blipFill rotWithShape="1">
          <a:blip r:embed="rId3">
            <a:alphaModFix/>
          </a:blip>
          <a:srcRect b="11696" l="-580" r="580" t="13470"/>
          <a:stretch/>
        </p:blipFill>
        <p:spPr>
          <a:xfrm>
            <a:off x="0" y="0"/>
            <a:ext cx="9144000" cy="4683198"/>
          </a:xfrm>
          <a:prstGeom prst="rect">
            <a:avLst/>
          </a:prstGeom>
          <a:noFill/>
          <a:ln>
            <a:noFill/>
          </a:ln>
        </p:spPr>
      </p:pic>
      <p:sp>
        <p:nvSpPr>
          <p:cNvPr id="864" name="Google Shape;864;p78"/>
          <p:cNvSpPr/>
          <p:nvPr/>
        </p:nvSpPr>
        <p:spPr>
          <a:xfrm>
            <a:off x="186250" y="4683200"/>
            <a:ext cx="73047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Stężanie wysokich konstrukcji drutem naciągowym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865" name="Google Shape;865;p78"/>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866" name="Google Shape;866;p78"/>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7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872" name="Google Shape;872;p79"/>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Seria </a:t>
            </a: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System zabezpieczający płyty przed wiatrem WINDPROOF</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873" name="Google Shape;873;p79"/>
          <p:cNvPicPr preferRelativeResize="0"/>
          <p:nvPr/>
        </p:nvPicPr>
        <p:blipFill rotWithShape="1">
          <a:blip r:embed="rId3">
            <a:alphaModFix/>
          </a:blip>
          <a:srcRect b="0" l="661" r="661" t="0"/>
          <a:stretch/>
        </p:blipFill>
        <p:spPr>
          <a:xfrm>
            <a:off x="0" y="0"/>
            <a:ext cx="4572000" cy="4572005"/>
          </a:xfrm>
          <a:prstGeom prst="rect">
            <a:avLst/>
          </a:prstGeom>
          <a:noFill/>
          <a:ln>
            <a:noFill/>
          </a:ln>
        </p:spPr>
      </p:pic>
      <p:pic>
        <p:nvPicPr>
          <p:cNvPr id="874" name="Google Shape;874;p79"/>
          <p:cNvPicPr preferRelativeResize="0"/>
          <p:nvPr/>
        </p:nvPicPr>
        <p:blipFill rotWithShape="1">
          <a:blip r:embed="rId4">
            <a:alphaModFix/>
          </a:blip>
          <a:srcRect b="28117" l="5539" r="9107" t="18608"/>
          <a:stretch/>
        </p:blipFill>
        <p:spPr>
          <a:xfrm>
            <a:off x="4505000" y="0"/>
            <a:ext cx="4572000" cy="4572005"/>
          </a:xfrm>
          <a:prstGeom prst="rect">
            <a:avLst/>
          </a:prstGeom>
          <a:noFill/>
          <a:ln>
            <a:noFill/>
          </a:ln>
        </p:spPr>
      </p:pic>
      <p:sp>
        <p:nvSpPr>
          <p:cNvPr id="875" name="Google Shape;875;p79"/>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Seria MAX</a:t>
            </a:r>
            <a:endParaRPr b="1" sz="1700">
              <a:solidFill>
                <a:srgbClr val="212121"/>
              </a:solidFill>
              <a:latin typeface="Montserrat"/>
              <a:ea typeface="Montserrat"/>
              <a:cs typeface="Montserrat"/>
              <a:sym typeface="Montserrat"/>
            </a:endParaRPr>
          </a:p>
        </p:txBody>
      </p:sp>
      <p:sp>
        <p:nvSpPr>
          <p:cNvPr id="876" name="Google Shape;876;p79"/>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8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882" name="Google Shape;882;p80"/>
          <p:cNvSpPr/>
          <p:nvPr/>
        </p:nvSpPr>
        <p:spPr>
          <a:xfrm>
            <a:off x="762026" y="5047200"/>
            <a:ext cx="56691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Wsporniki </a:t>
            </a:r>
            <a:r>
              <a:rPr lang="en-GB" sz="2000">
                <a:solidFill>
                  <a:srgbClr val="212121"/>
                </a:solidFill>
                <a:highlight>
                  <a:srgbClr val="FF9900"/>
                </a:highlight>
                <a:latin typeface="Montserrat"/>
                <a:ea typeface="Montserrat"/>
                <a:cs typeface="Montserrat"/>
                <a:sym typeface="Montserrat"/>
              </a:rPr>
              <a:t>DD PEDESTALS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Akcesoria dodatkowe</a:t>
            </a:r>
            <a:endParaRPr b="1" sz="2000">
              <a:solidFill>
                <a:srgbClr val="212121"/>
              </a:solidFill>
              <a:latin typeface="Montserrat"/>
              <a:ea typeface="Montserrat"/>
              <a:cs typeface="Montserrat"/>
              <a:sym typeface="Montserrat"/>
            </a:endParaRPr>
          </a:p>
        </p:txBody>
      </p:sp>
      <p:pic>
        <p:nvPicPr>
          <p:cNvPr id="883" name="Google Shape;883;p80"/>
          <p:cNvPicPr preferRelativeResize="0"/>
          <p:nvPr/>
        </p:nvPicPr>
        <p:blipFill rotWithShape="1">
          <a:blip r:embed="rId3">
            <a:alphaModFix/>
          </a:blip>
          <a:srcRect b="0" l="-6370" r="6369" t="0"/>
          <a:stretch/>
        </p:blipFill>
        <p:spPr>
          <a:xfrm>
            <a:off x="762000" y="152400"/>
            <a:ext cx="7620000" cy="4286250"/>
          </a:xfrm>
          <a:prstGeom prst="rect">
            <a:avLst/>
          </a:prstGeom>
          <a:noFill/>
          <a:ln>
            <a:noFill/>
          </a:ln>
        </p:spPr>
      </p:pic>
      <p:sp>
        <p:nvSpPr>
          <p:cNvPr id="884" name="Google Shape;884;p80"/>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8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890" name="Google Shape;890;p81"/>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Dystanse fugowe</a:t>
            </a:r>
            <a:endParaRPr b="1"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L3 - 3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L5 - 5 mm</a:t>
            </a:r>
            <a:endParaRPr sz="2000">
              <a:solidFill>
                <a:srgbClr val="212121"/>
              </a:solidFill>
              <a:latin typeface="Montserrat"/>
              <a:ea typeface="Montserrat"/>
              <a:cs typeface="Montserrat"/>
              <a:sym typeface="Montserrat"/>
            </a:endParaRPr>
          </a:p>
        </p:txBody>
      </p:sp>
      <p:pic>
        <p:nvPicPr>
          <p:cNvPr id="891" name="Google Shape;891;p81"/>
          <p:cNvPicPr preferRelativeResize="0"/>
          <p:nvPr/>
        </p:nvPicPr>
        <p:blipFill rotWithShape="1">
          <a:blip r:embed="rId3">
            <a:alphaModFix/>
          </a:blip>
          <a:srcRect b="48275" l="0" r="0" t="-5651"/>
          <a:stretch/>
        </p:blipFill>
        <p:spPr>
          <a:xfrm>
            <a:off x="0" y="0"/>
            <a:ext cx="4572000" cy="4572006"/>
          </a:xfrm>
          <a:prstGeom prst="rect">
            <a:avLst/>
          </a:prstGeom>
          <a:noFill/>
          <a:ln>
            <a:noFill/>
          </a:ln>
        </p:spPr>
      </p:pic>
      <p:pic>
        <p:nvPicPr>
          <p:cNvPr id="892" name="Google Shape;892;p81"/>
          <p:cNvPicPr preferRelativeResize="0"/>
          <p:nvPr/>
        </p:nvPicPr>
        <p:blipFill rotWithShape="1">
          <a:blip r:embed="rId4">
            <a:alphaModFix/>
          </a:blip>
          <a:srcRect b="-12812" l="1009" r="1018" t="-12799"/>
          <a:stretch/>
        </p:blipFill>
        <p:spPr>
          <a:xfrm>
            <a:off x="4505000" y="0"/>
            <a:ext cx="4572000" cy="4572004"/>
          </a:xfrm>
          <a:prstGeom prst="rect">
            <a:avLst/>
          </a:prstGeom>
          <a:noFill/>
          <a:ln>
            <a:noFill/>
          </a:ln>
        </p:spPr>
      </p:pic>
      <p:sp>
        <p:nvSpPr>
          <p:cNvPr id="893" name="Google Shape;893;p81"/>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894" name="Google Shape;894;p81"/>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Można mocować dowolnie do otworów w całym systemie wsporników DD PEDESTALS</a:t>
            </a:r>
            <a:endParaRPr sz="1200"/>
          </a:p>
          <a:p>
            <a:pPr indent="-304800" lvl="0" marL="457200" rtl="0" algn="just">
              <a:lnSpc>
                <a:spcPct val="120000"/>
              </a:lnSpc>
              <a:spcBef>
                <a:spcPts val="0"/>
              </a:spcBef>
              <a:spcAft>
                <a:spcPts val="0"/>
              </a:spcAft>
              <a:buSzPts val="1200"/>
              <a:buChar char="●"/>
            </a:pPr>
            <a:r>
              <a:rPr lang="en-GB" sz="1200"/>
              <a:t>Pozwalają na dowolne ułożenie płyt na wspornikach</a:t>
            </a:r>
            <a:endParaRPr sz="1200"/>
          </a:p>
        </p:txBody>
      </p:sp>
      <p:sp>
        <p:nvSpPr>
          <p:cNvPr id="895" name="Google Shape;895;p81"/>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8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901" name="Google Shape;901;p82"/>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Dystanse fugowe</a:t>
            </a:r>
            <a:endParaRPr b="1"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L3 - 3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L5 - 5 mm</a:t>
            </a:r>
            <a:endParaRPr sz="2000">
              <a:solidFill>
                <a:srgbClr val="212121"/>
              </a:solidFill>
              <a:latin typeface="Montserrat"/>
              <a:ea typeface="Montserrat"/>
              <a:cs typeface="Montserrat"/>
              <a:sym typeface="Montserrat"/>
            </a:endParaRPr>
          </a:p>
        </p:txBody>
      </p:sp>
      <p:pic>
        <p:nvPicPr>
          <p:cNvPr id="902" name="Google Shape;902;p82"/>
          <p:cNvPicPr preferRelativeResize="0"/>
          <p:nvPr/>
        </p:nvPicPr>
        <p:blipFill rotWithShape="1">
          <a:blip r:embed="rId3">
            <a:alphaModFix/>
          </a:blip>
          <a:srcRect b="23100" l="23100" r="0" t="0"/>
          <a:stretch/>
        </p:blipFill>
        <p:spPr>
          <a:xfrm>
            <a:off x="0" y="0"/>
            <a:ext cx="4571999" cy="4572007"/>
          </a:xfrm>
          <a:prstGeom prst="rect">
            <a:avLst/>
          </a:prstGeom>
          <a:noFill/>
          <a:ln>
            <a:noFill/>
          </a:ln>
        </p:spPr>
      </p:pic>
      <p:pic>
        <p:nvPicPr>
          <p:cNvPr id="903" name="Google Shape;903;p82"/>
          <p:cNvPicPr preferRelativeResize="0"/>
          <p:nvPr/>
        </p:nvPicPr>
        <p:blipFill rotWithShape="1">
          <a:blip r:embed="rId4">
            <a:alphaModFix/>
          </a:blip>
          <a:srcRect b="0" l="21875" r="21875" t="0"/>
          <a:stretch/>
        </p:blipFill>
        <p:spPr>
          <a:xfrm>
            <a:off x="4505000" y="0"/>
            <a:ext cx="4571999" cy="4572003"/>
          </a:xfrm>
          <a:prstGeom prst="rect">
            <a:avLst/>
          </a:prstGeom>
          <a:noFill/>
          <a:ln>
            <a:noFill/>
          </a:ln>
        </p:spPr>
      </p:pic>
      <p:sp>
        <p:nvSpPr>
          <p:cNvPr id="904" name="Google Shape;904;p82"/>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905" name="Google Shape;905;p82"/>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17500" lvl="0" marL="457200" rtl="0" algn="l">
              <a:lnSpc>
                <a:spcPct val="120000"/>
              </a:lnSpc>
              <a:spcBef>
                <a:spcPts val="0"/>
              </a:spcBef>
              <a:spcAft>
                <a:spcPts val="0"/>
              </a:spcAft>
              <a:buSzPts val="1400"/>
              <a:buChar char="●"/>
            </a:pPr>
            <a:r>
              <a:rPr lang="en-GB"/>
              <a:t>Można mocować dowolnie do otworów w całym systemie wsporników DD PEDESTALS</a:t>
            </a:r>
            <a:endParaRPr/>
          </a:p>
          <a:p>
            <a:pPr indent="-317500" lvl="0" marL="457200" rtl="0" algn="l">
              <a:lnSpc>
                <a:spcPct val="120000"/>
              </a:lnSpc>
              <a:spcBef>
                <a:spcPts val="0"/>
              </a:spcBef>
              <a:spcAft>
                <a:spcPts val="0"/>
              </a:spcAft>
              <a:buSzPts val="1400"/>
              <a:buChar char="●"/>
            </a:pPr>
            <a:r>
              <a:rPr lang="en-GB"/>
              <a:t>Pozwalają na dowolne ułożenie płyt na wspornikach</a:t>
            </a:r>
            <a:endParaRPr/>
          </a:p>
        </p:txBody>
      </p:sp>
      <p:sp>
        <p:nvSpPr>
          <p:cNvPr id="906" name="Google Shape;906;p82"/>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8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912" name="Google Shape;912;p83"/>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Dyski fugowe </a:t>
            </a:r>
            <a:r>
              <a:rPr lang="en-GB" sz="2000">
                <a:solidFill>
                  <a:srgbClr val="212121"/>
                </a:solidFill>
                <a:latin typeface="Montserrat"/>
                <a:ea typeface="Montserrat"/>
                <a:cs typeface="Montserrat"/>
                <a:sym typeface="Montserrat"/>
              </a:rPr>
              <a:t>( wkładki dystansowe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D3 - 3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D5 - 5 mm</a:t>
            </a:r>
            <a:endParaRPr sz="2000">
              <a:solidFill>
                <a:srgbClr val="212121"/>
              </a:solidFill>
              <a:latin typeface="Montserrat"/>
              <a:ea typeface="Montserrat"/>
              <a:cs typeface="Montserrat"/>
              <a:sym typeface="Montserrat"/>
            </a:endParaRPr>
          </a:p>
        </p:txBody>
      </p:sp>
      <p:pic>
        <p:nvPicPr>
          <p:cNvPr id="913" name="Google Shape;913;p83"/>
          <p:cNvPicPr preferRelativeResize="0"/>
          <p:nvPr/>
        </p:nvPicPr>
        <p:blipFill rotWithShape="1">
          <a:blip r:embed="rId3">
            <a:alphaModFix/>
          </a:blip>
          <a:srcRect b="26411" l="29934" r="27897" t="-7402"/>
          <a:stretch/>
        </p:blipFill>
        <p:spPr>
          <a:xfrm>
            <a:off x="1551250" y="-96687"/>
            <a:ext cx="2312099" cy="4765387"/>
          </a:xfrm>
          <a:prstGeom prst="rect">
            <a:avLst/>
          </a:prstGeom>
          <a:noFill/>
          <a:ln>
            <a:noFill/>
          </a:ln>
        </p:spPr>
      </p:pic>
      <p:sp>
        <p:nvSpPr>
          <p:cNvPr id="914" name="Google Shape;914;p83"/>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915" name="Google Shape;915;p83"/>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Można mocować do wsporników z serii SPIRAL i MAX.</a:t>
            </a:r>
            <a:endParaRPr b="1" sz="1500"/>
          </a:p>
        </p:txBody>
      </p:sp>
      <p:pic>
        <p:nvPicPr>
          <p:cNvPr id="916" name="Google Shape;916;p83"/>
          <p:cNvPicPr preferRelativeResize="0"/>
          <p:nvPr/>
        </p:nvPicPr>
        <p:blipFill rotWithShape="1">
          <a:blip r:embed="rId4">
            <a:alphaModFix/>
          </a:blip>
          <a:srcRect b="2289" l="30615" r="28877" t="-2290"/>
          <a:stretch/>
        </p:blipFill>
        <p:spPr>
          <a:xfrm>
            <a:off x="4661756" y="96700"/>
            <a:ext cx="3142796" cy="4572001"/>
          </a:xfrm>
          <a:prstGeom prst="rect">
            <a:avLst/>
          </a:prstGeom>
          <a:noFill/>
          <a:ln>
            <a:noFill/>
          </a:ln>
        </p:spPr>
      </p:pic>
      <p:sp>
        <p:nvSpPr>
          <p:cNvPr id="917" name="Google Shape;917;p8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2"/>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czym są tarasy wentylowane?</a:t>
            </a:r>
            <a:endParaRPr sz="600">
              <a:highlight>
                <a:srgbClr val="FF9900"/>
              </a:highlight>
            </a:endParaRPr>
          </a:p>
        </p:txBody>
      </p:sp>
      <p:sp>
        <p:nvSpPr>
          <p:cNvPr id="109" name="Google Shape;109;p12"/>
          <p:cNvSpPr/>
          <p:nvPr/>
        </p:nvSpPr>
        <p:spPr>
          <a:xfrm>
            <a:off x="4381225" y="5078950"/>
            <a:ext cx="44388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Clr>
                <a:srgbClr val="5E5E5E"/>
              </a:buClr>
              <a:buSzPts val="300"/>
              <a:buFont typeface="Montserrat"/>
              <a:buNone/>
            </a:pPr>
            <a:r>
              <a:rPr lang="en-GB"/>
              <a:t>POWIERZCHNIA TARASU JEST POZIOMA POMIMO IŻ POD SPODEM TARASU JEST SPADEK</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pic>
        <p:nvPicPr>
          <p:cNvPr id="110" name="Google Shape;110;p12"/>
          <p:cNvPicPr preferRelativeResize="0"/>
          <p:nvPr/>
        </p:nvPicPr>
        <p:blipFill rotWithShape="1">
          <a:blip r:embed="rId3">
            <a:alphaModFix/>
          </a:blip>
          <a:srcRect b="24998" l="10782" r="11311" t="0"/>
          <a:stretch/>
        </p:blipFill>
        <p:spPr>
          <a:xfrm>
            <a:off x="266325" y="199750"/>
            <a:ext cx="8553699" cy="2636675"/>
          </a:xfrm>
          <a:prstGeom prst="rect">
            <a:avLst/>
          </a:prstGeom>
          <a:noFill/>
          <a:ln>
            <a:noFill/>
          </a:ln>
        </p:spPr>
      </p:pic>
      <p:sp>
        <p:nvSpPr>
          <p:cNvPr id="111" name="Google Shape;111;p1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12" name="Google Shape;112;p12"/>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cxnSp>
        <p:nvCxnSpPr>
          <p:cNvPr id="113" name="Google Shape;113;p12"/>
          <p:cNvCxnSpPr/>
          <p:nvPr/>
        </p:nvCxnSpPr>
        <p:spPr>
          <a:xfrm flipH="1">
            <a:off x="2889800" y="399500"/>
            <a:ext cx="426000" cy="532800"/>
          </a:xfrm>
          <a:prstGeom prst="straightConnector1">
            <a:avLst/>
          </a:prstGeom>
          <a:noFill/>
          <a:ln cap="flat" cmpd="sng" w="38100">
            <a:solidFill>
              <a:srgbClr val="FF9900"/>
            </a:solidFill>
            <a:prstDash val="solid"/>
            <a:round/>
            <a:headEnd len="med" w="med" type="none"/>
            <a:tailEnd len="med" w="med" type="triangle"/>
          </a:ln>
        </p:spPr>
      </p:cxnSp>
      <p:sp>
        <p:nvSpPr>
          <p:cNvPr id="114" name="Google Shape;114;p12"/>
          <p:cNvSpPr/>
          <p:nvPr/>
        </p:nvSpPr>
        <p:spPr>
          <a:xfrm>
            <a:off x="3452500" y="134600"/>
            <a:ext cx="44388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NA TEJ WYSOKOŚCI POTRZEBUJEMY MIEĆ TARAS</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cxnSp>
        <p:nvCxnSpPr>
          <p:cNvPr id="115" name="Google Shape;115;p12"/>
          <p:cNvCxnSpPr/>
          <p:nvPr/>
        </p:nvCxnSpPr>
        <p:spPr>
          <a:xfrm rot="10800000">
            <a:off x="3679800" y="1793025"/>
            <a:ext cx="195300" cy="439500"/>
          </a:xfrm>
          <a:prstGeom prst="straightConnector1">
            <a:avLst/>
          </a:prstGeom>
          <a:noFill/>
          <a:ln cap="flat" cmpd="sng" w="38100">
            <a:solidFill>
              <a:srgbClr val="FF9900"/>
            </a:solidFill>
            <a:prstDash val="solid"/>
            <a:round/>
            <a:headEnd len="med" w="med" type="none"/>
            <a:tailEnd len="med" w="med" type="triangle"/>
          </a:ln>
        </p:spPr>
      </p:cxnSp>
      <p:sp>
        <p:nvSpPr>
          <p:cNvPr id="116" name="Google Shape;116;p12"/>
          <p:cNvSpPr/>
          <p:nvPr/>
        </p:nvSpPr>
        <p:spPr>
          <a:xfrm>
            <a:off x="2237175" y="2298175"/>
            <a:ext cx="44388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NA TEJ WYSOKOŚCI MAMY PODŁOŻE</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cxnSp>
        <p:nvCxnSpPr>
          <p:cNvPr id="117" name="Google Shape;117;p12"/>
          <p:cNvCxnSpPr/>
          <p:nvPr/>
        </p:nvCxnSpPr>
        <p:spPr>
          <a:xfrm>
            <a:off x="5260025" y="2005075"/>
            <a:ext cx="2956200" cy="293100"/>
          </a:xfrm>
          <a:prstGeom prst="straightConnector1">
            <a:avLst/>
          </a:prstGeom>
          <a:noFill/>
          <a:ln cap="flat" cmpd="sng" w="28575">
            <a:solidFill>
              <a:srgbClr val="FF9900"/>
            </a:solidFill>
            <a:prstDash val="solid"/>
            <a:round/>
            <a:headEnd len="med" w="med" type="none"/>
            <a:tailEnd len="med" w="med" type="triangle"/>
          </a:ln>
        </p:spPr>
      </p:cxnSp>
      <p:sp>
        <p:nvSpPr>
          <p:cNvPr id="118" name="Google Shape;118;p12"/>
          <p:cNvSpPr/>
          <p:nvPr/>
        </p:nvSpPr>
        <p:spPr>
          <a:xfrm>
            <a:off x="6064925" y="2298175"/>
            <a:ext cx="8733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a:t>SPADEK</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8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923" name="Google Shape;923;p84"/>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Dyski fugowe</a:t>
            </a:r>
            <a:r>
              <a:rPr lang="en-GB" sz="2000">
                <a:solidFill>
                  <a:srgbClr val="212121"/>
                </a:solidFill>
                <a:latin typeface="Montserrat"/>
                <a:ea typeface="Montserrat"/>
                <a:cs typeface="Montserrat"/>
                <a:sym typeface="Montserrat"/>
              </a:rPr>
              <a:t> ( wkładki dystansowe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D3 - 3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D5 - 5 mm</a:t>
            </a:r>
            <a:endParaRPr sz="2000">
              <a:solidFill>
                <a:srgbClr val="212121"/>
              </a:solidFill>
              <a:latin typeface="Montserrat"/>
              <a:ea typeface="Montserrat"/>
              <a:cs typeface="Montserrat"/>
              <a:sym typeface="Montserrat"/>
            </a:endParaRPr>
          </a:p>
        </p:txBody>
      </p:sp>
      <p:pic>
        <p:nvPicPr>
          <p:cNvPr id="924" name="Google Shape;924;p84"/>
          <p:cNvPicPr preferRelativeResize="0"/>
          <p:nvPr/>
        </p:nvPicPr>
        <p:blipFill rotWithShape="1">
          <a:blip r:embed="rId3">
            <a:alphaModFix/>
          </a:blip>
          <a:srcRect b="44988" l="13835" r="4777" t="0"/>
          <a:stretch/>
        </p:blipFill>
        <p:spPr>
          <a:xfrm>
            <a:off x="-1" y="-96675"/>
            <a:ext cx="4401300" cy="4572000"/>
          </a:xfrm>
          <a:prstGeom prst="rect">
            <a:avLst/>
          </a:prstGeom>
          <a:noFill/>
          <a:ln>
            <a:noFill/>
          </a:ln>
        </p:spPr>
      </p:pic>
      <p:sp>
        <p:nvSpPr>
          <p:cNvPr id="925" name="Google Shape;925;p84"/>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926" name="Google Shape;926;p84"/>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Można mocować do wsporników z serii SPIRAL i MAX.</a:t>
            </a:r>
            <a:endParaRPr b="1" sz="1500"/>
          </a:p>
        </p:txBody>
      </p:sp>
      <p:pic>
        <p:nvPicPr>
          <p:cNvPr id="927" name="Google Shape;927;p84"/>
          <p:cNvPicPr preferRelativeResize="0"/>
          <p:nvPr/>
        </p:nvPicPr>
        <p:blipFill rotWithShape="1">
          <a:blip r:embed="rId4">
            <a:alphaModFix/>
          </a:blip>
          <a:srcRect b="-1566" l="2280" r="2290" t="3680"/>
          <a:stretch/>
        </p:blipFill>
        <p:spPr>
          <a:xfrm>
            <a:off x="4401300" y="0"/>
            <a:ext cx="4742676" cy="4475325"/>
          </a:xfrm>
          <a:prstGeom prst="rect">
            <a:avLst/>
          </a:prstGeom>
          <a:noFill/>
          <a:ln>
            <a:noFill/>
          </a:ln>
        </p:spPr>
      </p:pic>
      <p:cxnSp>
        <p:nvCxnSpPr>
          <p:cNvPr id="928" name="Google Shape;928;p84"/>
          <p:cNvCxnSpPr/>
          <p:nvPr/>
        </p:nvCxnSpPr>
        <p:spPr>
          <a:xfrm>
            <a:off x="927150" y="603375"/>
            <a:ext cx="529800" cy="912600"/>
          </a:xfrm>
          <a:prstGeom prst="straightConnector1">
            <a:avLst/>
          </a:prstGeom>
          <a:noFill/>
          <a:ln cap="flat" cmpd="sng" w="76200">
            <a:solidFill>
              <a:srgbClr val="FF9900"/>
            </a:solidFill>
            <a:prstDash val="solid"/>
            <a:round/>
            <a:headEnd len="med" w="med" type="none"/>
            <a:tailEnd len="med" w="med" type="triangle"/>
          </a:ln>
        </p:spPr>
      </p:cxnSp>
      <p:cxnSp>
        <p:nvCxnSpPr>
          <p:cNvPr id="929" name="Google Shape;929;p84"/>
          <p:cNvCxnSpPr/>
          <p:nvPr/>
        </p:nvCxnSpPr>
        <p:spPr>
          <a:xfrm>
            <a:off x="6445925" y="1339225"/>
            <a:ext cx="29400" cy="1103700"/>
          </a:xfrm>
          <a:prstGeom prst="straightConnector1">
            <a:avLst/>
          </a:prstGeom>
          <a:noFill/>
          <a:ln cap="flat" cmpd="sng" w="76200">
            <a:solidFill>
              <a:srgbClr val="FF9900"/>
            </a:solidFill>
            <a:prstDash val="solid"/>
            <a:round/>
            <a:headEnd len="med" w="med" type="none"/>
            <a:tailEnd len="med" w="med" type="triangle"/>
          </a:ln>
        </p:spPr>
      </p:cxnSp>
      <p:sp>
        <p:nvSpPr>
          <p:cNvPr id="930" name="Google Shape;930;p84"/>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8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936" name="Google Shape;936;p85"/>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Krzyżyki dystansowe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a:t>
            </a:r>
            <a:r>
              <a:rPr lang="en-GB" sz="2000">
                <a:solidFill>
                  <a:srgbClr val="212121"/>
                </a:solidFill>
                <a:latin typeface="Montserrat"/>
                <a:ea typeface="Montserrat"/>
                <a:cs typeface="Montserrat"/>
                <a:sym typeface="Montserrat"/>
              </a:rPr>
              <a:t>3 - 3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K5 - 5 mm</a:t>
            </a:r>
            <a:endParaRPr sz="2000">
              <a:solidFill>
                <a:srgbClr val="212121"/>
              </a:solidFill>
              <a:latin typeface="Montserrat"/>
              <a:ea typeface="Montserrat"/>
              <a:cs typeface="Montserrat"/>
              <a:sym typeface="Montserrat"/>
            </a:endParaRPr>
          </a:p>
        </p:txBody>
      </p:sp>
      <p:pic>
        <p:nvPicPr>
          <p:cNvPr id="937" name="Google Shape;937;p85"/>
          <p:cNvPicPr preferRelativeResize="0"/>
          <p:nvPr/>
        </p:nvPicPr>
        <p:blipFill rotWithShape="1">
          <a:blip r:embed="rId3">
            <a:alphaModFix/>
          </a:blip>
          <a:srcRect b="-24515" l="-11514" r="-11502" t="-24515"/>
          <a:stretch/>
        </p:blipFill>
        <p:spPr>
          <a:xfrm>
            <a:off x="-1" y="-96675"/>
            <a:ext cx="4401300" cy="4572000"/>
          </a:xfrm>
          <a:prstGeom prst="rect">
            <a:avLst/>
          </a:prstGeom>
          <a:noFill/>
          <a:ln>
            <a:noFill/>
          </a:ln>
        </p:spPr>
      </p:pic>
      <p:sp>
        <p:nvSpPr>
          <p:cNvPr id="938" name="Google Shape;938;p85"/>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939" name="Google Shape;939;p85"/>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Przyspiesza czas montażu </a:t>
            </a:r>
            <a:endParaRPr b="1" sz="1500"/>
          </a:p>
        </p:txBody>
      </p:sp>
      <p:pic>
        <p:nvPicPr>
          <p:cNvPr id="940" name="Google Shape;940;p85"/>
          <p:cNvPicPr preferRelativeResize="0"/>
          <p:nvPr/>
        </p:nvPicPr>
        <p:blipFill rotWithShape="1">
          <a:blip r:embed="rId4">
            <a:alphaModFix/>
          </a:blip>
          <a:srcRect b="24387" l="0" r="0" t="4840"/>
          <a:stretch/>
        </p:blipFill>
        <p:spPr>
          <a:xfrm>
            <a:off x="4401300" y="0"/>
            <a:ext cx="4742676" cy="4475324"/>
          </a:xfrm>
          <a:prstGeom prst="rect">
            <a:avLst/>
          </a:prstGeom>
          <a:noFill/>
          <a:ln>
            <a:noFill/>
          </a:ln>
        </p:spPr>
      </p:pic>
      <p:cxnSp>
        <p:nvCxnSpPr>
          <p:cNvPr id="941" name="Google Shape;941;p85"/>
          <p:cNvCxnSpPr/>
          <p:nvPr/>
        </p:nvCxnSpPr>
        <p:spPr>
          <a:xfrm flipH="1">
            <a:off x="7343500" y="765275"/>
            <a:ext cx="912600" cy="632700"/>
          </a:xfrm>
          <a:prstGeom prst="straightConnector1">
            <a:avLst/>
          </a:prstGeom>
          <a:noFill/>
          <a:ln cap="flat" cmpd="sng" w="76200">
            <a:solidFill>
              <a:srgbClr val="FF9900"/>
            </a:solidFill>
            <a:prstDash val="solid"/>
            <a:round/>
            <a:headEnd len="med" w="med" type="none"/>
            <a:tailEnd len="med" w="med" type="triangle"/>
          </a:ln>
        </p:spPr>
      </p:cxnSp>
      <p:sp>
        <p:nvSpPr>
          <p:cNvPr id="942" name="Google Shape;942;p85"/>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8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948" name="Google Shape;948;p86"/>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Krzyżyki dystansowe</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K3 - 3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K5 - 5 mm</a:t>
            </a:r>
            <a:endParaRPr sz="2000">
              <a:solidFill>
                <a:srgbClr val="212121"/>
              </a:solidFill>
              <a:latin typeface="Montserrat"/>
              <a:ea typeface="Montserrat"/>
              <a:cs typeface="Montserrat"/>
              <a:sym typeface="Montserrat"/>
            </a:endParaRPr>
          </a:p>
        </p:txBody>
      </p:sp>
      <p:sp>
        <p:nvSpPr>
          <p:cNvPr id="949" name="Google Shape;949;p86"/>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950" name="Google Shape;950;p86"/>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Przyspiesza czas montażu </a:t>
            </a:r>
            <a:endParaRPr b="1" sz="1500"/>
          </a:p>
        </p:txBody>
      </p:sp>
      <p:pic>
        <p:nvPicPr>
          <p:cNvPr descr="Film przedstawia porównanie montażu pojedyńczych dystansów fugowych oraz krzyżyka dystansowego. Krzyżyki dystansowe do montażu z płytami tarasowymi znacznie przyspieszają montaż wspornik i układanie tarasu wentylowanego." id="951" name="Google Shape;951;p86" title="Montaż dystansów fugowych na regulowanym wsporniku tarasowym">
            <a:hlinkClick r:id="rId3"/>
          </p:cNvPr>
          <p:cNvPicPr preferRelativeResize="0"/>
          <p:nvPr/>
        </p:nvPicPr>
        <p:blipFill>
          <a:blip r:embed="rId4">
            <a:alphaModFix/>
          </a:blip>
          <a:stretch>
            <a:fillRect/>
          </a:stretch>
        </p:blipFill>
        <p:spPr>
          <a:xfrm>
            <a:off x="1616550" y="152400"/>
            <a:ext cx="5910900" cy="4433175"/>
          </a:xfrm>
          <a:prstGeom prst="rect">
            <a:avLst/>
          </a:prstGeom>
          <a:noFill/>
          <a:ln>
            <a:noFill/>
          </a:ln>
        </p:spPr>
      </p:pic>
      <p:sp>
        <p:nvSpPr>
          <p:cNvPr id="952" name="Google Shape;952;p86"/>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8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958" name="Google Shape;958;p87"/>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Adapter do legara</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AD</a:t>
            </a:r>
            <a:endParaRPr sz="2000">
              <a:solidFill>
                <a:srgbClr val="212121"/>
              </a:solidFill>
              <a:latin typeface="Montserrat"/>
              <a:ea typeface="Montserrat"/>
              <a:cs typeface="Montserrat"/>
              <a:sym typeface="Montserrat"/>
            </a:endParaRPr>
          </a:p>
        </p:txBody>
      </p:sp>
      <p:pic>
        <p:nvPicPr>
          <p:cNvPr id="959" name="Google Shape;959;p87"/>
          <p:cNvPicPr preferRelativeResize="0"/>
          <p:nvPr/>
        </p:nvPicPr>
        <p:blipFill rotWithShape="1">
          <a:blip r:embed="rId3">
            <a:alphaModFix/>
          </a:blip>
          <a:srcRect b="-17990" l="-5778" r="-5778" t="-17990"/>
          <a:stretch/>
        </p:blipFill>
        <p:spPr>
          <a:xfrm>
            <a:off x="-1" y="-96675"/>
            <a:ext cx="4401300" cy="4572000"/>
          </a:xfrm>
          <a:prstGeom prst="rect">
            <a:avLst/>
          </a:prstGeom>
          <a:noFill/>
          <a:ln>
            <a:noFill/>
          </a:ln>
        </p:spPr>
      </p:pic>
      <p:sp>
        <p:nvSpPr>
          <p:cNvPr id="960" name="Google Shape;960;p87"/>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961" name="Google Shape;961;p87"/>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Adapter do montażu legarów. Pasuje do wszystkich wsporników regulowanych DD PEDESTALS</a:t>
            </a:r>
            <a:endParaRPr b="1" sz="1500"/>
          </a:p>
        </p:txBody>
      </p:sp>
      <p:pic>
        <p:nvPicPr>
          <p:cNvPr id="962" name="Google Shape;962;p87"/>
          <p:cNvPicPr preferRelativeResize="0"/>
          <p:nvPr/>
        </p:nvPicPr>
        <p:blipFill rotWithShape="1">
          <a:blip r:embed="rId4">
            <a:alphaModFix/>
          </a:blip>
          <a:srcRect b="0" l="14628" r="14635" t="0"/>
          <a:stretch/>
        </p:blipFill>
        <p:spPr>
          <a:xfrm>
            <a:off x="4401300" y="0"/>
            <a:ext cx="4742676" cy="4475325"/>
          </a:xfrm>
          <a:prstGeom prst="rect">
            <a:avLst/>
          </a:prstGeom>
          <a:noFill/>
          <a:ln>
            <a:noFill/>
          </a:ln>
        </p:spPr>
      </p:pic>
      <p:cxnSp>
        <p:nvCxnSpPr>
          <p:cNvPr id="963" name="Google Shape;963;p87"/>
          <p:cNvCxnSpPr/>
          <p:nvPr/>
        </p:nvCxnSpPr>
        <p:spPr>
          <a:xfrm flipH="1">
            <a:off x="7343500" y="765275"/>
            <a:ext cx="912600" cy="632700"/>
          </a:xfrm>
          <a:prstGeom prst="straightConnector1">
            <a:avLst/>
          </a:prstGeom>
          <a:noFill/>
          <a:ln cap="flat" cmpd="sng" w="76200">
            <a:solidFill>
              <a:srgbClr val="FF9900"/>
            </a:solidFill>
            <a:prstDash val="solid"/>
            <a:round/>
            <a:headEnd len="med" w="med" type="none"/>
            <a:tailEnd len="med" w="med" type="triangle"/>
          </a:ln>
        </p:spPr>
      </p:cxnSp>
      <p:sp>
        <p:nvSpPr>
          <p:cNvPr id="964" name="Google Shape;964;p87"/>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88"/>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970" name="Google Shape;970;p88"/>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Adapter do legara</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AD</a:t>
            </a:r>
            <a:endParaRPr sz="2000">
              <a:solidFill>
                <a:srgbClr val="212121"/>
              </a:solidFill>
              <a:latin typeface="Montserrat"/>
              <a:ea typeface="Montserrat"/>
              <a:cs typeface="Montserrat"/>
              <a:sym typeface="Montserrat"/>
            </a:endParaRPr>
          </a:p>
        </p:txBody>
      </p:sp>
      <p:pic>
        <p:nvPicPr>
          <p:cNvPr id="971" name="Google Shape;971;p88"/>
          <p:cNvPicPr preferRelativeResize="0"/>
          <p:nvPr/>
        </p:nvPicPr>
        <p:blipFill rotWithShape="1">
          <a:blip r:embed="rId3">
            <a:alphaModFix/>
          </a:blip>
          <a:srcRect b="0" l="19287" r="14407" t="0"/>
          <a:stretch/>
        </p:blipFill>
        <p:spPr>
          <a:xfrm>
            <a:off x="-1" y="-96675"/>
            <a:ext cx="4401300" cy="4572000"/>
          </a:xfrm>
          <a:prstGeom prst="rect">
            <a:avLst/>
          </a:prstGeom>
          <a:noFill/>
          <a:ln>
            <a:noFill/>
          </a:ln>
        </p:spPr>
      </p:pic>
      <p:sp>
        <p:nvSpPr>
          <p:cNvPr id="972" name="Google Shape;972;p88"/>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973" name="Google Shape;973;p88"/>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Adapter do montażu legarów. Pasuje do wszystkich wsporników regulowanych DD PEDESTALS</a:t>
            </a:r>
            <a:endParaRPr b="1" sz="1500"/>
          </a:p>
        </p:txBody>
      </p:sp>
      <p:pic>
        <p:nvPicPr>
          <p:cNvPr id="974" name="Google Shape;974;p88"/>
          <p:cNvPicPr preferRelativeResize="0"/>
          <p:nvPr/>
        </p:nvPicPr>
        <p:blipFill rotWithShape="1">
          <a:blip r:embed="rId4">
            <a:alphaModFix/>
          </a:blip>
          <a:srcRect b="0" l="10260" r="10260" t="0"/>
          <a:stretch/>
        </p:blipFill>
        <p:spPr>
          <a:xfrm>
            <a:off x="4401300" y="0"/>
            <a:ext cx="4742676" cy="4475325"/>
          </a:xfrm>
          <a:prstGeom prst="rect">
            <a:avLst/>
          </a:prstGeom>
          <a:noFill/>
          <a:ln>
            <a:noFill/>
          </a:ln>
        </p:spPr>
      </p:pic>
      <p:cxnSp>
        <p:nvCxnSpPr>
          <p:cNvPr id="975" name="Google Shape;975;p88"/>
          <p:cNvCxnSpPr/>
          <p:nvPr/>
        </p:nvCxnSpPr>
        <p:spPr>
          <a:xfrm flipH="1">
            <a:off x="7343500" y="765275"/>
            <a:ext cx="912600" cy="632700"/>
          </a:xfrm>
          <a:prstGeom prst="straightConnector1">
            <a:avLst/>
          </a:prstGeom>
          <a:noFill/>
          <a:ln cap="flat" cmpd="sng" w="76200">
            <a:solidFill>
              <a:srgbClr val="FF9900"/>
            </a:solidFill>
            <a:prstDash val="solid"/>
            <a:round/>
            <a:headEnd len="med" w="med" type="none"/>
            <a:tailEnd len="med" w="med" type="triangle"/>
          </a:ln>
        </p:spPr>
      </p:cxnSp>
      <p:sp>
        <p:nvSpPr>
          <p:cNvPr id="976" name="Google Shape;976;p88"/>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8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982" name="Google Shape;982;p89"/>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Klipsy do montażu maskownic</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Klips górny DDPEDU</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Klips dolny DDPEDL</a:t>
            </a:r>
            <a:endParaRPr sz="2000">
              <a:solidFill>
                <a:srgbClr val="212121"/>
              </a:solidFill>
              <a:latin typeface="Montserrat"/>
              <a:ea typeface="Montserrat"/>
              <a:cs typeface="Montserrat"/>
              <a:sym typeface="Montserrat"/>
            </a:endParaRPr>
          </a:p>
        </p:txBody>
      </p:sp>
      <p:pic>
        <p:nvPicPr>
          <p:cNvPr id="983" name="Google Shape;983;p89"/>
          <p:cNvPicPr preferRelativeResize="0"/>
          <p:nvPr/>
        </p:nvPicPr>
        <p:blipFill rotWithShape="1">
          <a:blip r:embed="rId3">
            <a:alphaModFix/>
          </a:blip>
          <a:srcRect b="-14234" l="-2487" r="-2487" t="-14234"/>
          <a:stretch/>
        </p:blipFill>
        <p:spPr>
          <a:xfrm>
            <a:off x="-1" y="-96675"/>
            <a:ext cx="4401300" cy="4571999"/>
          </a:xfrm>
          <a:prstGeom prst="rect">
            <a:avLst/>
          </a:prstGeom>
          <a:noFill/>
          <a:ln>
            <a:noFill/>
          </a:ln>
        </p:spPr>
      </p:pic>
      <p:sp>
        <p:nvSpPr>
          <p:cNvPr id="984" name="Google Shape;984;p89"/>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985" name="Google Shape;985;p89"/>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Do używania z serią wsporników STANDARD</a:t>
            </a:r>
            <a:endParaRPr b="1" sz="1500"/>
          </a:p>
        </p:txBody>
      </p:sp>
      <p:pic>
        <p:nvPicPr>
          <p:cNvPr id="986" name="Google Shape;986;p89"/>
          <p:cNvPicPr preferRelativeResize="0"/>
          <p:nvPr/>
        </p:nvPicPr>
        <p:blipFill rotWithShape="1">
          <a:blip r:embed="rId4">
            <a:alphaModFix/>
          </a:blip>
          <a:srcRect b="18603" l="0" r="0" t="18609"/>
          <a:stretch/>
        </p:blipFill>
        <p:spPr>
          <a:xfrm>
            <a:off x="4401300" y="0"/>
            <a:ext cx="4742677" cy="4475324"/>
          </a:xfrm>
          <a:prstGeom prst="rect">
            <a:avLst/>
          </a:prstGeom>
          <a:noFill/>
          <a:ln>
            <a:noFill/>
          </a:ln>
        </p:spPr>
      </p:pic>
      <p:sp>
        <p:nvSpPr>
          <p:cNvPr id="987" name="Google Shape;987;p89"/>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9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993" name="Google Shape;993;p90"/>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Klipsy dylatacyjny od ściany</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DDPWA</a:t>
            </a:r>
            <a:endParaRPr sz="2000">
              <a:solidFill>
                <a:srgbClr val="212121"/>
              </a:solidFill>
              <a:latin typeface="Montserrat"/>
              <a:ea typeface="Montserrat"/>
              <a:cs typeface="Montserrat"/>
              <a:sym typeface="Montserrat"/>
            </a:endParaRPr>
          </a:p>
        </p:txBody>
      </p:sp>
      <p:pic>
        <p:nvPicPr>
          <p:cNvPr id="994" name="Google Shape;994;p90"/>
          <p:cNvPicPr preferRelativeResize="0"/>
          <p:nvPr/>
        </p:nvPicPr>
        <p:blipFill rotWithShape="1">
          <a:blip r:embed="rId3">
            <a:alphaModFix/>
          </a:blip>
          <a:srcRect b="17542" l="0" r="0" t="17535"/>
          <a:stretch/>
        </p:blipFill>
        <p:spPr>
          <a:xfrm>
            <a:off x="-1" y="-96675"/>
            <a:ext cx="4401302" cy="4571996"/>
          </a:xfrm>
          <a:prstGeom prst="rect">
            <a:avLst/>
          </a:prstGeom>
          <a:noFill/>
          <a:ln>
            <a:noFill/>
          </a:ln>
        </p:spPr>
      </p:pic>
      <p:sp>
        <p:nvSpPr>
          <p:cNvPr id="995" name="Google Shape;995;p90"/>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996" name="Google Shape;996;p90"/>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Do używania ze wszystkimi wspornikami DD PEDESTALS w celu ustalenia szczeliny pomiędzy tarasem a ścianą ograniczającą.</a:t>
            </a:r>
            <a:endParaRPr b="1" sz="1500"/>
          </a:p>
        </p:txBody>
      </p:sp>
      <p:pic>
        <p:nvPicPr>
          <p:cNvPr id="997" name="Google Shape;997;p90"/>
          <p:cNvPicPr preferRelativeResize="0"/>
          <p:nvPr/>
        </p:nvPicPr>
        <p:blipFill rotWithShape="1">
          <a:blip r:embed="rId4">
            <a:alphaModFix/>
          </a:blip>
          <a:srcRect b="0" l="0" r="20521" t="0"/>
          <a:stretch/>
        </p:blipFill>
        <p:spPr>
          <a:xfrm>
            <a:off x="4401300" y="0"/>
            <a:ext cx="4742678" cy="4475323"/>
          </a:xfrm>
          <a:prstGeom prst="rect">
            <a:avLst/>
          </a:prstGeom>
          <a:noFill/>
          <a:ln>
            <a:noFill/>
          </a:ln>
        </p:spPr>
      </p:pic>
      <p:sp>
        <p:nvSpPr>
          <p:cNvPr id="998" name="Google Shape;998;p90"/>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9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004" name="Google Shape;1004;p91"/>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Podkładka ochronna z granulatu gumowego SBR</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SBR 200</a:t>
            </a:r>
            <a:endParaRPr sz="2000">
              <a:solidFill>
                <a:srgbClr val="212121"/>
              </a:solidFill>
              <a:latin typeface="Montserrat"/>
              <a:ea typeface="Montserrat"/>
              <a:cs typeface="Montserrat"/>
              <a:sym typeface="Montserrat"/>
            </a:endParaRPr>
          </a:p>
        </p:txBody>
      </p:sp>
      <p:pic>
        <p:nvPicPr>
          <p:cNvPr id="1005" name="Google Shape;1005;p91"/>
          <p:cNvPicPr preferRelativeResize="0"/>
          <p:nvPr/>
        </p:nvPicPr>
        <p:blipFill rotWithShape="1">
          <a:blip r:embed="rId3">
            <a:alphaModFix/>
          </a:blip>
          <a:srcRect b="-66620" l="-6004" r="-6027" t="-66643"/>
          <a:stretch/>
        </p:blipFill>
        <p:spPr>
          <a:xfrm>
            <a:off x="-1" y="-96675"/>
            <a:ext cx="4401302" cy="4571995"/>
          </a:xfrm>
          <a:prstGeom prst="rect">
            <a:avLst/>
          </a:prstGeom>
          <a:noFill/>
          <a:ln>
            <a:noFill/>
          </a:ln>
        </p:spPr>
      </p:pic>
      <p:sp>
        <p:nvSpPr>
          <p:cNvPr id="1006" name="Google Shape;1006;p91"/>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1007" name="Google Shape;1007;p91"/>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Do używania ze wszystkimi wspornikami DD PEDESTALS w celu dodatkowej ochrony podłoża pod wspornikiem</a:t>
            </a:r>
            <a:endParaRPr b="1" sz="1500"/>
          </a:p>
        </p:txBody>
      </p:sp>
      <p:pic>
        <p:nvPicPr>
          <p:cNvPr id="1008" name="Google Shape;1008;p91"/>
          <p:cNvPicPr preferRelativeResize="0"/>
          <p:nvPr/>
        </p:nvPicPr>
        <p:blipFill rotWithShape="1">
          <a:blip r:embed="rId4">
            <a:alphaModFix/>
          </a:blip>
          <a:srcRect b="-11139" l="-3775" r="-3775" t="-11139"/>
          <a:stretch/>
        </p:blipFill>
        <p:spPr>
          <a:xfrm>
            <a:off x="4401300" y="0"/>
            <a:ext cx="4742678" cy="4475323"/>
          </a:xfrm>
          <a:prstGeom prst="rect">
            <a:avLst/>
          </a:prstGeom>
          <a:noFill/>
          <a:ln>
            <a:noFill/>
          </a:ln>
        </p:spPr>
      </p:pic>
      <p:sp>
        <p:nvSpPr>
          <p:cNvPr id="1009" name="Google Shape;1009;p91"/>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9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015" name="Google Shape;1015;p92"/>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Podkładki gumowe na wsporniki</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SBR 200</a:t>
            </a:r>
            <a:endParaRPr sz="2000">
              <a:solidFill>
                <a:srgbClr val="212121"/>
              </a:solidFill>
              <a:latin typeface="Montserrat"/>
              <a:ea typeface="Montserrat"/>
              <a:cs typeface="Montserrat"/>
              <a:sym typeface="Montserrat"/>
            </a:endParaRPr>
          </a:p>
        </p:txBody>
      </p:sp>
      <p:pic>
        <p:nvPicPr>
          <p:cNvPr id="1016" name="Google Shape;1016;p92"/>
          <p:cNvPicPr preferRelativeResize="0"/>
          <p:nvPr/>
        </p:nvPicPr>
        <p:blipFill rotWithShape="1">
          <a:blip r:embed="rId3">
            <a:alphaModFix/>
          </a:blip>
          <a:srcRect b="0" l="17933" r="17927" t="0"/>
          <a:stretch/>
        </p:blipFill>
        <p:spPr>
          <a:xfrm>
            <a:off x="-1" y="-96675"/>
            <a:ext cx="4401302" cy="4571995"/>
          </a:xfrm>
          <a:prstGeom prst="rect">
            <a:avLst/>
          </a:prstGeom>
          <a:noFill/>
          <a:ln>
            <a:noFill/>
          </a:ln>
        </p:spPr>
      </p:pic>
      <p:sp>
        <p:nvSpPr>
          <p:cNvPr id="1017" name="Google Shape;1017;p92"/>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1018" name="Google Shape;1018;p92"/>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Do używania ze wszystkimi wspornikami DD PEDESTALS w celu dodatkowej ochrony podłoża pod wspornikiem</a:t>
            </a:r>
            <a:endParaRPr b="1" sz="1500"/>
          </a:p>
        </p:txBody>
      </p:sp>
      <p:pic>
        <p:nvPicPr>
          <p:cNvPr id="1019" name="Google Shape;1019;p92"/>
          <p:cNvPicPr preferRelativeResize="0"/>
          <p:nvPr/>
        </p:nvPicPr>
        <p:blipFill rotWithShape="1">
          <a:blip r:embed="rId4">
            <a:alphaModFix/>
          </a:blip>
          <a:srcRect b="40655" l="0" r="0" t="-6645"/>
          <a:stretch/>
        </p:blipFill>
        <p:spPr>
          <a:xfrm>
            <a:off x="4401300" y="0"/>
            <a:ext cx="4742678" cy="4475323"/>
          </a:xfrm>
          <a:prstGeom prst="rect">
            <a:avLst/>
          </a:prstGeom>
          <a:noFill/>
          <a:ln>
            <a:noFill/>
          </a:ln>
        </p:spPr>
      </p:pic>
      <p:cxnSp>
        <p:nvCxnSpPr>
          <p:cNvPr id="1020" name="Google Shape;1020;p92"/>
          <p:cNvCxnSpPr/>
          <p:nvPr/>
        </p:nvCxnSpPr>
        <p:spPr>
          <a:xfrm flipH="1">
            <a:off x="2972750" y="294325"/>
            <a:ext cx="1030200" cy="220800"/>
          </a:xfrm>
          <a:prstGeom prst="straightConnector1">
            <a:avLst/>
          </a:prstGeom>
          <a:noFill/>
          <a:ln cap="flat" cmpd="sng" w="76200">
            <a:solidFill>
              <a:srgbClr val="FF9900"/>
            </a:solidFill>
            <a:prstDash val="solid"/>
            <a:round/>
            <a:headEnd len="med" w="med" type="none"/>
            <a:tailEnd len="med" w="med" type="triangle"/>
          </a:ln>
        </p:spPr>
      </p:cxnSp>
      <p:cxnSp>
        <p:nvCxnSpPr>
          <p:cNvPr id="1021" name="Google Shape;1021;p92"/>
          <p:cNvCxnSpPr/>
          <p:nvPr/>
        </p:nvCxnSpPr>
        <p:spPr>
          <a:xfrm>
            <a:off x="4679925" y="1236200"/>
            <a:ext cx="897600" cy="162000"/>
          </a:xfrm>
          <a:prstGeom prst="straightConnector1">
            <a:avLst/>
          </a:prstGeom>
          <a:noFill/>
          <a:ln cap="flat" cmpd="sng" w="76200">
            <a:solidFill>
              <a:srgbClr val="FF9900"/>
            </a:solidFill>
            <a:prstDash val="solid"/>
            <a:round/>
            <a:headEnd len="med" w="med" type="none"/>
            <a:tailEnd len="med" w="med" type="triangle"/>
          </a:ln>
        </p:spPr>
      </p:cxnSp>
      <p:sp>
        <p:nvSpPr>
          <p:cNvPr id="1022" name="Google Shape;1022;p92"/>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9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028" name="Google Shape;1028;p93"/>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Podkładki gumowe na wsporniki</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SBR 200</a:t>
            </a:r>
            <a:endParaRPr sz="2000">
              <a:solidFill>
                <a:srgbClr val="212121"/>
              </a:solidFill>
              <a:latin typeface="Montserrat"/>
              <a:ea typeface="Montserrat"/>
              <a:cs typeface="Montserrat"/>
              <a:sym typeface="Montserrat"/>
            </a:endParaRPr>
          </a:p>
        </p:txBody>
      </p:sp>
      <p:pic>
        <p:nvPicPr>
          <p:cNvPr id="1029" name="Google Shape;1029;p93"/>
          <p:cNvPicPr preferRelativeResize="0"/>
          <p:nvPr/>
        </p:nvPicPr>
        <p:blipFill rotWithShape="1">
          <a:blip r:embed="rId3">
            <a:alphaModFix/>
          </a:blip>
          <a:srcRect b="8508" l="29489" r="27686" t="0"/>
          <a:stretch/>
        </p:blipFill>
        <p:spPr>
          <a:xfrm>
            <a:off x="-1" y="-96675"/>
            <a:ext cx="4401302" cy="4571996"/>
          </a:xfrm>
          <a:prstGeom prst="rect">
            <a:avLst/>
          </a:prstGeom>
          <a:noFill/>
          <a:ln>
            <a:noFill/>
          </a:ln>
        </p:spPr>
      </p:pic>
      <p:sp>
        <p:nvSpPr>
          <p:cNvPr id="1030" name="Google Shape;1030;p93"/>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1031" name="Google Shape;1031;p93"/>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Do używania ze wszystkimi wspornikami DD PEDESTALS w celu dodatkowej ochrony podłoża pod wspornikiem</a:t>
            </a:r>
            <a:endParaRPr b="1" sz="1500"/>
          </a:p>
        </p:txBody>
      </p:sp>
      <p:pic>
        <p:nvPicPr>
          <p:cNvPr id="1032" name="Google Shape;1032;p93"/>
          <p:cNvPicPr preferRelativeResize="0"/>
          <p:nvPr/>
        </p:nvPicPr>
        <p:blipFill rotWithShape="1">
          <a:blip r:embed="rId4">
            <a:alphaModFix/>
          </a:blip>
          <a:srcRect b="0" l="0" r="40391" t="0"/>
          <a:stretch/>
        </p:blipFill>
        <p:spPr>
          <a:xfrm>
            <a:off x="4401300" y="0"/>
            <a:ext cx="4742678" cy="4475323"/>
          </a:xfrm>
          <a:prstGeom prst="rect">
            <a:avLst/>
          </a:prstGeom>
          <a:noFill/>
          <a:ln>
            <a:noFill/>
          </a:ln>
        </p:spPr>
      </p:pic>
      <p:cxnSp>
        <p:nvCxnSpPr>
          <p:cNvPr id="1033" name="Google Shape;1033;p93"/>
          <p:cNvCxnSpPr/>
          <p:nvPr/>
        </p:nvCxnSpPr>
        <p:spPr>
          <a:xfrm flipH="1" rot="10800000">
            <a:off x="529800" y="1751250"/>
            <a:ext cx="1118400" cy="750600"/>
          </a:xfrm>
          <a:prstGeom prst="straightConnector1">
            <a:avLst/>
          </a:prstGeom>
          <a:noFill/>
          <a:ln cap="flat" cmpd="sng" w="76200">
            <a:solidFill>
              <a:srgbClr val="FF9900"/>
            </a:solidFill>
            <a:prstDash val="solid"/>
            <a:round/>
            <a:headEnd len="med" w="med" type="none"/>
            <a:tailEnd len="med" w="med" type="triangle"/>
          </a:ln>
        </p:spPr>
      </p:cxnSp>
      <p:cxnSp>
        <p:nvCxnSpPr>
          <p:cNvPr id="1034" name="Google Shape;1034;p93"/>
          <p:cNvCxnSpPr/>
          <p:nvPr/>
        </p:nvCxnSpPr>
        <p:spPr>
          <a:xfrm rot="10800000">
            <a:off x="6534225" y="941900"/>
            <a:ext cx="264900" cy="1604100"/>
          </a:xfrm>
          <a:prstGeom prst="straightConnector1">
            <a:avLst/>
          </a:prstGeom>
          <a:noFill/>
          <a:ln cap="flat" cmpd="sng" w="76200">
            <a:solidFill>
              <a:srgbClr val="FF9900"/>
            </a:solidFill>
            <a:prstDash val="solid"/>
            <a:round/>
            <a:headEnd len="med" w="med" type="none"/>
            <a:tailEnd len="med" w="med" type="triangle"/>
          </a:ln>
        </p:spPr>
      </p:cxnSp>
      <p:sp>
        <p:nvSpPr>
          <p:cNvPr id="1035" name="Google Shape;1035;p9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3"/>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zalety</a:t>
            </a:r>
            <a:endParaRPr sz="600">
              <a:highlight>
                <a:srgbClr val="FF9900"/>
              </a:highlight>
            </a:endParaRPr>
          </a:p>
        </p:txBody>
      </p:sp>
      <p:sp>
        <p:nvSpPr>
          <p:cNvPr id="124" name="Google Shape;124;p13"/>
          <p:cNvSpPr/>
          <p:nvPr/>
        </p:nvSpPr>
        <p:spPr>
          <a:xfrm>
            <a:off x="4572000" y="4380875"/>
            <a:ext cx="4248000" cy="1835700"/>
          </a:xfrm>
          <a:prstGeom prst="rect">
            <a:avLst/>
          </a:prstGeom>
          <a:noFill/>
          <a:ln>
            <a:noFill/>
          </a:ln>
        </p:spPr>
        <p:txBody>
          <a:bodyPr anchorCtr="0" anchor="t" bIns="21175" lIns="21175" spcFirstLastPara="1" rIns="21175" wrap="square" tIns="21175">
            <a:noAutofit/>
          </a:bodyPr>
          <a:lstStyle/>
          <a:p>
            <a:pPr indent="-317500" lvl="0" marL="457200" marR="0" rtl="0" algn="just">
              <a:lnSpc>
                <a:spcPct val="120000"/>
              </a:lnSpc>
              <a:spcBef>
                <a:spcPts val="0"/>
              </a:spcBef>
              <a:spcAft>
                <a:spcPts val="0"/>
              </a:spcAft>
              <a:buSzPts val="1400"/>
              <a:buChar char="●"/>
            </a:pPr>
            <a:r>
              <a:rPr lang="en-GB"/>
              <a:t>poziomują i ustalają wysokość tarasu</a:t>
            </a:r>
            <a:endParaRPr/>
          </a:p>
          <a:p>
            <a:pPr indent="-317500" lvl="0" marL="457200" marR="0" rtl="0" algn="just">
              <a:lnSpc>
                <a:spcPct val="120000"/>
              </a:lnSpc>
              <a:spcBef>
                <a:spcPts val="0"/>
              </a:spcBef>
              <a:spcAft>
                <a:spcPts val="0"/>
              </a:spcAft>
              <a:buSzPts val="1400"/>
              <a:buChar char="●"/>
            </a:pPr>
            <a:r>
              <a:rPr lang="en-GB"/>
              <a:t>nie trzeba kleić do podłoża</a:t>
            </a:r>
            <a:endParaRPr/>
          </a:p>
          <a:p>
            <a:pPr indent="-317500" lvl="0" marL="457200" marR="0" rtl="0" algn="just">
              <a:lnSpc>
                <a:spcPct val="120000"/>
              </a:lnSpc>
              <a:spcBef>
                <a:spcPts val="0"/>
              </a:spcBef>
              <a:spcAft>
                <a:spcPts val="0"/>
              </a:spcAft>
              <a:buSzPts val="1400"/>
              <a:buChar char="●"/>
            </a:pPr>
            <a:r>
              <a:rPr lang="en-GB"/>
              <a:t>brak efektu przemarzania</a:t>
            </a:r>
            <a:endParaRPr/>
          </a:p>
          <a:p>
            <a:pPr indent="-317500" lvl="0" marL="457200" marR="0" rtl="0" algn="just">
              <a:lnSpc>
                <a:spcPct val="120000"/>
              </a:lnSpc>
              <a:spcBef>
                <a:spcPts val="0"/>
              </a:spcBef>
              <a:spcAft>
                <a:spcPts val="0"/>
              </a:spcAft>
              <a:buSzPts val="1400"/>
              <a:buChar char="●"/>
            </a:pPr>
            <a:r>
              <a:rPr lang="en-GB"/>
              <a:t>pozwalają na estetyczne wykończenie</a:t>
            </a:r>
            <a:endParaRPr/>
          </a:p>
          <a:p>
            <a:pPr indent="-317500" lvl="0" marL="457200" marR="0" rtl="0" algn="just">
              <a:lnSpc>
                <a:spcPct val="120000"/>
              </a:lnSpc>
              <a:spcBef>
                <a:spcPts val="0"/>
              </a:spcBef>
              <a:spcAft>
                <a:spcPts val="0"/>
              </a:spcAft>
              <a:buSzPts val="1400"/>
              <a:buChar char="●"/>
            </a:pPr>
            <a:r>
              <a:rPr lang="en-GB"/>
              <a:t>nie uszkadzają izolacji</a:t>
            </a:r>
            <a:endParaRPr/>
          </a:p>
          <a:p>
            <a:pPr indent="-317500" lvl="0" marL="457200" marR="0" rtl="0" algn="just">
              <a:lnSpc>
                <a:spcPct val="120000"/>
              </a:lnSpc>
              <a:spcBef>
                <a:spcPts val="0"/>
              </a:spcBef>
              <a:spcAft>
                <a:spcPts val="0"/>
              </a:spcAft>
              <a:buSzPts val="1400"/>
              <a:buChar char="●"/>
            </a:pPr>
            <a:r>
              <a:rPr lang="en-GB"/>
              <a:t>zapewniają możliwość rewizji i napraw izolacji</a:t>
            </a:r>
            <a:endParaRPr/>
          </a:p>
          <a:p>
            <a:pPr indent="-317500" lvl="0" marL="457200" marR="0" rtl="0" algn="just">
              <a:lnSpc>
                <a:spcPct val="120000"/>
              </a:lnSpc>
              <a:spcBef>
                <a:spcPts val="0"/>
              </a:spcBef>
              <a:spcAft>
                <a:spcPts val="0"/>
              </a:spcAft>
              <a:buSzPts val="1400"/>
              <a:buChar char="●"/>
            </a:pPr>
            <a:r>
              <a:rPr lang="en-GB"/>
              <a:t>łatwy montaż i demontaż</a:t>
            </a:r>
            <a:endParaRPr/>
          </a:p>
          <a:p>
            <a:pPr indent="0" lvl="0" marL="0" marR="0" rtl="0" algn="just">
              <a:lnSpc>
                <a:spcPct val="120000"/>
              </a:lnSpc>
              <a:spcBef>
                <a:spcPts val="0"/>
              </a:spcBef>
              <a:spcAft>
                <a:spcPts val="0"/>
              </a:spcAft>
              <a:buNone/>
            </a:pPr>
            <a:r>
              <a:t/>
            </a:r>
            <a:endParaRPr sz="1200"/>
          </a:p>
          <a:p>
            <a:pPr indent="0" lvl="0" marL="0" marR="0" rtl="0" algn="just">
              <a:lnSpc>
                <a:spcPct val="120000"/>
              </a:lnSpc>
              <a:spcBef>
                <a:spcPts val="0"/>
              </a:spcBef>
              <a:spcAft>
                <a:spcPts val="0"/>
              </a:spcAft>
              <a:buClr>
                <a:srgbClr val="5E5E5E"/>
              </a:buClr>
              <a:buSzPts val="300"/>
              <a:buFont typeface="Montserrat"/>
              <a:buNone/>
            </a:pPr>
            <a:r>
              <a:t/>
            </a:r>
            <a:endParaRPr sz="1200"/>
          </a:p>
        </p:txBody>
      </p:sp>
      <p:pic>
        <p:nvPicPr>
          <p:cNvPr id="125" name="Google Shape;125;p13"/>
          <p:cNvPicPr preferRelativeResize="0"/>
          <p:nvPr/>
        </p:nvPicPr>
        <p:blipFill rotWithShape="1">
          <a:blip r:embed="rId3">
            <a:alphaModFix/>
          </a:blip>
          <a:srcRect b="-7510" l="-1334" r="-1324" t="-7510"/>
          <a:stretch/>
        </p:blipFill>
        <p:spPr>
          <a:xfrm>
            <a:off x="-1832" y="0"/>
            <a:ext cx="9144000" cy="4572000"/>
          </a:xfrm>
          <a:prstGeom prst="rect">
            <a:avLst/>
          </a:prstGeom>
          <a:noFill/>
          <a:ln>
            <a:noFill/>
          </a:ln>
        </p:spPr>
      </p:pic>
      <p:sp>
        <p:nvSpPr>
          <p:cNvPr id="126" name="Google Shape;126;p1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27" name="Google Shape;127;p13"/>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94"/>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041" name="Google Shape;1041;p94"/>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Podkładka ochronna z granulatu gumowego SBR</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SBR 200</a:t>
            </a:r>
            <a:endParaRPr sz="2000">
              <a:solidFill>
                <a:srgbClr val="212121"/>
              </a:solidFill>
              <a:latin typeface="Montserrat"/>
              <a:ea typeface="Montserrat"/>
              <a:cs typeface="Montserrat"/>
              <a:sym typeface="Montserrat"/>
            </a:endParaRPr>
          </a:p>
        </p:txBody>
      </p:sp>
      <p:pic>
        <p:nvPicPr>
          <p:cNvPr id="1042" name="Google Shape;1042;p94"/>
          <p:cNvPicPr preferRelativeResize="0"/>
          <p:nvPr/>
        </p:nvPicPr>
        <p:blipFill rotWithShape="1">
          <a:blip r:embed="rId3">
            <a:alphaModFix/>
          </a:blip>
          <a:srcRect b="0" l="-6129" r="-6129" t="0"/>
          <a:stretch/>
        </p:blipFill>
        <p:spPr>
          <a:xfrm>
            <a:off x="1" y="-96675"/>
            <a:ext cx="9144000" cy="4572000"/>
          </a:xfrm>
          <a:prstGeom prst="rect">
            <a:avLst/>
          </a:prstGeom>
          <a:noFill/>
          <a:ln>
            <a:noFill/>
          </a:ln>
        </p:spPr>
      </p:pic>
      <p:sp>
        <p:nvSpPr>
          <p:cNvPr id="1043" name="Google Shape;1043;p94"/>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1044" name="Google Shape;1044;p94"/>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Do używania ze wszystkimi wspornikami DD PEDESTALS w celu dodatkowej ochrony podłoża pod wspornikiem</a:t>
            </a:r>
            <a:endParaRPr b="1" sz="1500"/>
          </a:p>
        </p:txBody>
      </p:sp>
      <p:sp>
        <p:nvSpPr>
          <p:cNvPr id="1045" name="Google Shape;1045;p94"/>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95"/>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051" name="Google Shape;1051;p95"/>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Podkładka ochronna z granulatu gumowego SBR</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SBR 200</a:t>
            </a:r>
            <a:endParaRPr sz="2000">
              <a:solidFill>
                <a:srgbClr val="212121"/>
              </a:solidFill>
              <a:latin typeface="Montserrat"/>
              <a:ea typeface="Montserrat"/>
              <a:cs typeface="Montserrat"/>
              <a:sym typeface="Montserrat"/>
            </a:endParaRPr>
          </a:p>
        </p:txBody>
      </p:sp>
      <p:pic>
        <p:nvPicPr>
          <p:cNvPr id="1052" name="Google Shape;1052;p95"/>
          <p:cNvPicPr preferRelativeResize="0"/>
          <p:nvPr/>
        </p:nvPicPr>
        <p:blipFill rotWithShape="1">
          <a:blip r:embed="rId3">
            <a:alphaModFix/>
          </a:blip>
          <a:srcRect b="-66620" l="-6004" r="-6027" t="-66643"/>
          <a:stretch/>
        </p:blipFill>
        <p:spPr>
          <a:xfrm>
            <a:off x="-1" y="-96675"/>
            <a:ext cx="4401302" cy="4571995"/>
          </a:xfrm>
          <a:prstGeom prst="rect">
            <a:avLst/>
          </a:prstGeom>
          <a:noFill/>
          <a:ln>
            <a:noFill/>
          </a:ln>
        </p:spPr>
      </p:pic>
      <p:sp>
        <p:nvSpPr>
          <p:cNvPr id="1053" name="Google Shape;1053;p95"/>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1054" name="Google Shape;1054;p95"/>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Do używania ze wszystkimi wspornikami DD PEDESTALS w celu dodatkowej ochrony podłoża pod wspornikiem</a:t>
            </a:r>
            <a:endParaRPr b="1" sz="1500"/>
          </a:p>
        </p:txBody>
      </p:sp>
      <p:pic>
        <p:nvPicPr>
          <p:cNvPr id="1055" name="Google Shape;1055;p95"/>
          <p:cNvPicPr preferRelativeResize="0"/>
          <p:nvPr/>
        </p:nvPicPr>
        <p:blipFill rotWithShape="1">
          <a:blip r:embed="rId4">
            <a:alphaModFix/>
          </a:blip>
          <a:srcRect b="-11139" l="-3775" r="-3775" t="-11139"/>
          <a:stretch/>
        </p:blipFill>
        <p:spPr>
          <a:xfrm>
            <a:off x="4401300" y="0"/>
            <a:ext cx="4742678" cy="4475323"/>
          </a:xfrm>
          <a:prstGeom prst="rect">
            <a:avLst/>
          </a:prstGeom>
          <a:noFill/>
          <a:ln>
            <a:noFill/>
          </a:ln>
        </p:spPr>
      </p:pic>
      <p:sp>
        <p:nvSpPr>
          <p:cNvPr id="1056" name="Google Shape;1056;p95"/>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96"/>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062" name="Google Shape;1062;p96"/>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Bit do wkrętarki</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063" name="Google Shape;1063;p96"/>
          <p:cNvPicPr preferRelativeResize="0"/>
          <p:nvPr/>
        </p:nvPicPr>
        <p:blipFill rotWithShape="1">
          <a:blip r:embed="rId3">
            <a:alphaModFix/>
          </a:blip>
          <a:srcRect b="0" l="16107" r="16100" t="0"/>
          <a:stretch/>
        </p:blipFill>
        <p:spPr>
          <a:xfrm>
            <a:off x="-1" y="-96675"/>
            <a:ext cx="4401301" cy="4571995"/>
          </a:xfrm>
          <a:prstGeom prst="rect">
            <a:avLst/>
          </a:prstGeom>
          <a:noFill/>
          <a:ln>
            <a:noFill/>
          </a:ln>
        </p:spPr>
      </p:pic>
      <p:sp>
        <p:nvSpPr>
          <p:cNvPr id="1064" name="Google Shape;1064;p96"/>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1065" name="Google Shape;1065;p96"/>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Bit do wkrętarki dla szybszego skręcania i regulacji wysokości wsporników </a:t>
            </a:r>
            <a:endParaRPr b="1" sz="1500"/>
          </a:p>
        </p:txBody>
      </p:sp>
      <p:pic>
        <p:nvPicPr>
          <p:cNvPr id="1066" name="Google Shape;1066;p96"/>
          <p:cNvPicPr preferRelativeResize="0"/>
          <p:nvPr/>
        </p:nvPicPr>
        <p:blipFill rotWithShape="1">
          <a:blip r:embed="rId4">
            <a:alphaModFix/>
          </a:blip>
          <a:srcRect b="2758" l="0" r="0" t="2758"/>
          <a:stretch/>
        </p:blipFill>
        <p:spPr>
          <a:xfrm>
            <a:off x="4401300" y="0"/>
            <a:ext cx="4742678" cy="4475323"/>
          </a:xfrm>
          <a:prstGeom prst="rect">
            <a:avLst/>
          </a:prstGeom>
          <a:noFill/>
          <a:ln>
            <a:noFill/>
          </a:ln>
        </p:spPr>
      </p:pic>
      <p:cxnSp>
        <p:nvCxnSpPr>
          <p:cNvPr id="1067" name="Google Shape;1067;p96"/>
          <p:cNvCxnSpPr/>
          <p:nvPr/>
        </p:nvCxnSpPr>
        <p:spPr>
          <a:xfrm flipH="1" rot="10800000">
            <a:off x="1221475" y="1862363"/>
            <a:ext cx="1118400" cy="750600"/>
          </a:xfrm>
          <a:prstGeom prst="straightConnector1">
            <a:avLst/>
          </a:prstGeom>
          <a:noFill/>
          <a:ln cap="flat" cmpd="sng" w="76200">
            <a:solidFill>
              <a:srgbClr val="FF9900"/>
            </a:solidFill>
            <a:prstDash val="solid"/>
            <a:round/>
            <a:headEnd len="med" w="med" type="none"/>
            <a:tailEnd len="med" w="med" type="triangle"/>
          </a:ln>
        </p:spPr>
      </p:cxnSp>
      <p:sp>
        <p:nvSpPr>
          <p:cNvPr id="1068" name="Google Shape;1068;p96"/>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97"/>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 slajd </a:t>
            </a:r>
            <a:fld id="{00000000-1234-1234-1234-123412341234}" type="slidenum">
              <a:rPr lang="en-GB"/>
              <a:t>‹#›</a:t>
            </a:fld>
            <a:endParaRPr/>
          </a:p>
        </p:txBody>
      </p:sp>
      <p:sp>
        <p:nvSpPr>
          <p:cNvPr id="1074" name="Google Shape;1074;p97"/>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Bit do wkrętarki</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1075" name="Google Shape;1075;p97"/>
          <p:cNvSpPr/>
          <p:nvPr/>
        </p:nvSpPr>
        <p:spPr>
          <a:xfrm>
            <a:off x="7888175" y="6494875"/>
            <a:ext cx="12558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Akcesoria</a:t>
            </a:r>
            <a:endParaRPr b="1" sz="1700">
              <a:solidFill>
                <a:srgbClr val="212121"/>
              </a:solidFill>
              <a:latin typeface="Montserrat"/>
              <a:ea typeface="Montserrat"/>
              <a:cs typeface="Montserrat"/>
              <a:sym typeface="Montserrat"/>
            </a:endParaRPr>
          </a:p>
        </p:txBody>
      </p:sp>
      <p:sp>
        <p:nvSpPr>
          <p:cNvPr id="1076" name="Google Shape;1076;p97"/>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Bit do wkrętarki dla szybszego skręcania i regulacji wysokości wsporników </a:t>
            </a:r>
            <a:endParaRPr b="1" sz="1500"/>
          </a:p>
        </p:txBody>
      </p:sp>
      <p:pic>
        <p:nvPicPr>
          <p:cNvPr descr="Film przedstawia jak używać bit do wkrętarki dla szybszego skręcania regulowanych wsporników tarasowych co bezpośrednio przekłada się na szybkość montażu tarasu wentylowanego." id="1077" name="Google Shape;1077;p97" title="Bit do wkrętarki do skręcania wsporników tarasowych">
            <a:hlinkClick r:id="rId3"/>
          </p:cNvPr>
          <p:cNvPicPr preferRelativeResize="0"/>
          <p:nvPr/>
        </p:nvPicPr>
        <p:blipFill>
          <a:blip r:embed="rId4">
            <a:alphaModFix/>
          </a:blip>
          <a:stretch>
            <a:fillRect/>
          </a:stretch>
        </p:blipFill>
        <p:spPr>
          <a:xfrm>
            <a:off x="1581176" y="0"/>
            <a:ext cx="5981650" cy="4486250"/>
          </a:xfrm>
          <a:prstGeom prst="rect">
            <a:avLst/>
          </a:prstGeom>
          <a:noFill/>
          <a:ln>
            <a:noFill/>
          </a:ln>
        </p:spPr>
      </p:pic>
      <p:sp>
        <p:nvSpPr>
          <p:cNvPr id="1078" name="Google Shape;1078;p97"/>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2</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pic>
        <p:nvPicPr>
          <p:cNvPr id="1083" name="Google Shape;1083;p98"/>
          <p:cNvPicPr preferRelativeResize="0"/>
          <p:nvPr/>
        </p:nvPicPr>
        <p:blipFill rotWithShape="1">
          <a:blip r:embed="rId3">
            <a:alphaModFix/>
          </a:blip>
          <a:srcRect b="15204" l="0" r="0" t="28732"/>
          <a:stretch/>
        </p:blipFill>
        <p:spPr>
          <a:xfrm>
            <a:off x="0" y="0"/>
            <a:ext cx="9144000" cy="6858000"/>
          </a:xfrm>
          <a:prstGeom prst="rect">
            <a:avLst/>
          </a:prstGeom>
          <a:noFill/>
          <a:ln>
            <a:noFill/>
          </a:ln>
        </p:spPr>
      </p:pic>
      <p:sp>
        <p:nvSpPr>
          <p:cNvPr id="1084" name="Google Shape;1084;p98"/>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1085" name="Google Shape;1085;p98"/>
          <p:cNvSpPr txBox="1"/>
          <p:nvPr/>
        </p:nvSpPr>
        <p:spPr>
          <a:xfrm>
            <a:off x="762000" y="854175"/>
            <a:ext cx="6510000" cy="1633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TARASY WENTYLOWANE</a:t>
            </a:r>
            <a:endParaRPr sz="600">
              <a:highlight>
                <a:srgbClr val="FF9900"/>
              </a:highlight>
            </a:endParaRPr>
          </a:p>
        </p:txBody>
      </p:sp>
      <p:sp>
        <p:nvSpPr>
          <p:cNvPr id="1086" name="Google Shape;1086;p98"/>
          <p:cNvSpPr/>
          <p:nvPr/>
        </p:nvSpPr>
        <p:spPr>
          <a:xfrm>
            <a:off x="762000" y="2488050"/>
            <a:ext cx="6074700" cy="1270200"/>
          </a:xfrm>
          <a:prstGeom prst="rect">
            <a:avLst/>
          </a:prstGeom>
          <a:noFill/>
          <a:ln>
            <a:noFill/>
          </a:ln>
        </p:spPr>
        <p:txBody>
          <a:bodyPr anchorCtr="0" anchor="t" bIns="21175" lIns="21175" spcFirstLastPara="1" rIns="21175" wrap="square" tIns="21175">
            <a:noAutofit/>
          </a:bodyPr>
          <a:lstStyle/>
          <a:p>
            <a:pPr indent="0" lvl="0" marL="0" rtl="0" algn="l">
              <a:lnSpc>
                <a:spcPct val="115000"/>
              </a:lnSpc>
              <a:spcBef>
                <a:spcPts val="0"/>
              </a:spcBef>
              <a:spcAft>
                <a:spcPts val="0"/>
              </a:spcAft>
              <a:buNone/>
            </a:pPr>
            <a:r>
              <a:rPr b="1" lang="en-GB" sz="2600">
                <a:highlight>
                  <a:srgbClr val="FFFFFF"/>
                </a:highlight>
              </a:rPr>
              <a:t>Wsporniki tarasowe </a:t>
            </a:r>
            <a:br>
              <a:rPr b="1" lang="en-GB" sz="2600">
                <a:highlight>
                  <a:srgbClr val="FFFFFF"/>
                </a:highlight>
              </a:rPr>
            </a:br>
            <a:r>
              <a:rPr b="1" lang="en-GB" sz="2600">
                <a:highlight>
                  <a:srgbClr val="FFFFFF"/>
                </a:highlight>
              </a:rPr>
              <a:t>do poziomowania płyt i legarów</a:t>
            </a:r>
            <a:endParaRPr b="1">
              <a:highlight>
                <a:srgbClr val="FFFFFF"/>
              </a:highlight>
            </a:endParaRPr>
          </a:p>
          <a:p>
            <a:pPr indent="0" lvl="0" marL="0" marR="0" rtl="0" algn="l">
              <a:lnSpc>
                <a:spcPct val="100000"/>
              </a:lnSpc>
              <a:spcBef>
                <a:spcPts val="300"/>
              </a:spcBef>
              <a:spcAft>
                <a:spcPts val="0"/>
              </a:spcAft>
              <a:buClr>
                <a:srgbClr val="212121"/>
              </a:buClr>
              <a:buSzPts val="500"/>
              <a:buFont typeface="Montserrat"/>
              <a:buNone/>
            </a:pPr>
            <a:r>
              <a:t/>
            </a:r>
            <a:endParaRPr sz="2000">
              <a:solidFill>
                <a:srgbClr val="212121"/>
              </a:solidFill>
              <a:highlight>
                <a:srgbClr val="FFFFFF"/>
              </a:highlight>
              <a:latin typeface="Montserrat"/>
              <a:ea typeface="Montserrat"/>
              <a:cs typeface="Montserrat"/>
              <a:sym typeface="Montserrat"/>
            </a:endParaRPr>
          </a:p>
        </p:txBody>
      </p:sp>
      <p:sp>
        <p:nvSpPr>
          <p:cNvPr id="1087" name="Google Shape;1087;p98"/>
          <p:cNvSpPr/>
          <p:nvPr/>
        </p:nvSpPr>
        <p:spPr>
          <a:xfrm>
            <a:off x="1506600" y="5931450"/>
            <a:ext cx="6156000" cy="6504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Część III</a:t>
            </a:r>
            <a:endParaRPr b="1" sz="1800">
              <a:highlight>
                <a:srgbClr val="FFFFFF"/>
              </a:highlight>
            </a:endParaRPr>
          </a:p>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Montaż tarasów wentylowanych</a:t>
            </a:r>
            <a:endParaRPr sz="1800">
              <a:solidFill>
                <a:srgbClr val="212121"/>
              </a:solidFill>
              <a:highlight>
                <a:srgbClr val="FFFFFF"/>
              </a:highlight>
              <a:latin typeface="Montserrat"/>
              <a:ea typeface="Montserrat"/>
              <a:cs typeface="Montserrat"/>
              <a:sym typeface="Montserrat"/>
            </a:endParaRPr>
          </a:p>
        </p:txBody>
      </p:sp>
      <p:sp>
        <p:nvSpPr>
          <p:cNvPr id="1088" name="Google Shape;1088;p98"/>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1089" name="Google Shape;1089;p98"/>
          <p:cNvPicPr preferRelativeResize="0"/>
          <p:nvPr/>
        </p:nvPicPr>
        <p:blipFill>
          <a:blip r:embed="rId4">
            <a:alphaModFix/>
          </a:blip>
          <a:stretch>
            <a:fillRect/>
          </a:stretch>
        </p:blipFill>
        <p:spPr>
          <a:xfrm>
            <a:off x="761988" y="166675"/>
            <a:ext cx="2562225" cy="4762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99"/>
          <p:cNvSpPr/>
          <p:nvPr/>
        </p:nvSpPr>
        <p:spPr>
          <a:xfrm>
            <a:off x="4954413" y="1901924"/>
            <a:ext cx="3429300" cy="1077600"/>
          </a:xfrm>
          <a:prstGeom prst="rect">
            <a:avLst/>
          </a:prstGeom>
          <a:noFill/>
          <a:ln>
            <a:noFill/>
          </a:ln>
        </p:spPr>
        <p:txBody>
          <a:bodyPr anchorCtr="0" anchor="t" bIns="20300" lIns="20300" spcFirstLastPara="1" rIns="20300" wrap="square" tIns="20300">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Instrukcja montażu tarasu wentylowanego krok po kroku zawiera cenne porady i wskazówki na co zwrócić i uwagę przed i  w trakcie montażu tarasu wentylowanego.</a:t>
            </a:r>
            <a:endParaRPr sz="1200">
              <a:highlight>
                <a:srgbClr val="FFFFFF"/>
              </a:highlight>
            </a:endParaRPr>
          </a:p>
        </p:txBody>
      </p:sp>
      <p:sp>
        <p:nvSpPr>
          <p:cNvPr id="1095" name="Google Shape;1095;p99"/>
          <p:cNvSpPr/>
          <p:nvPr/>
        </p:nvSpPr>
        <p:spPr>
          <a:xfrm>
            <a:off x="4954413" y="949424"/>
            <a:ext cx="3429300" cy="9525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instrukcja montażu</a:t>
            </a:r>
            <a:endParaRPr sz="2000">
              <a:solidFill>
                <a:srgbClr val="212121"/>
              </a:solidFill>
              <a:highlight>
                <a:srgbClr val="FF9900"/>
              </a:highlight>
              <a:latin typeface="Montserrat"/>
              <a:ea typeface="Montserrat"/>
              <a:cs typeface="Montserrat"/>
              <a:sym typeface="Montserrat"/>
            </a:endParaRPr>
          </a:p>
        </p:txBody>
      </p:sp>
      <p:pic>
        <p:nvPicPr>
          <p:cNvPr id="1096" name="Google Shape;1096;p99"/>
          <p:cNvPicPr preferRelativeResize="0"/>
          <p:nvPr/>
        </p:nvPicPr>
        <p:blipFill rotWithShape="1">
          <a:blip r:embed="rId3">
            <a:alphaModFix/>
          </a:blip>
          <a:srcRect b="4069" l="0" r="0" t="4078"/>
          <a:stretch/>
        </p:blipFill>
        <p:spPr>
          <a:xfrm>
            <a:off x="4477847" y="3492400"/>
            <a:ext cx="2286000" cy="2286000"/>
          </a:xfrm>
          <a:prstGeom prst="rect">
            <a:avLst/>
          </a:prstGeom>
          <a:noFill/>
          <a:ln>
            <a:noFill/>
          </a:ln>
        </p:spPr>
      </p:pic>
      <p:pic>
        <p:nvPicPr>
          <p:cNvPr id="1097" name="Google Shape;1097;p99"/>
          <p:cNvPicPr preferRelativeResize="0"/>
          <p:nvPr/>
        </p:nvPicPr>
        <p:blipFill rotWithShape="1">
          <a:blip r:embed="rId4">
            <a:alphaModFix/>
          </a:blip>
          <a:srcRect b="0" l="5877" r="5868" t="0"/>
          <a:stretch/>
        </p:blipFill>
        <p:spPr>
          <a:xfrm>
            <a:off x="6858000" y="3492400"/>
            <a:ext cx="2286000" cy="2286000"/>
          </a:xfrm>
          <a:prstGeom prst="rect">
            <a:avLst/>
          </a:prstGeom>
          <a:noFill/>
          <a:ln>
            <a:noFill/>
          </a:ln>
        </p:spPr>
      </p:pic>
      <p:pic>
        <p:nvPicPr>
          <p:cNvPr id="1098" name="Google Shape;1098;p99"/>
          <p:cNvPicPr preferRelativeResize="0"/>
          <p:nvPr/>
        </p:nvPicPr>
        <p:blipFill rotWithShape="1">
          <a:blip r:embed="rId5">
            <a:alphaModFix/>
          </a:blip>
          <a:srcRect b="9935" l="0" r="0" t="9935"/>
          <a:stretch/>
        </p:blipFill>
        <p:spPr>
          <a:xfrm>
            <a:off x="0" y="1079562"/>
            <a:ext cx="4383694" cy="4698924"/>
          </a:xfrm>
          <a:prstGeom prst="rect">
            <a:avLst/>
          </a:prstGeom>
          <a:noFill/>
          <a:ln>
            <a:noFill/>
          </a:ln>
        </p:spPr>
      </p:pic>
      <p:sp>
        <p:nvSpPr>
          <p:cNvPr id="1099" name="Google Shape;1099;p99"/>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100" name="Google Shape;1100;p99"/>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00"/>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r>
              <a:rPr lang="en-GB" sz="2000">
                <a:solidFill>
                  <a:srgbClr val="212121"/>
                </a:solidFill>
                <a:highlight>
                  <a:srgbClr val="FF9900"/>
                </a:highlight>
                <a:latin typeface="Montserrat"/>
                <a:ea typeface="Montserrat"/>
                <a:cs typeface="Montserrat"/>
                <a:sym typeface="Montserrat"/>
              </a:rPr>
              <a:t>inwentaryzacja tarasu</a:t>
            </a:r>
            <a:endParaRPr sz="600">
              <a:highlight>
                <a:srgbClr val="FF9900"/>
              </a:highlight>
            </a:endParaRPr>
          </a:p>
        </p:txBody>
      </p:sp>
      <p:sp>
        <p:nvSpPr>
          <p:cNvPr id="1106" name="Google Shape;1106;p100"/>
          <p:cNvSpPr/>
          <p:nvPr/>
        </p:nvSpPr>
        <p:spPr>
          <a:xfrm>
            <a:off x="4572000" y="504720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Należy na początku wykonać inwentaryzację (pomiary) tarasu która będzie potrzebna do obliczenia ilości materiałów potrzebnych do wykonania tarasu wentylowanego.</a:t>
            </a:r>
            <a:endParaRPr sz="1200"/>
          </a:p>
        </p:txBody>
      </p:sp>
      <p:pic>
        <p:nvPicPr>
          <p:cNvPr id="1107" name="Google Shape;1107;p100"/>
          <p:cNvPicPr preferRelativeResize="0"/>
          <p:nvPr/>
        </p:nvPicPr>
        <p:blipFill rotWithShape="1">
          <a:blip r:embed="rId3">
            <a:alphaModFix/>
          </a:blip>
          <a:srcRect b="0" l="13698" r="13705" t="0"/>
          <a:stretch/>
        </p:blipFill>
        <p:spPr>
          <a:xfrm>
            <a:off x="928" y="0"/>
            <a:ext cx="4570182" cy="4571999"/>
          </a:xfrm>
          <a:prstGeom prst="rect">
            <a:avLst/>
          </a:prstGeom>
          <a:noFill/>
          <a:ln>
            <a:noFill/>
          </a:ln>
        </p:spPr>
      </p:pic>
      <p:pic>
        <p:nvPicPr>
          <p:cNvPr id="1108" name="Google Shape;1108;p100"/>
          <p:cNvPicPr preferRelativeResize="0"/>
          <p:nvPr/>
        </p:nvPicPr>
        <p:blipFill rotWithShape="1">
          <a:blip r:embed="rId4">
            <a:alphaModFix/>
          </a:blip>
          <a:srcRect b="0" l="12512" r="12519" t="0"/>
          <a:stretch/>
        </p:blipFill>
        <p:spPr>
          <a:xfrm>
            <a:off x="4572000" y="0"/>
            <a:ext cx="4570182" cy="4572000"/>
          </a:xfrm>
          <a:prstGeom prst="rect">
            <a:avLst/>
          </a:prstGeom>
          <a:noFill/>
          <a:ln>
            <a:noFill/>
          </a:ln>
        </p:spPr>
      </p:pic>
      <p:sp>
        <p:nvSpPr>
          <p:cNvPr id="1109" name="Google Shape;1109;p100"/>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110" name="Google Shape;1110;p100"/>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101"/>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p</a:t>
            </a:r>
            <a:r>
              <a:rPr lang="en-GB" sz="2000">
                <a:solidFill>
                  <a:srgbClr val="212121"/>
                </a:solidFill>
                <a:highlight>
                  <a:srgbClr val="FF9900"/>
                </a:highlight>
                <a:latin typeface="Montserrat"/>
                <a:ea typeface="Montserrat"/>
                <a:cs typeface="Montserrat"/>
                <a:sym typeface="Montserrat"/>
              </a:rPr>
              <a:t>rojekt tarasu</a:t>
            </a:r>
            <a:endParaRPr sz="600">
              <a:highlight>
                <a:srgbClr val="FF9900"/>
              </a:highlight>
            </a:endParaRPr>
          </a:p>
        </p:txBody>
      </p:sp>
      <p:sp>
        <p:nvSpPr>
          <p:cNvPr id="1116" name="Google Shape;1116;p101"/>
          <p:cNvSpPr/>
          <p:nvPr/>
        </p:nvSpPr>
        <p:spPr>
          <a:xfrm>
            <a:off x="4572000" y="504720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Wykonanie projektu tarasu pozwoli na dokładne policzenie materiałów potrzebnych do budowy tarasu oraz ułatwi prace montażowe.</a:t>
            </a:r>
            <a:endParaRPr sz="1200"/>
          </a:p>
        </p:txBody>
      </p:sp>
      <p:pic>
        <p:nvPicPr>
          <p:cNvPr id="1117" name="Google Shape;1117;p101"/>
          <p:cNvPicPr preferRelativeResize="0"/>
          <p:nvPr/>
        </p:nvPicPr>
        <p:blipFill rotWithShape="1">
          <a:blip r:embed="rId3">
            <a:alphaModFix/>
          </a:blip>
          <a:srcRect b="0" l="1997" r="50769" t="0"/>
          <a:stretch/>
        </p:blipFill>
        <p:spPr>
          <a:xfrm>
            <a:off x="928" y="0"/>
            <a:ext cx="4570182" cy="4572000"/>
          </a:xfrm>
          <a:prstGeom prst="rect">
            <a:avLst/>
          </a:prstGeom>
          <a:noFill/>
          <a:ln>
            <a:noFill/>
          </a:ln>
        </p:spPr>
      </p:pic>
      <p:pic>
        <p:nvPicPr>
          <p:cNvPr id="1118" name="Google Shape;1118;p101"/>
          <p:cNvPicPr preferRelativeResize="0"/>
          <p:nvPr/>
        </p:nvPicPr>
        <p:blipFill rotWithShape="1">
          <a:blip r:embed="rId4">
            <a:alphaModFix/>
          </a:blip>
          <a:srcRect b="0" l="12512" r="12519" t="0"/>
          <a:stretch/>
        </p:blipFill>
        <p:spPr>
          <a:xfrm>
            <a:off x="4572000" y="0"/>
            <a:ext cx="4570182" cy="4572000"/>
          </a:xfrm>
          <a:prstGeom prst="rect">
            <a:avLst/>
          </a:prstGeom>
          <a:noFill/>
          <a:ln>
            <a:noFill/>
          </a:ln>
        </p:spPr>
      </p:pic>
      <p:sp>
        <p:nvSpPr>
          <p:cNvPr id="1119" name="Google Shape;1119;p101"/>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120" name="Google Shape;1120;p101"/>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102"/>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pomiary wysokości tarasu</a:t>
            </a:r>
            <a:endParaRPr sz="2000">
              <a:solidFill>
                <a:srgbClr val="212121"/>
              </a:solidFill>
              <a:highlight>
                <a:srgbClr val="FF9900"/>
              </a:highlight>
              <a:latin typeface="Montserrat"/>
              <a:ea typeface="Montserrat"/>
              <a:cs typeface="Montserrat"/>
              <a:sym typeface="Montserrat"/>
            </a:endParaRPr>
          </a:p>
        </p:txBody>
      </p:sp>
      <p:sp>
        <p:nvSpPr>
          <p:cNvPr id="1126" name="Google Shape;1126;p102"/>
          <p:cNvSpPr/>
          <p:nvPr/>
        </p:nvSpPr>
        <p:spPr>
          <a:xfrm>
            <a:off x="4572000" y="5047200"/>
            <a:ext cx="41121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Wykonanie projektu tarasu pozwoli na dokładne policzenie materiałów potrzebnych do budowy tarasu oraz ułatwi prace montażowe.</a:t>
            </a:r>
            <a:endParaRPr sz="1200"/>
          </a:p>
        </p:txBody>
      </p:sp>
      <p:pic>
        <p:nvPicPr>
          <p:cNvPr id="1127" name="Google Shape;1127;p102"/>
          <p:cNvPicPr preferRelativeResize="0"/>
          <p:nvPr/>
        </p:nvPicPr>
        <p:blipFill rotWithShape="1">
          <a:blip r:embed="rId3">
            <a:alphaModFix/>
          </a:blip>
          <a:srcRect b="-71891" l="1569" r="1559" t="-71891"/>
          <a:stretch/>
        </p:blipFill>
        <p:spPr>
          <a:xfrm>
            <a:off x="928" y="0"/>
            <a:ext cx="4570182" cy="4572000"/>
          </a:xfrm>
          <a:prstGeom prst="rect">
            <a:avLst/>
          </a:prstGeom>
          <a:noFill/>
          <a:ln>
            <a:noFill/>
          </a:ln>
        </p:spPr>
      </p:pic>
      <p:pic>
        <p:nvPicPr>
          <p:cNvPr id="1128" name="Google Shape;1128;p102"/>
          <p:cNvPicPr preferRelativeResize="0"/>
          <p:nvPr/>
        </p:nvPicPr>
        <p:blipFill rotWithShape="1">
          <a:blip r:embed="rId4">
            <a:alphaModFix/>
          </a:blip>
          <a:srcRect b="0" l="12512" r="12519" t="0"/>
          <a:stretch/>
        </p:blipFill>
        <p:spPr>
          <a:xfrm>
            <a:off x="4572000" y="0"/>
            <a:ext cx="4570182" cy="4572000"/>
          </a:xfrm>
          <a:prstGeom prst="rect">
            <a:avLst/>
          </a:prstGeom>
          <a:noFill/>
          <a:ln>
            <a:noFill/>
          </a:ln>
        </p:spPr>
      </p:pic>
      <p:sp>
        <p:nvSpPr>
          <p:cNvPr id="1129" name="Google Shape;1129;p102"/>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130" name="Google Shape;1130;p102"/>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03"/>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punkty charakterystyczne</a:t>
            </a:r>
            <a:endParaRPr sz="2000">
              <a:solidFill>
                <a:srgbClr val="212121"/>
              </a:solidFill>
              <a:highlight>
                <a:srgbClr val="FF9900"/>
              </a:highlight>
              <a:latin typeface="Montserrat"/>
              <a:ea typeface="Montserrat"/>
              <a:cs typeface="Montserrat"/>
              <a:sym typeface="Montserrat"/>
            </a:endParaRPr>
          </a:p>
        </p:txBody>
      </p:sp>
      <p:sp>
        <p:nvSpPr>
          <p:cNvPr id="1136" name="Google Shape;1136;p103"/>
          <p:cNvSpPr/>
          <p:nvPr/>
        </p:nvSpPr>
        <p:spPr>
          <a:xfrm>
            <a:off x="4572000" y="5047207"/>
            <a:ext cx="3811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Na układanym tarasie pojawią się punkty charakterystyczne jak np. miejsce wejścia na taras, narożnik tarasu, łuk, ukos, przeszkody np. wpust dachowy.</a:t>
            </a:r>
            <a:endParaRPr sz="1200"/>
          </a:p>
        </p:txBody>
      </p:sp>
      <p:pic>
        <p:nvPicPr>
          <p:cNvPr id="1137" name="Google Shape;1137;p103"/>
          <p:cNvPicPr preferRelativeResize="0"/>
          <p:nvPr/>
        </p:nvPicPr>
        <p:blipFill rotWithShape="1">
          <a:blip r:embed="rId3">
            <a:alphaModFix/>
          </a:blip>
          <a:srcRect b="0" l="-4406" r="-4406" t="9"/>
          <a:stretch/>
        </p:blipFill>
        <p:spPr>
          <a:xfrm>
            <a:off x="928" y="0"/>
            <a:ext cx="4570182" cy="4571999"/>
          </a:xfrm>
          <a:prstGeom prst="rect">
            <a:avLst/>
          </a:prstGeom>
          <a:noFill/>
          <a:ln>
            <a:noFill/>
          </a:ln>
        </p:spPr>
      </p:pic>
      <p:pic>
        <p:nvPicPr>
          <p:cNvPr id="1138" name="Google Shape;1138;p103"/>
          <p:cNvPicPr preferRelativeResize="0"/>
          <p:nvPr/>
        </p:nvPicPr>
        <p:blipFill rotWithShape="1">
          <a:blip r:embed="rId4">
            <a:alphaModFix/>
          </a:blip>
          <a:srcRect b="0" l="12451" r="12451" t="0"/>
          <a:stretch/>
        </p:blipFill>
        <p:spPr>
          <a:xfrm>
            <a:off x="4572000" y="0"/>
            <a:ext cx="4570182" cy="4571999"/>
          </a:xfrm>
          <a:prstGeom prst="rect">
            <a:avLst/>
          </a:prstGeom>
          <a:noFill/>
          <a:ln>
            <a:noFill/>
          </a:ln>
        </p:spPr>
      </p:pic>
      <p:sp>
        <p:nvSpPr>
          <p:cNvPr id="1139" name="Google Shape;1139;p103"/>
          <p:cNvSpPr txBox="1"/>
          <p:nvPr>
            <p:ph idx="12" type="sldNum"/>
          </p:nvPr>
        </p:nvSpPr>
        <p:spPr>
          <a:xfrm>
            <a:off x="186250" y="6494875"/>
            <a:ext cx="2312100" cy="183300"/>
          </a:xfrm>
          <a:prstGeom prst="rect">
            <a:avLst/>
          </a:prstGeom>
        </p:spPr>
        <p:txBody>
          <a:bodyPr anchorCtr="0" anchor="t" bIns="21175" lIns="21175" spcFirstLastPara="1" rIns="21175" wrap="square" tIns="21175">
            <a:noAutofit/>
          </a:bodyPr>
          <a:lstStyle/>
          <a:p>
            <a:pPr indent="0" lvl="0" marL="0" rtl="0" algn="ctr">
              <a:spcBef>
                <a:spcPts val="0"/>
              </a:spcBef>
              <a:spcAft>
                <a:spcPts val="0"/>
              </a:spcAft>
              <a:buNone/>
            </a:pPr>
            <a:r>
              <a:rPr lang="en-GB"/>
              <a:t>TARASY WENTYLOWANE Część II slajd </a:t>
            </a:r>
            <a:fld id="{00000000-1234-1234-1234-123412341234}" type="slidenum">
              <a:rPr lang="en-GB"/>
              <a:t>‹#›</a:t>
            </a:fld>
            <a:endParaRPr/>
          </a:p>
        </p:txBody>
      </p:sp>
      <p:sp>
        <p:nvSpPr>
          <p:cNvPr id="1140" name="Google Shape;1140;p103"/>
          <p:cNvSpPr/>
          <p:nvPr/>
        </p:nvSpPr>
        <p:spPr>
          <a:xfrm>
            <a:off x="8123650" y="0"/>
            <a:ext cx="1020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3</a:t>
            </a:r>
            <a:endParaRPr b="1" sz="1700">
              <a:solidFill>
                <a:srgbClr val="21212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OZEF">
  <a:themeElements>
    <a:clrScheme name="White">
      <a:dk1>
        <a:srgbClr val="939393"/>
      </a:dk1>
      <a:lt1>
        <a:srgbClr val="00919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