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1" r:id="rId160"/>
    <p:sldId id="412" r:id="rId161"/>
    <p:sldId id="413" r:id="rId162"/>
    <p:sldId id="414" r:id="rId163"/>
    <p:sldId id="415" r:id="rId164"/>
    <p:sldId id="416" r:id="rId165"/>
    <p:sldId id="417" r:id="rId166"/>
    <p:sldId id="418" r:id="rId167"/>
    <p:sldId id="419" r:id="rId168"/>
    <p:sldId id="420" r:id="rId169"/>
    <p:sldId id="421" r:id="rId170"/>
    <p:sldId id="422" r:id="rId171"/>
  </p:sldIdLst>
  <p:sldSz cy="6858000" cx="9144000"/>
  <p:notesSz cx="6858000" cy="9144000"/>
  <p:embeddedFontLst>
    <p:embeddedFont>
      <p:font typeface="Merriweather Sans"/>
      <p:regular r:id="rId172"/>
      <p:bold r:id="rId173"/>
      <p:italic r:id="rId174"/>
      <p:boldItalic r:id="rId175"/>
    </p:embeddedFont>
    <p:embeddedFont>
      <p:font typeface="Montserrat"/>
      <p:regular r:id="rId176"/>
      <p:bold r:id="rId177"/>
      <p:italic r:id="rId178"/>
      <p:boldItalic r:id="rId179"/>
    </p:embeddedFont>
    <p:embeddedFont>
      <p:font typeface="Helvetica Neue"/>
      <p:regular r:id="rId180"/>
      <p:bold r:id="rId181"/>
      <p:italic r:id="rId182"/>
      <p:boldItalic r:id="rId1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9" Type="http://schemas.openxmlformats.org/officeDocument/2006/relationships/slide" Target="slides/slide105.xml"/><Relationship Id="rId108" Type="http://schemas.openxmlformats.org/officeDocument/2006/relationships/slide" Target="slides/slide104.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183" Type="http://schemas.openxmlformats.org/officeDocument/2006/relationships/font" Target="fonts/HelveticaNeue-boldItalic.fntdata"/><Relationship Id="rId32" Type="http://schemas.openxmlformats.org/officeDocument/2006/relationships/slide" Target="slides/slide28.xml"/><Relationship Id="rId182" Type="http://schemas.openxmlformats.org/officeDocument/2006/relationships/font" Target="fonts/HelveticaNeue-italic.fntdata"/><Relationship Id="rId35" Type="http://schemas.openxmlformats.org/officeDocument/2006/relationships/slide" Target="slides/slide31.xml"/><Relationship Id="rId181" Type="http://schemas.openxmlformats.org/officeDocument/2006/relationships/font" Target="fonts/HelveticaNeue-bold.fntdata"/><Relationship Id="rId34" Type="http://schemas.openxmlformats.org/officeDocument/2006/relationships/slide" Target="slides/slide30.xml"/><Relationship Id="rId180" Type="http://schemas.openxmlformats.org/officeDocument/2006/relationships/font" Target="fonts/HelveticaNeue-regular.fntdata"/><Relationship Id="rId37" Type="http://schemas.openxmlformats.org/officeDocument/2006/relationships/slide" Target="slides/slide33.xml"/><Relationship Id="rId176" Type="http://schemas.openxmlformats.org/officeDocument/2006/relationships/font" Target="fonts/Montserrat-regular.fntdata"/><Relationship Id="rId36" Type="http://schemas.openxmlformats.org/officeDocument/2006/relationships/slide" Target="slides/slide32.xml"/><Relationship Id="rId175" Type="http://schemas.openxmlformats.org/officeDocument/2006/relationships/font" Target="fonts/MerriweatherSans-boldItalic.fntdata"/><Relationship Id="rId39" Type="http://schemas.openxmlformats.org/officeDocument/2006/relationships/slide" Target="slides/slide35.xml"/><Relationship Id="rId174" Type="http://schemas.openxmlformats.org/officeDocument/2006/relationships/font" Target="fonts/MerriweatherSans-italic.fntdata"/><Relationship Id="rId38" Type="http://schemas.openxmlformats.org/officeDocument/2006/relationships/slide" Target="slides/slide34.xml"/><Relationship Id="rId173" Type="http://schemas.openxmlformats.org/officeDocument/2006/relationships/font" Target="fonts/MerriweatherSans-bold.fntdata"/><Relationship Id="rId179" Type="http://schemas.openxmlformats.org/officeDocument/2006/relationships/font" Target="fonts/Montserrat-boldItalic.fntdata"/><Relationship Id="rId178" Type="http://schemas.openxmlformats.org/officeDocument/2006/relationships/font" Target="fonts/Montserrat-italic.fntdata"/><Relationship Id="rId177" Type="http://schemas.openxmlformats.org/officeDocument/2006/relationships/font" Target="fonts/Montserrat-bold.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29" Type="http://schemas.openxmlformats.org/officeDocument/2006/relationships/slide" Target="slides/slide125.xml"/><Relationship Id="rId128" Type="http://schemas.openxmlformats.org/officeDocument/2006/relationships/slide" Target="slides/slide124.xml"/><Relationship Id="rId127" Type="http://schemas.openxmlformats.org/officeDocument/2006/relationships/slide" Target="slides/slide123.xml"/><Relationship Id="rId126" Type="http://schemas.openxmlformats.org/officeDocument/2006/relationships/slide" Target="slides/slide122.xml"/><Relationship Id="rId26" Type="http://schemas.openxmlformats.org/officeDocument/2006/relationships/slide" Target="slides/slide22.xml"/><Relationship Id="rId121" Type="http://schemas.openxmlformats.org/officeDocument/2006/relationships/slide" Target="slides/slide117.xml"/><Relationship Id="rId25" Type="http://schemas.openxmlformats.org/officeDocument/2006/relationships/slide" Target="slides/slide21.xml"/><Relationship Id="rId120" Type="http://schemas.openxmlformats.org/officeDocument/2006/relationships/slide" Target="slides/slide116.xml"/><Relationship Id="rId28" Type="http://schemas.openxmlformats.org/officeDocument/2006/relationships/slide" Target="slides/slide24.xml"/><Relationship Id="rId27" Type="http://schemas.openxmlformats.org/officeDocument/2006/relationships/slide" Target="slides/slide23.xml"/><Relationship Id="rId125" Type="http://schemas.openxmlformats.org/officeDocument/2006/relationships/slide" Target="slides/slide121.xml"/><Relationship Id="rId29" Type="http://schemas.openxmlformats.org/officeDocument/2006/relationships/slide" Target="slides/slide25.xml"/><Relationship Id="rId124" Type="http://schemas.openxmlformats.org/officeDocument/2006/relationships/slide" Target="slides/slide120.xml"/><Relationship Id="rId123" Type="http://schemas.openxmlformats.org/officeDocument/2006/relationships/slide" Target="slides/slide119.xml"/><Relationship Id="rId122" Type="http://schemas.openxmlformats.org/officeDocument/2006/relationships/slide" Target="slides/slide118.xml"/><Relationship Id="rId95" Type="http://schemas.openxmlformats.org/officeDocument/2006/relationships/slide" Target="slides/slide91.xml"/><Relationship Id="rId94" Type="http://schemas.openxmlformats.org/officeDocument/2006/relationships/slide" Target="slides/slide90.xml"/><Relationship Id="rId97" Type="http://schemas.openxmlformats.org/officeDocument/2006/relationships/slide" Target="slides/slide93.xml"/><Relationship Id="rId96" Type="http://schemas.openxmlformats.org/officeDocument/2006/relationships/slide" Target="slides/slide92.xml"/><Relationship Id="rId11" Type="http://schemas.openxmlformats.org/officeDocument/2006/relationships/slide" Target="slides/slide7.xml"/><Relationship Id="rId99" Type="http://schemas.openxmlformats.org/officeDocument/2006/relationships/slide" Target="slides/slide95.xml"/><Relationship Id="rId10" Type="http://schemas.openxmlformats.org/officeDocument/2006/relationships/slide" Target="slides/slide6.xml"/><Relationship Id="rId98" Type="http://schemas.openxmlformats.org/officeDocument/2006/relationships/slide" Target="slides/slide94.xml"/><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18" Type="http://schemas.openxmlformats.org/officeDocument/2006/relationships/slide" Target="slides/slide114.xml"/><Relationship Id="rId117" Type="http://schemas.openxmlformats.org/officeDocument/2006/relationships/slide" Target="slides/slide113.xml"/><Relationship Id="rId116" Type="http://schemas.openxmlformats.org/officeDocument/2006/relationships/slide" Target="slides/slide112.xml"/><Relationship Id="rId115" Type="http://schemas.openxmlformats.org/officeDocument/2006/relationships/slide" Target="slides/slide111.xml"/><Relationship Id="rId119" Type="http://schemas.openxmlformats.org/officeDocument/2006/relationships/slide" Target="slides/slide115.xml"/><Relationship Id="rId15" Type="http://schemas.openxmlformats.org/officeDocument/2006/relationships/slide" Target="slides/slide11.xml"/><Relationship Id="rId110" Type="http://schemas.openxmlformats.org/officeDocument/2006/relationships/slide" Target="slides/slide106.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14" Type="http://schemas.openxmlformats.org/officeDocument/2006/relationships/slide" Target="slides/slide110.xml"/><Relationship Id="rId18" Type="http://schemas.openxmlformats.org/officeDocument/2006/relationships/slide" Target="slides/slide14.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150" Type="http://schemas.openxmlformats.org/officeDocument/2006/relationships/slide" Target="slides/slide146.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149" Type="http://schemas.openxmlformats.org/officeDocument/2006/relationships/slide" Target="slides/slide145.xml"/><Relationship Id="rId4" Type="http://schemas.openxmlformats.org/officeDocument/2006/relationships/notesMaster" Target="notesMasters/notesMaster1.xml"/><Relationship Id="rId148" Type="http://schemas.openxmlformats.org/officeDocument/2006/relationships/slide" Target="slides/slide144.xml"/><Relationship Id="rId9" Type="http://schemas.openxmlformats.org/officeDocument/2006/relationships/slide" Target="slides/slide5.xml"/><Relationship Id="rId143" Type="http://schemas.openxmlformats.org/officeDocument/2006/relationships/slide" Target="slides/slide139.xml"/><Relationship Id="rId142" Type="http://schemas.openxmlformats.org/officeDocument/2006/relationships/slide" Target="slides/slide138.xml"/><Relationship Id="rId141" Type="http://schemas.openxmlformats.org/officeDocument/2006/relationships/slide" Target="slides/slide137.xml"/><Relationship Id="rId140" Type="http://schemas.openxmlformats.org/officeDocument/2006/relationships/slide" Target="slides/slide136.xml"/><Relationship Id="rId5" Type="http://schemas.openxmlformats.org/officeDocument/2006/relationships/slide" Target="slides/slide1.xml"/><Relationship Id="rId147" Type="http://schemas.openxmlformats.org/officeDocument/2006/relationships/slide" Target="slides/slide143.xml"/><Relationship Id="rId6" Type="http://schemas.openxmlformats.org/officeDocument/2006/relationships/slide" Target="slides/slide2.xml"/><Relationship Id="rId146" Type="http://schemas.openxmlformats.org/officeDocument/2006/relationships/slide" Target="slides/slide142.xml"/><Relationship Id="rId7" Type="http://schemas.openxmlformats.org/officeDocument/2006/relationships/slide" Target="slides/slide3.xml"/><Relationship Id="rId145" Type="http://schemas.openxmlformats.org/officeDocument/2006/relationships/slide" Target="slides/slide141.xml"/><Relationship Id="rId8" Type="http://schemas.openxmlformats.org/officeDocument/2006/relationships/slide" Target="slides/slide4.xml"/><Relationship Id="rId144" Type="http://schemas.openxmlformats.org/officeDocument/2006/relationships/slide" Target="slides/slide140.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139" Type="http://schemas.openxmlformats.org/officeDocument/2006/relationships/slide" Target="slides/slide135.xml"/><Relationship Id="rId138" Type="http://schemas.openxmlformats.org/officeDocument/2006/relationships/slide" Target="slides/slide134.xml"/><Relationship Id="rId137" Type="http://schemas.openxmlformats.org/officeDocument/2006/relationships/slide" Target="slides/slide133.xml"/><Relationship Id="rId132" Type="http://schemas.openxmlformats.org/officeDocument/2006/relationships/slide" Target="slides/slide128.xml"/><Relationship Id="rId131" Type="http://schemas.openxmlformats.org/officeDocument/2006/relationships/slide" Target="slides/slide127.xml"/><Relationship Id="rId130" Type="http://schemas.openxmlformats.org/officeDocument/2006/relationships/slide" Target="slides/slide126.xml"/><Relationship Id="rId136" Type="http://schemas.openxmlformats.org/officeDocument/2006/relationships/slide" Target="slides/slide132.xml"/><Relationship Id="rId135" Type="http://schemas.openxmlformats.org/officeDocument/2006/relationships/slide" Target="slides/slide131.xml"/><Relationship Id="rId134" Type="http://schemas.openxmlformats.org/officeDocument/2006/relationships/slide" Target="slides/slide130.xml"/><Relationship Id="rId133" Type="http://schemas.openxmlformats.org/officeDocument/2006/relationships/slide" Target="slides/slide129.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172" Type="http://schemas.openxmlformats.org/officeDocument/2006/relationships/font" Target="fonts/MerriweatherSans-regular.fntdata"/><Relationship Id="rId65" Type="http://schemas.openxmlformats.org/officeDocument/2006/relationships/slide" Target="slides/slide61.xml"/><Relationship Id="rId171" Type="http://schemas.openxmlformats.org/officeDocument/2006/relationships/slide" Target="slides/slide167.xml"/><Relationship Id="rId68" Type="http://schemas.openxmlformats.org/officeDocument/2006/relationships/slide" Target="slides/slide64.xml"/><Relationship Id="rId170" Type="http://schemas.openxmlformats.org/officeDocument/2006/relationships/slide" Target="slides/slide166.xml"/><Relationship Id="rId67" Type="http://schemas.openxmlformats.org/officeDocument/2006/relationships/slide" Target="slides/slide63.xml"/><Relationship Id="rId60" Type="http://schemas.openxmlformats.org/officeDocument/2006/relationships/slide" Target="slides/slide56.xml"/><Relationship Id="rId165" Type="http://schemas.openxmlformats.org/officeDocument/2006/relationships/slide" Target="slides/slide161.xml"/><Relationship Id="rId69" Type="http://schemas.openxmlformats.org/officeDocument/2006/relationships/slide" Target="slides/slide65.xml"/><Relationship Id="rId164" Type="http://schemas.openxmlformats.org/officeDocument/2006/relationships/slide" Target="slides/slide160.xml"/><Relationship Id="rId163" Type="http://schemas.openxmlformats.org/officeDocument/2006/relationships/slide" Target="slides/slide159.xml"/><Relationship Id="rId162" Type="http://schemas.openxmlformats.org/officeDocument/2006/relationships/slide" Target="slides/slide158.xml"/><Relationship Id="rId169" Type="http://schemas.openxmlformats.org/officeDocument/2006/relationships/slide" Target="slides/slide165.xml"/><Relationship Id="rId168" Type="http://schemas.openxmlformats.org/officeDocument/2006/relationships/slide" Target="slides/slide164.xml"/><Relationship Id="rId167" Type="http://schemas.openxmlformats.org/officeDocument/2006/relationships/slide" Target="slides/slide163.xml"/><Relationship Id="rId166" Type="http://schemas.openxmlformats.org/officeDocument/2006/relationships/slide" Target="slides/slide162.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161" Type="http://schemas.openxmlformats.org/officeDocument/2006/relationships/slide" Target="slides/slide157.xml"/><Relationship Id="rId54" Type="http://schemas.openxmlformats.org/officeDocument/2006/relationships/slide" Target="slides/slide50.xml"/><Relationship Id="rId160" Type="http://schemas.openxmlformats.org/officeDocument/2006/relationships/slide" Target="slides/slide156.xml"/><Relationship Id="rId57" Type="http://schemas.openxmlformats.org/officeDocument/2006/relationships/slide" Target="slides/slide53.xml"/><Relationship Id="rId56" Type="http://schemas.openxmlformats.org/officeDocument/2006/relationships/slide" Target="slides/slide52.xml"/><Relationship Id="rId159" Type="http://schemas.openxmlformats.org/officeDocument/2006/relationships/slide" Target="slides/slide155.xml"/><Relationship Id="rId59" Type="http://schemas.openxmlformats.org/officeDocument/2006/relationships/slide" Target="slides/slide55.xml"/><Relationship Id="rId154" Type="http://schemas.openxmlformats.org/officeDocument/2006/relationships/slide" Target="slides/slide150.xml"/><Relationship Id="rId58" Type="http://schemas.openxmlformats.org/officeDocument/2006/relationships/slide" Target="slides/slide54.xml"/><Relationship Id="rId153" Type="http://schemas.openxmlformats.org/officeDocument/2006/relationships/slide" Target="slides/slide149.xml"/><Relationship Id="rId152" Type="http://schemas.openxmlformats.org/officeDocument/2006/relationships/slide" Target="slides/slide148.xml"/><Relationship Id="rId151" Type="http://schemas.openxmlformats.org/officeDocument/2006/relationships/slide" Target="slides/slide147.xml"/><Relationship Id="rId158" Type="http://schemas.openxmlformats.org/officeDocument/2006/relationships/slide" Target="slides/slide154.xml"/><Relationship Id="rId157" Type="http://schemas.openxmlformats.org/officeDocument/2006/relationships/slide" Target="slides/slide153.xml"/><Relationship Id="rId156" Type="http://schemas.openxmlformats.org/officeDocument/2006/relationships/slide" Target="slides/slide152.xml"/><Relationship Id="rId155" Type="http://schemas.openxmlformats.org/officeDocument/2006/relationships/slide" Target="slides/slide1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 name="Shape 16"/>
        <p:cNvGrpSpPr/>
        <p:nvPr/>
      </p:nvGrpSpPr>
      <p:grpSpPr>
        <a:xfrm>
          <a:off x="0" y="0"/>
          <a:ext cx="0" cy="0"/>
          <a:chOff x="0" y="0"/>
          <a:chExt cx="0" cy="0"/>
        </a:xfrm>
      </p:grpSpPr>
      <p:sp>
        <p:nvSpPr>
          <p:cNvPr id="17" name="Google Shape;17;g36bd2923639eef63_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8" name="Google Shape;18;g36bd2923639eef63_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726671c015_0_1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0" name="Google Shape;130;g726671c015_0_1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983dbd1a9b_0_15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040" name="Google Shape;1040;g983dbd1a9b_0_15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983dbd1a9b_0_17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049" name="Google Shape;1049;g983dbd1a9b_0_17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983dbd1a9b_0_17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058" name="Google Shape;1058;g983dbd1a9b_0_17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983dbd1a9b_0_18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066" name="Google Shape;1066;g983dbd1a9b_0_18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983dbd1a9b_0_12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074" name="Google Shape;1074;g983dbd1a9b_0_12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g9c0779fd3f_3_4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083" name="Google Shape;1083;g9c0779fd3f_3_4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9c0779fd3f_3_5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090" name="Google Shape;1090;g9c0779fd3f_3_5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9c0779fd3f_3_6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100" name="Google Shape;1100;g9c0779fd3f_3_6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9c0779fd3f_3_7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110" name="Google Shape;1110;g9c0779fd3f_3_7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9c0779fd3f_3_7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120" name="Google Shape;1120;g9c0779fd3f_3_7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726671c015_0_2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8" name="Google Shape;138;g726671c015_0_2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9c0779fd3f_3_9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132" name="Google Shape;1132;g9c0779fd3f_3_9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9c0779fd3f_3_10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143" name="Google Shape;1143;g9c0779fd3f_3_10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9c0779fd3f_3_10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152" name="Google Shape;1152;g9c0779fd3f_3_10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9c0779fd3f_3_11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163" name="Google Shape;1163;g9c0779fd3f_3_11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9c0779fd3f_3_13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174" name="Google Shape;1174;g9c0779fd3f_3_13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g9c0779fd3f_3_14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184" name="Google Shape;1184;g9c0779fd3f_3_14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9c0779fd3f_3_17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194" name="Google Shape;1194;g9c0779fd3f_3_17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9c0779fd3f_3_15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203" name="Google Shape;1203;g9c0779fd3f_3_15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g9c0779fd3f_3_16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215" name="Google Shape;1215;g9c0779fd3f_3_16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g9c0779fd3f_3_19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227" name="Google Shape;1227;g9c0779fd3f_3_19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726671c015_0_3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48" name="Google Shape;148;g726671c015_0_3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g9c0779fd3f_3_20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238" name="Google Shape;1238;g9c0779fd3f_3_20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g72632282b3_13_45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247" name="Google Shape;1247;g72632282b3_13_45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g7235acb11f_0_41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258" name="Google Shape;1258;g7235acb11f_0_41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g7235acb11f_0_73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268" name="Google Shape;1268;g7235acb11f_0_73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g7235acb11f_0_106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277" name="Google Shape;1277;g7235acb11f_0_106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g7235acb11f_0_108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286" name="Google Shape;1286;g7235acb11f_0_108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g7235acb11f_0_107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295" name="Google Shape;1295;g7235acb11f_0_107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2" name="Shape 1302"/>
        <p:cNvGrpSpPr/>
        <p:nvPr/>
      </p:nvGrpSpPr>
      <p:grpSpPr>
        <a:xfrm>
          <a:off x="0" y="0"/>
          <a:ext cx="0" cy="0"/>
          <a:chOff x="0" y="0"/>
          <a:chExt cx="0" cy="0"/>
        </a:xfrm>
      </p:grpSpPr>
      <p:sp>
        <p:nvSpPr>
          <p:cNvPr id="1303" name="Google Shape;1303;g7235acb11f_0_107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04" name="Google Shape;1304;g7235acb11f_0_107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7235acb11f_0_109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13" name="Google Shape;1313;g7235acb11f_0_109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g7235acb11f_0_109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22" name="Google Shape;1322;g7235acb11f_0_109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726671c015_0_4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58" name="Google Shape;158;g726671c015_0_4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g7235acb11f_0_111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31" name="Google Shape;1331;g7235acb11f_0_111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g7235acb11f_0_110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40" name="Google Shape;1340;g7235acb11f_0_110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g7235acb11f_0_112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49" name="Google Shape;1349;g7235acb11f_0_112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g7235acb11f_0_112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58" name="Google Shape;1358;g7235acb11f_0_112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g7235acb11f_0_113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67" name="Google Shape;1367;g7235acb11f_0_113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4" name="Shape 1374"/>
        <p:cNvGrpSpPr/>
        <p:nvPr/>
      </p:nvGrpSpPr>
      <p:grpSpPr>
        <a:xfrm>
          <a:off x="0" y="0"/>
          <a:ext cx="0" cy="0"/>
          <a:chOff x="0" y="0"/>
          <a:chExt cx="0" cy="0"/>
        </a:xfrm>
      </p:grpSpPr>
      <p:sp>
        <p:nvSpPr>
          <p:cNvPr id="1375" name="Google Shape;1375;g7235acb11f_0_114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76" name="Google Shape;1376;g7235acb11f_0_114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3" name="Shape 1383"/>
        <p:cNvGrpSpPr/>
        <p:nvPr/>
      </p:nvGrpSpPr>
      <p:grpSpPr>
        <a:xfrm>
          <a:off x="0" y="0"/>
          <a:ext cx="0" cy="0"/>
          <a:chOff x="0" y="0"/>
          <a:chExt cx="0" cy="0"/>
        </a:xfrm>
      </p:grpSpPr>
      <p:sp>
        <p:nvSpPr>
          <p:cNvPr id="1384" name="Google Shape;1384;g7235acb11f_0_115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85" name="Google Shape;1385;g7235acb11f_0_115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g7235acb11f_0_115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394" name="Google Shape;1394;g7235acb11f_0_115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1" name="Shape 1401"/>
        <p:cNvGrpSpPr/>
        <p:nvPr/>
      </p:nvGrpSpPr>
      <p:grpSpPr>
        <a:xfrm>
          <a:off x="0" y="0"/>
          <a:ext cx="0" cy="0"/>
          <a:chOff x="0" y="0"/>
          <a:chExt cx="0" cy="0"/>
        </a:xfrm>
      </p:grpSpPr>
      <p:sp>
        <p:nvSpPr>
          <p:cNvPr id="1402" name="Google Shape;1402;g7235acb11f_0_116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403" name="Google Shape;1403;g7235acb11f_0_116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0" name="Shape 1410"/>
        <p:cNvGrpSpPr/>
        <p:nvPr/>
      </p:nvGrpSpPr>
      <p:grpSpPr>
        <a:xfrm>
          <a:off x="0" y="0"/>
          <a:ext cx="0" cy="0"/>
          <a:chOff x="0" y="0"/>
          <a:chExt cx="0" cy="0"/>
        </a:xfrm>
      </p:grpSpPr>
      <p:sp>
        <p:nvSpPr>
          <p:cNvPr id="1411" name="Google Shape;1411;g7235acb11f_0_124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412" name="Google Shape;1412;g7235acb11f_0_124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72632282b3_13_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69" name="Google Shape;169;g72632282b3_13_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g7235acb11f_0_156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420" name="Google Shape;1420;g7235acb11f_0_156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7" name="Shape 1427"/>
        <p:cNvGrpSpPr/>
        <p:nvPr/>
      </p:nvGrpSpPr>
      <p:grpSpPr>
        <a:xfrm>
          <a:off x="0" y="0"/>
          <a:ext cx="0" cy="0"/>
          <a:chOff x="0" y="0"/>
          <a:chExt cx="0" cy="0"/>
        </a:xfrm>
      </p:grpSpPr>
      <p:sp>
        <p:nvSpPr>
          <p:cNvPr id="1428" name="Google Shape;1428;g7235acb11f_0_157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429" name="Google Shape;1429;g7235acb11f_0_157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g7235acb11f_0_158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438" name="Google Shape;1438;g7235acb11f_0_158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g7235acb11f_0_159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447" name="Google Shape;1447;g7235acb11f_0_159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4" name="Shape 1454"/>
        <p:cNvGrpSpPr/>
        <p:nvPr/>
      </p:nvGrpSpPr>
      <p:grpSpPr>
        <a:xfrm>
          <a:off x="0" y="0"/>
          <a:ext cx="0" cy="0"/>
          <a:chOff x="0" y="0"/>
          <a:chExt cx="0" cy="0"/>
        </a:xfrm>
      </p:grpSpPr>
      <p:sp>
        <p:nvSpPr>
          <p:cNvPr id="1455" name="Google Shape;1455;g7215857f8a_0_97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456" name="Google Shape;1456;g7215857f8a_0_97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g7215857f8a_0_98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465" name="Google Shape;1465;g7215857f8a_0_98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2" name="Shape 1472"/>
        <p:cNvGrpSpPr/>
        <p:nvPr/>
      </p:nvGrpSpPr>
      <p:grpSpPr>
        <a:xfrm>
          <a:off x="0" y="0"/>
          <a:ext cx="0" cy="0"/>
          <a:chOff x="0" y="0"/>
          <a:chExt cx="0" cy="0"/>
        </a:xfrm>
      </p:grpSpPr>
      <p:sp>
        <p:nvSpPr>
          <p:cNvPr id="1473" name="Google Shape;1473;g7235acb11f_0_157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474" name="Google Shape;1474;g7235acb11f_0_157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1" name="Shape 1481"/>
        <p:cNvGrpSpPr/>
        <p:nvPr/>
      </p:nvGrpSpPr>
      <p:grpSpPr>
        <a:xfrm>
          <a:off x="0" y="0"/>
          <a:ext cx="0" cy="0"/>
          <a:chOff x="0" y="0"/>
          <a:chExt cx="0" cy="0"/>
        </a:xfrm>
      </p:grpSpPr>
      <p:sp>
        <p:nvSpPr>
          <p:cNvPr id="1482" name="Google Shape;1482;g7215857f8a_0_97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483" name="Google Shape;1483;g7215857f8a_0_97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g7215857f8a_0_99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492" name="Google Shape;1492;g7215857f8a_0_99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9" name="Shape 1499"/>
        <p:cNvGrpSpPr/>
        <p:nvPr/>
      </p:nvGrpSpPr>
      <p:grpSpPr>
        <a:xfrm>
          <a:off x="0" y="0"/>
          <a:ext cx="0" cy="0"/>
          <a:chOff x="0" y="0"/>
          <a:chExt cx="0" cy="0"/>
        </a:xfrm>
      </p:grpSpPr>
      <p:sp>
        <p:nvSpPr>
          <p:cNvPr id="1500" name="Google Shape;1500;g7215857f8a_0_100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501" name="Google Shape;1501;g7215857f8a_0_100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72632282b3_13_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81" name="Google Shape;181;g72632282b3_13_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0" name="Shape 1510"/>
        <p:cNvGrpSpPr/>
        <p:nvPr/>
      </p:nvGrpSpPr>
      <p:grpSpPr>
        <a:xfrm>
          <a:off x="0" y="0"/>
          <a:ext cx="0" cy="0"/>
          <a:chOff x="0" y="0"/>
          <a:chExt cx="0" cy="0"/>
        </a:xfrm>
      </p:grpSpPr>
      <p:sp>
        <p:nvSpPr>
          <p:cNvPr id="1511" name="Google Shape;1511;g7215857f8a_0_100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512" name="Google Shape;1512;g7215857f8a_0_100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9" name="Shape 1519"/>
        <p:cNvGrpSpPr/>
        <p:nvPr/>
      </p:nvGrpSpPr>
      <p:grpSpPr>
        <a:xfrm>
          <a:off x="0" y="0"/>
          <a:ext cx="0" cy="0"/>
          <a:chOff x="0" y="0"/>
          <a:chExt cx="0" cy="0"/>
        </a:xfrm>
      </p:grpSpPr>
      <p:sp>
        <p:nvSpPr>
          <p:cNvPr id="1520" name="Google Shape;1520;g7215857f8a_0_101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521" name="Google Shape;1521;g7215857f8a_0_101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8" name="Shape 1528"/>
        <p:cNvGrpSpPr/>
        <p:nvPr/>
      </p:nvGrpSpPr>
      <p:grpSpPr>
        <a:xfrm>
          <a:off x="0" y="0"/>
          <a:ext cx="0" cy="0"/>
          <a:chOff x="0" y="0"/>
          <a:chExt cx="0" cy="0"/>
        </a:xfrm>
      </p:grpSpPr>
      <p:sp>
        <p:nvSpPr>
          <p:cNvPr id="1529" name="Google Shape;1529;g7215857f8a_0_102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530" name="Google Shape;1530;g7215857f8a_0_102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7" name="Shape 1537"/>
        <p:cNvGrpSpPr/>
        <p:nvPr/>
      </p:nvGrpSpPr>
      <p:grpSpPr>
        <a:xfrm>
          <a:off x="0" y="0"/>
          <a:ext cx="0" cy="0"/>
          <a:chOff x="0" y="0"/>
          <a:chExt cx="0" cy="0"/>
        </a:xfrm>
      </p:grpSpPr>
      <p:sp>
        <p:nvSpPr>
          <p:cNvPr id="1538" name="Google Shape;1538;g7215857f8a_0_102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539" name="Google Shape;1539;g7215857f8a_0_102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6" name="Shape 1546"/>
        <p:cNvGrpSpPr/>
        <p:nvPr/>
      </p:nvGrpSpPr>
      <p:grpSpPr>
        <a:xfrm>
          <a:off x="0" y="0"/>
          <a:ext cx="0" cy="0"/>
          <a:chOff x="0" y="0"/>
          <a:chExt cx="0" cy="0"/>
        </a:xfrm>
      </p:grpSpPr>
      <p:sp>
        <p:nvSpPr>
          <p:cNvPr id="1547" name="Google Shape;1547;g7215857f8a_0_103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548" name="Google Shape;1548;g7215857f8a_0_103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5" name="Shape 1555"/>
        <p:cNvGrpSpPr/>
        <p:nvPr/>
      </p:nvGrpSpPr>
      <p:grpSpPr>
        <a:xfrm>
          <a:off x="0" y="0"/>
          <a:ext cx="0" cy="0"/>
          <a:chOff x="0" y="0"/>
          <a:chExt cx="0" cy="0"/>
        </a:xfrm>
      </p:grpSpPr>
      <p:sp>
        <p:nvSpPr>
          <p:cNvPr id="1556" name="Google Shape;1556;g7235acb11f_0_119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557" name="Google Shape;1557;g7235acb11f_0_119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g7215857f8a_0_104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566" name="Google Shape;1566;g7215857f8a_0_104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g7215857f8a_0_105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575" name="Google Shape;1575;g7215857f8a_0_105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2" name="Shape 1582"/>
        <p:cNvGrpSpPr/>
        <p:nvPr/>
      </p:nvGrpSpPr>
      <p:grpSpPr>
        <a:xfrm>
          <a:off x="0" y="0"/>
          <a:ext cx="0" cy="0"/>
          <a:chOff x="0" y="0"/>
          <a:chExt cx="0" cy="0"/>
        </a:xfrm>
      </p:grpSpPr>
      <p:sp>
        <p:nvSpPr>
          <p:cNvPr id="1583" name="Google Shape;1583;g7215857f8a_26_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584" name="Google Shape;1584;g7215857f8a_26_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g7215857f8a_26_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593" name="Google Shape;1593;g7215857f8a_26_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72632282b3_13_2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93" name="Google Shape;193;g72632282b3_13_2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g7215857f8a_26_1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602" name="Google Shape;1602;g7215857f8a_26_1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g7215857f8a_26_2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611" name="Google Shape;1611;g7215857f8a_26_2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8" name="Shape 1618"/>
        <p:cNvGrpSpPr/>
        <p:nvPr/>
      </p:nvGrpSpPr>
      <p:grpSpPr>
        <a:xfrm>
          <a:off x="0" y="0"/>
          <a:ext cx="0" cy="0"/>
          <a:chOff x="0" y="0"/>
          <a:chExt cx="0" cy="0"/>
        </a:xfrm>
      </p:grpSpPr>
      <p:sp>
        <p:nvSpPr>
          <p:cNvPr id="1619" name="Google Shape;1619;g7235acb11f_0_117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620" name="Google Shape;1620;g7235acb11f_0_117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g7235acb11f_0_118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629" name="Google Shape;1629;g7235acb11f_0_118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6" name="Shape 1636"/>
        <p:cNvGrpSpPr/>
        <p:nvPr/>
      </p:nvGrpSpPr>
      <p:grpSpPr>
        <a:xfrm>
          <a:off x="0" y="0"/>
          <a:ext cx="0" cy="0"/>
          <a:chOff x="0" y="0"/>
          <a:chExt cx="0" cy="0"/>
        </a:xfrm>
      </p:grpSpPr>
      <p:sp>
        <p:nvSpPr>
          <p:cNvPr id="1637" name="Google Shape;1637;g7235acb11f_0_120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638" name="Google Shape;1638;g7235acb11f_0_120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5" name="Shape 1645"/>
        <p:cNvGrpSpPr/>
        <p:nvPr/>
      </p:nvGrpSpPr>
      <p:grpSpPr>
        <a:xfrm>
          <a:off x="0" y="0"/>
          <a:ext cx="0" cy="0"/>
          <a:chOff x="0" y="0"/>
          <a:chExt cx="0" cy="0"/>
        </a:xfrm>
      </p:grpSpPr>
      <p:sp>
        <p:nvSpPr>
          <p:cNvPr id="1646" name="Google Shape;1646;g7235acb11f_0_121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647" name="Google Shape;1647;g7235acb11f_0_121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5" name="Shape 1655"/>
        <p:cNvGrpSpPr/>
        <p:nvPr/>
      </p:nvGrpSpPr>
      <p:grpSpPr>
        <a:xfrm>
          <a:off x="0" y="0"/>
          <a:ext cx="0" cy="0"/>
          <a:chOff x="0" y="0"/>
          <a:chExt cx="0" cy="0"/>
        </a:xfrm>
      </p:grpSpPr>
      <p:sp>
        <p:nvSpPr>
          <p:cNvPr id="1656" name="Google Shape;1656;g7235acb11f_0_123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657" name="Google Shape;1657;g7235acb11f_0_123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5" name="Shape 1665"/>
        <p:cNvGrpSpPr/>
        <p:nvPr/>
      </p:nvGrpSpPr>
      <p:grpSpPr>
        <a:xfrm>
          <a:off x="0" y="0"/>
          <a:ext cx="0" cy="0"/>
          <a:chOff x="0" y="0"/>
          <a:chExt cx="0" cy="0"/>
        </a:xfrm>
      </p:grpSpPr>
      <p:sp>
        <p:nvSpPr>
          <p:cNvPr id="1666" name="Google Shape;1666;g74bbf07d04_0_19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667" name="Google Shape;1667;g74bbf07d04_0_19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726671c015_0_5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205" name="Google Shape;205;g726671c015_0_5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726671c015_0_6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214" name="Google Shape;214;g726671c015_0_6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726671c015_0_6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223" name="Google Shape;223;g726671c015_0_6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 name="Shape 27"/>
        <p:cNvGrpSpPr/>
        <p:nvPr/>
      </p:nvGrpSpPr>
      <p:grpSpPr>
        <a:xfrm>
          <a:off x="0" y="0"/>
          <a:ext cx="0" cy="0"/>
          <a:chOff x="0" y="0"/>
          <a:chExt cx="0" cy="0"/>
        </a:xfrm>
      </p:grpSpPr>
      <p:sp>
        <p:nvSpPr>
          <p:cNvPr id="28" name="Google Shape;28;g36bd2923639eef63_32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500"/>
              <a:buFont typeface="Montserrat"/>
              <a:buNone/>
            </a:pPr>
            <a:r>
              <a:rPr lang="en-GB" sz="2000" u="sng">
                <a:solidFill>
                  <a:srgbClr val="0000FF"/>
                </a:solidFill>
                <a:latin typeface="Montserrat"/>
                <a:ea typeface="Montserrat"/>
                <a:cs typeface="Montserrat"/>
                <a:sym typeface="Montserrat"/>
              </a:rPr>
              <a:t>https://ddgro.eu/en/join-our-newsletter/</a:t>
            </a:r>
            <a:endParaRPr sz="2200">
              <a:latin typeface="Merriweather Sans"/>
              <a:ea typeface="Merriweather Sans"/>
              <a:cs typeface="Merriweather Sans"/>
              <a:sym typeface="Merriweather Sans"/>
            </a:endParaRPr>
          </a:p>
        </p:txBody>
      </p:sp>
      <p:sp>
        <p:nvSpPr>
          <p:cNvPr id="29" name="Google Shape;29;g36bd2923639eef63_32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726671c015_0_7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232" name="Google Shape;232;g726671c015_0_7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726671c015_0_8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241" name="Google Shape;241;g726671c015_0_8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6bd2923639eef63_2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250" name="Google Shape;250;g36bd2923639eef63_2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726671c015_0_9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259" name="Google Shape;259;g726671c015_0_9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726671c015_0_10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268" name="Google Shape;268;g726671c015_0_10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726671c015_0_11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277" name="Google Shape;277;g726671c015_0_11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726671c015_0_11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286" name="Google Shape;286;g726671c015_0_11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72632282b3_13_4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295" name="Google Shape;295;g72632282b3_13_4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726671c015_0_12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304" name="Google Shape;304;g726671c015_0_12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7215857f8a_26_7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313" name="Google Shape;313;g7215857f8a_26_7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74bbf07d04_0_17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40" name="Google Shape;40;g74bbf07d04_0_17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6bd2923639eef63_1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324" name="Google Shape;324;g36bd2923639eef63_1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6bd2923639eef63_23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331" name="Google Shape;331;g36bd2923639eef63_23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726671c015_0_9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339" name="Google Shape;339;g726671c015_0_9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6bd2923639eef63_4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349" name="Google Shape;349;g36bd2923639eef63_4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6bd2923639eef63_3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361" name="Google Shape;361;g36bd2923639eef63_3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6bd2923639eef63_3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370" name="Google Shape;370;g36bd2923639eef63_3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6bd2923639eef63_6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379" name="Google Shape;379;g36bd2923639eef63_6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6bd2923639eef63_6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389" name="Google Shape;389;g36bd2923639eef63_6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6bd2923639eef63_7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399" name="Google Shape;399;g36bd2923639eef63_7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6bd2923639eef63_8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409" name="Google Shape;409;g36bd2923639eef63_8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726671c015_0_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57" name="Google Shape;57;g726671c015_0_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6bd2923639eef63_9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419" name="Google Shape;419;g36bd2923639eef63_9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6bd2923639eef63_10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429" name="Google Shape;429;g36bd2923639eef63_10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6bd2923639eef63_10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439" name="Google Shape;439;g36bd2923639eef63_10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6bd2923639eef63_11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449" name="Google Shape;449;g36bd2923639eef63_11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6bd2923639eef63_12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459" name="Google Shape;459;g36bd2923639eef63_12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6bd2923639eef63_13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469" name="Google Shape;469;g36bd2923639eef63_13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6bd2923639eef63_14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477" name="Google Shape;477;g36bd2923639eef63_14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6bd2923639eef63_15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487" name="Google Shape;487;g36bd2923639eef63_15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6bd2923639eef63_15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499" name="Google Shape;499;g36bd2923639eef63_15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36bd2923639eef63_17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511" name="Google Shape;511;g36bd2923639eef63_17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726671c015_0_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66" name="Google Shape;66;g726671c015_0_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6bd2923639eef63_21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519" name="Google Shape;519;g36bd2923639eef63_21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bca2068675_0_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535" name="Google Shape;535;gbca2068675_0_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bca2068675_0_1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546" name="Google Shape;546;gbca2068675_0_1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36bd2923639eef63_17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557" name="Google Shape;557;g36bd2923639eef63_17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36bd2923639eef63_18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567" name="Google Shape;567;g36bd2923639eef63_18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6bd2923639eef63_19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577" name="Google Shape;577;g36bd2923639eef63_19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6bd2923639eef63_20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587" name="Google Shape;587;g36bd2923639eef63_20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36bd2923639eef63_21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597" name="Google Shape;597;g36bd2923639eef63_21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983dbd1a9b_0_1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608" name="Google Shape;608;g983dbd1a9b_0_1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bca2068675_0_3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631" name="Google Shape;631;gbca2068675_0_3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9c458301ac_0_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74" name="Google Shape;74;g9c458301ac_0_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bca2068675_0_5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647" name="Google Shape;647;gbca2068675_0_5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bca2068675_0_8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656" name="Google Shape;656;gbca2068675_0_8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bca2068675_0_7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665" name="Google Shape;665;gbca2068675_0_7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bca2068675_0_9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674" name="Google Shape;674;gbca2068675_0_9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bca2068675_0_10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683" name="Google Shape;683;gbca2068675_0_10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bca2068675_0_11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692" name="Google Shape;692;gbca2068675_0_11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bca2068675_0_13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701" name="Google Shape;701;gbca2068675_0_13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bca2068675_0_12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710" name="Google Shape;710;gbca2068675_0_12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bca2068675_0_15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719" name="Google Shape;719;gbca2068675_0_15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bca2068675_0_15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728" name="Google Shape;728;gbca2068675_0_15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9c458301ac_0_1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87" name="Google Shape;87;g9c458301ac_0_1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bca2068675_0_16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737" name="Google Shape;737;gbca2068675_0_16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bca2068675_0_17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747" name="Google Shape;747;gbca2068675_0_17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bca2068675_0_18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756" name="Google Shape;756;gbca2068675_0_18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bca2068675_0_19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765" name="Google Shape;765;gbca2068675_0_19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bca2068675_0_20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775" name="Google Shape;775;gbca2068675_0_20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bca2068675_0_25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784" name="Google Shape;784;gbca2068675_0_25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bca2068675_0_22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793" name="Google Shape;793;gbca2068675_0_22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bca2068675_0_27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802" name="Google Shape;802;gbca2068675_0_27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bca2068675_0_28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812" name="Google Shape;812;gbca2068675_0_28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bca2068675_0_23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822" name="Google Shape;822;gbca2068675_0_23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9c458301ac_0_2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00" name="Google Shape;100;g9c458301ac_0_2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bca2068675_0_24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831" name="Google Shape;831;gbca2068675_0_243: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bca2068675_0_25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840" name="Google Shape;840;gbca2068675_0_251: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bca2068675_0_26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849" name="Google Shape;849;gbca2068675_0_26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bca2068675_0_30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859" name="Google Shape;859;gbca2068675_0_30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bca2068675_0_31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868" name="Google Shape;868;gbca2068675_0_31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36bd2923639eef63_22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877" name="Google Shape;877;g36bd2923639eef63_225: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36bd2923639eef63_28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885" name="Google Shape;885;g36bd2923639eef63_28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983dbd1a9b_0_5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894" name="Google Shape;894;g983dbd1a9b_0_5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983dbd1a9b_0_6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912" name="Google Shape;912;g983dbd1a9b_0_69: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983dbd1a9b_0_13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926" name="Google Shape;926;g983dbd1a9b_0_13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9c458301ac_0_3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15" name="Google Shape;115;g9c458301ac_0_3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36bd2923639eef63_23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941" name="Google Shape;941;g36bd2923639eef63_237: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36bd2923639eef63_24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951" name="Google Shape;951;g36bd2923639eef63_24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36bd2923639eef63_25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961" name="Google Shape;961;g36bd2923639eef63_25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36bd2923639eef63_26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971" name="Google Shape;971;g36bd2923639eef63_26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36bd2923639eef63_27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981" name="Google Shape;981;g36bd2923639eef63_27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36bd2923639eef63_27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991" name="Google Shape;991;g36bd2923639eef63_270: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36bd2923639eef63_29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001" name="Google Shape;1001;g36bd2923639eef63_292: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36bd2923639eef63_30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011" name="Google Shape;1011;g36bd2923639eef63_308: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36bd2923639eef63_31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021" name="Google Shape;1021;g36bd2923639eef63_316: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983dbd1a9b_0_11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2200"/>
              <a:buFont typeface="Merriweather Sans"/>
              <a:buNone/>
            </a:pPr>
            <a:r>
              <a:t/>
            </a:r>
            <a:endParaRPr b="0" i="0" sz="2200" u="none" cap="none" strike="noStrike">
              <a:latin typeface="Merriweather Sans"/>
              <a:ea typeface="Merriweather Sans"/>
              <a:cs typeface="Merriweather Sans"/>
              <a:sym typeface="Merriweather Sans"/>
            </a:endParaRPr>
          </a:p>
        </p:txBody>
      </p:sp>
      <p:sp>
        <p:nvSpPr>
          <p:cNvPr id="1031" name="Google Shape;1031;g983dbd1a9b_0_114:notes"/>
          <p:cNvSpPr/>
          <p:nvPr>
            <p:ph idx="2" type="sldImg"/>
          </p:nvPr>
        </p:nvSpPr>
        <p:spPr>
          <a:xfrm>
            <a:off x="1714500" y="685800"/>
            <a:ext cx="3429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ddpedestals.eu"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ddpedestals.eu" TargetMode="Externa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zęść 1">
  <p:cSld name="slide-030">
    <p:spTree>
      <p:nvGrpSpPr>
        <p:cNvPr id="9" name="Shape 9"/>
        <p:cNvGrpSpPr/>
        <p:nvPr/>
      </p:nvGrpSpPr>
      <p:grpSpPr>
        <a:xfrm>
          <a:off x="0" y="0"/>
          <a:ext cx="0" cy="0"/>
          <a:chOff x="0" y="0"/>
          <a:chExt cx="0" cy="0"/>
        </a:xfrm>
      </p:grpSpPr>
      <p:sp>
        <p:nvSpPr>
          <p:cNvPr id="10" name="Google Shape;10;p2"/>
          <p:cNvSpPr txBox="1"/>
          <p:nvPr/>
        </p:nvSpPr>
        <p:spPr>
          <a:xfrm>
            <a:off x="3665700" y="6397525"/>
            <a:ext cx="1812600" cy="37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u="sng">
                <a:solidFill>
                  <a:schemeClr val="hlink"/>
                </a:solidFill>
                <a:latin typeface="Montserrat"/>
                <a:ea typeface="Montserrat"/>
                <a:cs typeface="Montserrat"/>
                <a:sym typeface="Montserrat"/>
                <a:hlinkClick r:id="rId2"/>
              </a:rPr>
              <a:t>www.ddpedestals.eu</a:t>
            </a:r>
            <a:endParaRPr sz="1200"/>
          </a:p>
        </p:txBody>
      </p:sp>
      <p:sp>
        <p:nvSpPr>
          <p:cNvPr id="11" name="Google Shape;11;p2"/>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lvl1pPr lvl="0" algn="l">
              <a:buNone/>
              <a:defRPr sz="800">
                <a:solidFill>
                  <a:srgbClr val="5E5E5E"/>
                </a:solidFill>
                <a:latin typeface="Arial"/>
                <a:ea typeface="Arial"/>
                <a:cs typeface="Arial"/>
                <a:sym typeface="Arial"/>
              </a:defRPr>
            </a:lvl1pPr>
            <a:lvl2pPr lvl="1" algn="l">
              <a:buNone/>
              <a:defRPr sz="800">
                <a:solidFill>
                  <a:srgbClr val="5E5E5E"/>
                </a:solidFill>
                <a:latin typeface="Arial"/>
                <a:ea typeface="Arial"/>
                <a:cs typeface="Arial"/>
                <a:sym typeface="Arial"/>
              </a:defRPr>
            </a:lvl2pPr>
            <a:lvl3pPr lvl="2" algn="l">
              <a:buNone/>
              <a:defRPr sz="800">
                <a:solidFill>
                  <a:srgbClr val="5E5E5E"/>
                </a:solidFill>
                <a:latin typeface="Arial"/>
                <a:ea typeface="Arial"/>
                <a:cs typeface="Arial"/>
                <a:sym typeface="Arial"/>
              </a:defRPr>
            </a:lvl3pPr>
            <a:lvl4pPr lvl="3" algn="l">
              <a:buNone/>
              <a:defRPr sz="800">
                <a:solidFill>
                  <a:srgbClr val="5E5E5E"/>
                </a:solidFill>
                <a:latin typeface="Arial"/>
                <a:ea typeface="Arial"/>
                <a:cs typeface="Arial"/>
                <a:sym typeface="Arial"/>
              </a:defRPr>
            </a:lvl4pPr>
            <a:lvl5pPr lvl="4" algn="l">
              <a:buNone/>
              <a:defRPr sz="800">
                <a:solidFill>
                  <a:srgbClr val="5E5E5E"/>
                </a:solidFill>
                <a:latin typeface="Arial"/>
                <a:ea typeface="Arial"/>
                <a:cs typeface="Arial"/>
                <a:sym typeface="Arial"/>
              </a:defRPr>
            </a:lvl5pPr>
            <a:lvl6pPr lvl="5" algn="l">
              <a:buNone/>
              <a:defRPr sz="800">
                <a:solidFill>
                  <a:srgbClr val="5E5E5E"/>
                </a:solidFill>
                <a:latin typeface="Arial"/>
                <a:ea typeface="Arial"/>
                <a:cs typeface="Arial"/>
                <a:sym typeface="Arial"/>
              </a:defRPr>
            </a:lvl6pPr>
            <a:lvl7pPr lvl="6" algn="l">
              <a:buNone/>
              <a:defRPr sz="800">
                <a:solidFill>
                  <a:srgbClr val="5E5E5E"/>
                </a:solidFill>
                <a:latin typeface="Arial"/>
                <a:ea typeface="Arial"/>
                <a:cs typeface="Arial"/>
                <a:sym typeface="Arial"/>
              </a:defRPr>
            </a:lvl7pPr>
            <a:lvl8pPr lvl="7" algn="l">
              <a:buNone/>
              <a:defRPr sz="800">
                <a:solidFill>
                  <a:srgbClr val="5E5E5E"/>
                </a:solidFill>
                <a:latin typeface="Arial"/>
                <a:ea typeface="Arial"/>
                <a:cs typeface="Arial"/>
                <a:sym typeface="Arial"/>
              </a:defRPr>
            </a:lvl8pPr>
            <a:lvl9pPr lvl="8" algn="l">
              <a:buNone/>
              <a:defRPr sz="800">
                <a:solidFill>
                  <a:srgbClr val="5E5E5E"/>
                </a:solidFill>
                <a:latin typeface="Arial"/>
                <a:ea typeface="Arial"/>
                <a:cs typeface="Arial"/>
                <a:sym typeface="Arial"/>
              </a:defRPr>
            </a:lvl9p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Tree>
  </p:cSld>
  <p:clrMapOvr>
    <a:masterClrMapping/>
  </p:clrMapOvr>
  <p:extLst>
    <p:ext uri="{DCECCB84-F9BA-43D5-87BE-67443E8EF086}">
      <p15:sldGuideLst>
        <p15:guide id="1" pos="5556">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kladka">
  <p:cSld name="slide-030_2">
    <p:spTree>
      <p:nvGrpSpPr>
        <p:cNvPr id="12" name="Shape 12"/>
        <p:cNvGrpSpPr/>
        <p:nvPr/>
      </p:nvGrpSpPr>
      <p:grpSpPr>
        <a:xfrm>
          <a:off x="0" y="0"/>
          <a:ext cx="0" cy="0"/>
          <a:chOff x="0" y="0"/>
          <a:chExt cx="0" cy="0"/>
        </a:xfrm>
      </p:grpSpPr>
    </p:spTree>
  </p:cSld>
  <p:clrMapOvr>
    <a:masterClrMapping/>
  </p:clrMapOvr>
  <p:extLst>
    <p:ext uri="{DCECCB84-F9BA-43D5-87BE-67443E8EF086}">
      <p15:sldGuideLst>
        <p15:guide id="1" pos="5556">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zęść 2">
  <p:cSld name="slide-030_1">
    <p:spTree>
      <p:nvGrpSpPr>
        <p:cNvPr id="13" name="Shape 13"/>
        <p:cNvGrpSpPr/>
        <p:nvPr/>
      </p:nvGrpSpPr>
      <p:grpSpPr>
        <a:xfrm>
          <a:off x="0" y="0"/>
          <a:ext cx="0" cy="0"/>
          <a:chOff x="0" y="0"/>
          <a:chExt cx="0" cy="0"/>
        </a:xfrm>
      </p:grpSpPr>
      <p:sp>
        <p:nvSpPr>
          <p:cNvPr id="14" name="Google Shape;14;p4"/>
          <p:cNvSpPr txBox="1"/>
          <p:nvPr/>
        </p:nvSpPr>
        <p:spPr>
          <a:xfrm>
            <a:off x="3665700" y="6397525"/>
            <a:ext cx="1812600" cy="37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u="sng">
                <a:solidFill>
                  <a:schemeClr val="hlink"/>
                </a:solidFill>
                <a:latin typeface="Montserrat"/>
                <a:ea typeface="Montserrat"/>
                <a:cs typeface="Montserrat"/>
                <a:sym typeface="Montserrat"/>
                <a:hlinkClick r:id="rId2"/>
              </a:rPr>
              <a:t>www.ddpedestals.eu</a:t>
            </a:r>
            <a:endParaRPr sz="1200"/>
          </a:p>
        </p:txBody>
      </p:sp>
      <p:sp>
        <p:nvSpPr>
          <p:cNvPr id="15" name="Google Shape;15;p4"/>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lvl1pPr lvl="0" rtl="0" algn="l">
              <a:buNone/>
              <a:defRPr sz="800">
                <a:solidFill>
                  <a:srgbClr val="5E5E5E"/>
                </a:solidFill>
                <a:latin typeface="Arial"/>
                <a:ea typeface="Arial"/>
                <a:cs typeface="Arial"/>
                <a:sym typeface="Arial"/>
              </a:defRPr>
            </a:lvl1pPr>
            <a:lvl2pPr lvl="1" rtl="0" algn="l">
              <a:buNone/>
              <a:defRPr sz="800">
                <a:solidFill>
                  <a:srgbClr val="5E5E5E"/>
                </a:solidFill>
                <a:latin typeface="Arial"/>
                <a:ea typeface="Arial"/>
                <a:cs typeface="Arial"/>
                <a:sym typeface="Arial"/>
              </a:defRPr>
            </a:lvl2pPr>
            <a:lvl3pPr lvl="2" rtl="0" algn="l">
              <a:buNone/>
              <a:defRPr sz="800">
                <a:solidFill>
                  <a:srgbClr val="5E5E5E"/>
                </a:solidFill>
                <a:latin typeface="Arial"/>
                <a:ea typeface="Arial"/>
                <a:cs typeface="Arial"/>
                <a:sym typeface="Arial"/>
              </a:defRPr>
            </a:lvl3pPr>
            <a:lvl4pPr lvl="3" rtl="0" algn="l">
              <a:buNone/>
              <a:defRPr sz="800">
                <a:solidFill>
                  <a:srgbClr val="5E5E5E"/>
                </a:solidFill>
                <a:latin typeface="Arial"/>
                <a:ea typeface="Arial"/>
                <a:cs typeface="Arial"/>
                <a:sym typeface="Arial"/>
              </a:defRPr>
            </a:lvl4pPr>
            <a:lvl5pPr lvl="4" rtl="0" algn="l">
              <a:buNone/>
              <a:defRPr sz="800">
                <a:solidFill>
                  <a:srgbClr val="5E5E5E"/>
                </a:solidFill>
                <a:latin typeface="Arial"/>
                <a:ea typeface="Arial"/>
                <a:cs typeface="Arial"/>
                <a:sym typeface="Arial"/>
              </a:defRPr>
            </a:lvl5pPr>
            <a:lvl6pPr lvl="5" rtl="0" algn="l">
              <a:buNone/>
              <a:defRPr sz="800">
                <a:solidFill>
                  <a:srgbClr val="5E5E5E"/>
                </a:solidFill>
                <a:latin typeface="Arial"/>
                <a:ea typeface="Arial"/>
                <a:cs typeface="Arial"/>
                <a:sym typeface="Arial"/>
              </a:defRPr>
            </a:lvl6pPr>
            <a:lvl7pPr lvl="6" rtl="0" algn="l">
              <a:buNone/>
              <a:defRPr sz="800">
                <a:solidFill>
                  <a:srgbClr val="5E5E5E"/>
                </a:solidFill>
                <a:latin typeface="Arial"/>
                <a:ea typeface="Arial"/>
                <a:cs typeface="Arial"/>
                <a:sym typeface="Arial"/>
              </a:defRPr>
            </a:lvl7pPr>
            <a:lvl8pPr lvl="7" rtl="0" algn="l">
              <a:buNone/>
              <a:defRPr sz="800">
                <a:solidFill>
                  <a:srgbClr val="5E5E5E"/>
                </a:solidFill>
                <a:latin typeface="Arial"/>
                <a:ea typeface="Arial"/>
                <a:cs typeface="Arial"/>
                <a:sym typeface="Arial"/>
              </a:defRPr>
            </a:lvl8pPr>
            <a:lvl9pPr lvl="8" rtl="0" algn="l">
              <a:buNone/>
              <a:defRPr sz="800">
                <a:solidFill>
                  <a:srgbClr val="5E5E5E"/>
                </a:solidFill>
                <a:latin typeface="Arial"/>
                <a:ea typeface="Arial"/>
                <a:cs typeface="Arial"/>
                <a:sym typeface="Arial"/>
              </a:defRPr>
            </a:lvl9p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Tree>
  </p:cSld>
  <p:clrMapOvr>
    <a:masterClrMapping/>
  </p:clrMapOvr>
  <p:extLst>
    <p:ext uri="{DCECCB84-F9BA-43D5-87BE-67443E8EF086}">
      <p15:sldGuideLst>
        <p15:guide id="1" pos="5556">
          <p15:clr>
            <a:srgbClr val="FA7B17"/>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33413" y="476250"/>
            <a:ext cx="7877100" cy="1143000"/>
          </a:xfrm>
          <a:prstGeom prst="rect">
            <a:avLst/>
          </a:prstGeom>
          <a:noFill/>
          <a:ln>
            <a:noFill/>
          </a:ln>
        </p:spPr>
        <p:txBody>
          <a:bodyPr anchorCtr="0" anchor="ctr" bIns="38100" lIns="38100" spcFirstLastPara="1" rIns="38100" wrap="square" tIns="38100">
            <a:noAutofit/>
          </a:bodyPr>
          <a:lstStyle>
            <a:lvl1pPr lvl="0" marR="0" rtl="0" algn="l">
              <a:lnSpc>
                <a:spcPct val="80000"/>
              </a:lnSpc>
              <a:spcBef>
                <a:spcPts val="0"/>
              </a:spcBef>
              <a:spcAft>
                <a:spcPts val="0"/>
              </a:spcAft>
              <a:buClr>
                <a:srgbClr val="212121"/>
              </a:buClr>
              <a:buSzPts val="4700"/>
              <a:buFont typeface="Montserrat"/>
              <a:buNone/>
              <a:defRPr b="1" i="0" sz="4700" u="none" cap="none" strike="noStrike">
                <a:solidFill>
                  <a:srgbClr val="212121"/>
                </a:solidFill>
                <a:latin typeface="Montserrat"/>
                <a:ea typeface="Montserrat"/>
                <a:cs typeface="Montserrat"/>
                <a:sym typeface="Montserrat"/>
              </a:defRPr>
            </a:lvl1pPr>
            <a:lvl2pPr lvl="1" marR="0" rtl="0" algn="l">
              <a:lnSpc>
                <a:spcPct val="80000"/>
              </a:lnSpc>
              <a:spcBef>
                <a:spcPts val="0"/>
              </a:spcBef>
              <a:spcAft>
                <a:spcPts val="0"/>
              </a:spcAft>
              <a:buClr>
                <a:srgbClr val="212121"/>
              </a:buClr>
              <a:buSzPts val="4700"/>
              <a:buFont typeface="Montserrat"/>
              <a:buNone/>
              <a:defRPr b="1" i="0" sz="4700" u="none" cap="none" strike="noStrike">
                <a:solidFill>
                  <a:srgbClr val="212121"/>
                </a:solidFill>
                <a:latin typeface="Montserrat"/>
                <a:ea typeface="Montserrat"/>
                <a:cs typeface="Montserrat"/>
                <a:sym typeface="Montserrat"/>
              </a:defRPr>
            </a:lvl2pPr>
            <a:lvl3pPr lvl="2" marR="0" rtl="0" algn="l">
              <a:lnSpc>
                <a:spcPct val="80000"/>
              </a:lnSpc>
              <a:spcBef>
                <a:spcPts val="0"/>
              </a:spcBef>
              <a:spcAft>
                <a:spcPts val="0"/>
              </a:spcAft>
              <a:buClr>
                <a:srgbClr val="212121"/>
              </a:buClr>
              <a:buSzPts val="4700"/>
              <a:buFont typeface="Montserrat"/>
              <a:buNone/>
              <a:defRPr b="1" i="0" sz="4700" u="none" cap="none" strike="noStrike">
                <a:solidFill>
                  <a:srgbClr val="212121"/>
                </a:solidFill>
                <a:latin typeface="Montserrat"/>
                <a:ea typeface="Montserrat"/>
                <a:cs typeface="Montserrat"/>
                <a:sym typeface="Montserrat"/>
              </a:defRPr>
            </a:lvl3pPr>
            <a:lvl4pPr lvl="3" marR="0" rtl="0" algn="l">
              <a:lnSpc>
                <a:spcPct val="80000"/>
              </a:lnSpc>
              <a:spcBef>
                <a:spcPts val="0"/>
              </a:spcBef>
              <a:spcAft>
                <a:spcPts val="0"/>
              </a:spcAft>
              <a:buClr>
                <a:srgbClr val="212121"/>
              </a:buClr>
              <a:buSzPts val="4700"/>
              <a:buFont typeface="Montserrat"/>
              <a:buNone/>
              <a:defRPr b="1" i="0" sz="4700" u="none" cap="none" strike="noStrike">
                <a:solidFill>
                  <a:srgbClr val="212121"/>
                </a:solidFill>
                <a:latin typeface="Montserrat"/>
                <a:ea typeface="Montserrat"/>
                <a:cs typeface="Montserrat"/>
                <a:sym typeface="Montserrat"/>
              </a:defRPr>
            </a:lvl4pPr>
            <a:lvl5pPr lvl="4" marR="0" rtl="0" algn="l">
              <a:lnSpc>
                <a:spcPct val="80000"/>
              </a:lnSpc>
              <a:spcBef>
                <a:spcPts val="0"/>
              </a:spcBef>
              <a:spcAft>
                <a:spcPts val="0"/>
              </a:spcAft>
              <a:buClr>
                <a:srgbClr val="212121"/>
              </a:buClr>
              <a:buSzPts val="4700"/>
              <a:buFont typeface="Montserrat"/>
              <a:buNone/>
              <a:defRPr b="1" i="0" sz="4700" u="none" cap="none" strike="noStrike">
                <a:solidFill>
                  <a:srgbClr val="212121"/>
                </a:solidFill>
                <a:latin typeface="Montserrat"/>
                <a:ea typeface="Montserrat"/>
                <a:cs typeface="Montserrat"/>
                <a:sym typeface="Montserrat"/>
              </a:defRPr>
            </a:lvl5pPr>
            <a:lvl6pPr lvl="5" marR="0" rtl="0" algn="l">
              <a:lnSpc>
                <a:spcPct val="80000"/>
              </a:lnSpc>
              <a:spcBef>
                <a:spcPts val="0"/>
              </a:spcBef>
              <a:spcAft>
                <a:spcPts val="0"/>
              </a:spcAft>
              <a:buClr>
                <a:srgbClr val="212121"/>
              </a:buClr>
              <a:buSzPts val="4700"/>
              <a:buFont typeface="Montserrat"/>
              <a:buNone/>
              <a:defRPr b="1" i="0" sz="4700" u="none" cap="none" strike="noStrike">
                <a:solidFill>
                  <a:srgbClr val="212121"/>
                </a:solidFill>
                <a:latin typeface="Montserrat"/>
                <a:ea typeface="Montserrat"/>
                <a:cs typeface="Montserrat"/>
                <a:sym typeface="Montserrat"/>
              </a:defRPr>
            </a:lvl6pPr>
            <a:lvl7pPr lvl="6" marR="0" rtl="0" algn="l">
              <a:lnSpc>
                <a:spcPct val="80000"/>
              </a:lnSpc>
              <a:spcBef>
                <a:spcPts val="0"/>
              </a:spcBef>
              <a:spcAft>
                <a:spcPts val="0"/>
              </a:spcAft>
              <a:buClr>
                <a:srgbClr val="212121"/>
              </a:buClr>
              <a:buSzPts val="4700"/>
              <a:buFont typeface="Montserrat"/>
              <a:buNone/>
              <a:defRPr b="1" i="0" sz="4700" u="none" cap="none" strike="noStrike">
                <a:solidFill>
                  <a:srgbClr val="212121"/>
                </a:solidFill>
                <a:latin typeface="Montserrat"/>
                <a:ea typeface="Montserrat"/>
                <a:cs typeface="Montserrat"/>
                <a:sym typeface="Montserrat"/>
              </a:defRPr>
            </a:lvl7pPr>
            <a:lvl8pPr lvl="7" marR="0" rtl="0" algn="l">
              <a:lnSpc>
                <a:spcPct val="80000"/>
              </a:lnSpc>
              <a:spcBef>
                <a:spcPts val="0"/>
              </a:spcBef>
              <a:spcAft>
                <a:spcPts val="0"/>
              </a:spcAft>
              <a:buClr>
                <a:srgbClr val="212121"/>
              </a:buClr>
              <a:buSzPts val="4700"/>
              <a:buFont typeface="Montserrat"/>
              <a:buNone/>
              <a:defRPr b="1" i="0" sz="4700" u="none" cap="none" strike="noStrike">
                <a:solidFill>
                  <a:srgbClr val="212121"/>
                </a:solidFill>
                <a:latin typeface="Montserrat"/>
                <a:ea typeface="Montserrat"/>
                <a:cs typeface="Montserrat"/>
                <a:sym typeface="Montserrat"/>
              </a:defRPr>
            </a:lvl8pPr>
            <a:lvl9pPr lvl="8" marR="0" rtl="0" algn="l">
              <a:lnSpc>
                <a:spcPct val="80000"/>
              </a:lnSpc>
              <a:spcBef>
                <a:spcPts val="0"/>
              </a:spcBef>
              <a:spcAft>
                <a:spcPts val="0"/>
              </a:spcAft>
              <a:buClr>
                <a:srgbClr val="212121"/>
              </a:buClr>
              <a:buSzPts val="4700"/>
              <a:buFont typeface="Montserrat"/>
              <a:buNone/>
              <a:defRPr b="1" i="0" sz="4700" u="none" cap="none" strike="noStrike">
                <a:solidFill>
                  <a:srgbClr val="212121"/>
                </a:solidFill>
                <a:latin typeface="Montserrat"/>
                <a:ea typeface="Montserrat"/>
                <a:cs typeface="Montserrat"/>
                <a:sym typeface="Montserrat"/>
              </a:defRPr>
            </a:lvl9pPr>
          </a:lstStyle>
          <a:p/>
        </p:txBody>
      </p:sp>
      <p:sp>
        <p:nvSpPr>
          <p:cNvPr id="7" name="Google Shape;7;p1"/>
          <p:cNvSpPr txBox="1"/>
          <p:nvPr>
            <p:ph idx="1" type="body"/>
          </p:nvPr>
        </p:nvSpPr>
        <p:spPr>
          <a:xfrm>
            <a:off x="633413" y="1619250"/>
            <a:ext cx="7877100" cy="4603800"/>
          </a:xfrm>
          <a:prstGeom prst="rect">
            <a:avLst/>
          </a:prstGeom>
          <a:noFill/>
          <a:ln>
            <a:noFill/>
          </a:ln>
        </p:spPr>
        <p:txBody>
          <a:bodyPr anchorCtr="0" anchor="ctr" bIns="38100" lIns="38100" spcFirstLastPara="1" rIns="38100" wrap="square" tIns="38100">
            <a:noAutofit/>
          </a:bodyPr>
          <a:lstStyle>
            <a:lvl1pPr indent="-285750" lvl="0" marL="457200" marR="0" rtl="0" algn="l">
              <a:lnSpc>
                <a:spcPct val="120000"/>
              </a:lnSpc>
              <a:spcBef>
                <a:spcPts val="2200"/>
              </a:spcBef>
              <a:spcAft>
                <a:spcPts val="0"/>
              </a:spcAft>
              <a:buClr>
                <a:srgbClr val="5E5E5E"/>
              </a:buClr>
              <a:buSzPts val="900"/>
              <a:buFont typeface="Montserrat"/>
              <a:buChar char="•"/>
              <a:defRPr b="0" i="0" sz="1200" u="none" cap="none" strike="noStrike">
                <a:solidFill>
                  <a:srgbClr val="5E5E5E"/>
                </a:solidFill>
                <a:latin typeface="Montserrat"/>
                <a:ea typeface="Montserrat"/>
                <a:cs typeface="Montserrat"/>
                <a:sym typeface="Montserrat"/>
              </a:defRPr>
            </a:lvl1pPr>
            <a:lvl2pPr indent="-285750" lvl="1" marL="914400" marR="0" rtl="0" algn="l">
              <a:lnSpc>
                <a:spcPct val="120000"/>
              </a:lnSpc>
              <a:spcBef>
                <a:spcPts val="2200"/>
              </a:spcBef>
              <a:spcAft>
                <a:spcPts val="0"/>
              </a:spcAft>
              <a:buClr>
                <a:srgbClr val="5E5E5E"/>
              </a:buClr>
              <a:buSzPts val="900"/>
              <a:buFont typeface="Montserrat"/>
              <a:buChar char="•"/>
              <a:defRPr b="0" i="0" sz="1200" u="none" cap="none" strike="noStrike">
                <a:solidFill>
                  <a:srgbClr val="5E5E5E"/>
                </a:solidFill>
                <a:latin typeface="Montserrat"/>
                <a:ea typeface="Montserrat"/>
                <a:cs typeface="Montserrat"/>
                <a:sym typeface="Montserrat"/>
              </a:defRPr>
            </a:lvl2pPr>
            <a:lvl3pPr indent="-285750" lvl="2" marL="1371600" marR="0" rtl="0" algn="l">
              <a:lnSpc>
                <a:spcPct val="120000"/>
              </a:lnSpc>
              <a:spcBef>
                <a:spcPts val="2200"/>
              </a:spcBef>
              <a:spcAft>
                <a:spcPts val="0"/>
              </a:spcAft>
              <a:buClr>
                <a:srgbClr val="5E5E5E"/>
              </a:buClr>
              <a:buSzPts val="900"/>
              <a:buFont typeface="Montserrat"/>
              <a:buChar char="•"/>
              <a:defRPr b="0" i="0" sz="1200" u="none" cap="none" strike="noStrike">
                <a:solidFill>
                  <a:srgbClr val="5E5E5E"/>
                </a:solidFill>
                <a:latin typeface="Montserrat"/>
                <a:ea typeface="Montserrat"/>
                <a:cs typeface="Montserrat"/>
                <a:sym typeface="Montserrat"/>
              </a:defRPr>
            </a:lvl3pPr>
            <a:lvl4pPr indent="-285750" lvl="3" marL="1828800" marR="0" rtl="0" algn="l">
              <a:lnSpc>
                <a:spcPct val="120000"/>
              </a:lnSpc>
              <a:spcBef>
                <a:spcPts val="2200"/>
              </a:spcBef>
              <a:spcAft>
                <a:spcPts val="0"/>
              </a:spcAft>
              <a:buClr>
                <a:srgbClr val="5E5E5E"/>
              </a:buClr>
              <a:buSzPts val="900"/>
              <a:buFont typeface="Montserrat"/>
              <a:buChar char="•"/>
              <a:defRPr b="0" i="0" sz="1200" u="none" cap="none" strike="noStrike">
                <a:solidFill>
                  <a:srgbClr val="5E5E5E"/>
                </a:solidFill>
                <a:latin typeface="Montserrat"/>
                <a:ea typeface="Montserrat"/>
                <a:cs typeface="Montserrat"/>
                <a:sym typeface="Montserrat"/>
              </a:defRPr>
            </a:lvl4pPr>
            <a:lvl5pPr indent="-285750" lvl="4" marL="2286000" marR="0" rtl="0" algn="l">
              <a:lnSpc>
                <a:spcPct val="120000"/>
              </a:lnSpc>
              <a:spcBef>
                <a:spcPts val="2200"/>
              </a:spcBef>
              <a:spcAft>
                <a:spcPts val="0"/>
              </a:spcAft>
              <a:buClr>
                <a:srgbClr val="5E5E5E"/>
              </a:buClr>
              <a:buSzPts val="900"/>
              <a:buFont typeface="Montserrat"/>
              <a:buChar char="•"/>
              <a:defRPr b="0" i="0" sz="1200" u="none" cap="none" strike="noStrike">
                <a:solidFill>
                  <a:srgbClr val="5E5E5E"/>
                </a:solidFill>
                <a:latin typeface="Montserrat"/>
                <a:ea typeface="Montserrat"/>
                <a:cs typeface="Montserrat"/>
                <a:sym typeface="Montserrat"/>
              </a:defRPr>
            </a:lvl5pPr>
            <a:lvl6pPr indent="-285750" lvl="5" marL="2743200" marR="0" rtl="0" algn="l">
              <a:lnSpc>
                <a:spcPct val="120000"/>
              </a:lnSpc>
              <a:spcBef>
                <a:spcPts val="2200"/>
              </a:spcBef>
              <a:spcAft>
                <a:spcPts val="0"/>
              </a:spcAft>
              <a:buClr>
                <a:srgbClr val="5E5E5E"/>
              </a:buClr>
              <a:buSzPts val="900"/>
              <a:buFont typeface="Montserrat"/>
              <a:buChar char="•"/>
              <a:defRPr b="0" i="0" sz="1200" u="none" cap="none" strike="noStrike">
                <a:solidFill>
                  <a:srgbClr val="5E5E5E"/>
                </a:solidFill>
                <a:latin typeface="Montserrat"/>
                <a:ea typeface="Montserrat"/>
                <a:cs typeface="Montserrat"/>
                <a:sym typeface="Montserrat"/>
              </a:defRPr>
            </a:lvl6pPr>
            <a:lvl7pPr indent="-285750" lvl="6" marL="3200400" marR="0" rtl="0" algn="l">
              <a:lnSpc>
                <a:spcPct val="120000"/>
              </a:lnSpc>
              <a:spcBef>
                <a:spcPts val="2200"/>
              </a:spcBef>
              <a:spcAft>
                <a:spcPts val="0"/>
              </a:spcAft>
              <a:buClr>
                <a:srgbClr val="5E5E5E"/>
              </a:buClr>
              <a:buSzPts val="900"/>
              <a:buFont typeface="Montserrat"/>
              <a:buChar char="•"/>
              <a:defRPr b="0" i="0" sz="1200" u="none" cap="none" strike="noStrike">
                <a:solidFill>
                  <a:srgbClr val="5E5E5E"/>
                </a:solidFill>
                <a:latin typeface="Montserrat"/>
                <a:ea typeface="Montserrat"/>
                <a:cs typeface="Montserrat"/>
                <a:sym typeface="Montserrat"/>
              </a:defRPr>
            </a:lvl7pPr>
            <a:lvl8pPr indent="-285750" lvl="7" marL="3657600" marR="0" rtl="0" algn="l">
              <a:lnSpc>
                <a:spcPct val="120000"/>
              </a:lnSpc>
              <a:spcBef>
                <a:spcPts val="2200"/>
              </a:spcBef>
              <a:spcAft>
                <a:spcPts val="0"/>
              </a:spcAft>
              <a:buClr>
                <a:srgbClr val="5E5E5E"/>
              </a:buClr>
              <a:buSzPts val="900"/>
              <a:buFont typeface="Montserrat"/>
              <a:buChar char="•"/>
              <a:defRPr b="0" i="0" sz="1200" u="none" cap="none" strike="noStrike">
                <a:solidFill>
                  <a:srgbClr val="5E5E5E"/>
                </a:solidFill>
                <a:latin typeface="Montserrat"/>
                <a:ea typeface="Montserrat"/>
                <a:cs typeface="Montserrat"/>
                <a:sym typeface="Montserrat"/>
              </a:defRPr>
            </a:lvl8pPr>
            <a:lvl9pPr indent="-285750" lvl="8" marL="4114800" marR="0" rtl="0" algn="l">
              <a:lnSpc>
                <a:spcPct val="120000"/>
              </a:lnSpc>
              <a:spcBef>
                <a:spcPts val="2200"/>
              </a:spcBef>
              <a:spcAft>
                <a:spcPts val="0"/>
              </a:spcAft>
              <a:buClr>
                <a:srgbClr val="5E5E5E"/>
              </a:buClr>
              <a:buSzPts val="900"/>
              <a:buFont typeface="Montserrat"/>
              <a:buChar char="•"/>
              <a:defRPr b="0" i="0" sz="1200" u="none" cap="none" strike="noStrike">
                <a:solidFill>
                  <a:srgbClr val="5E5E5E"/>
                </a:solidFill>
                <a:latin typeface="Montserrat"/>
                <a:ea typeface="Montserrat"/>
                <a:cs typeface="Montserrat"/>
                <a:sym typeface="Montserrat"/>
              </a:defRPr>
            </a:lvl9pPr>
          </a:lstStyle>
          <a:p/>
        </p:txBody>
      </p:sp>
      <p:sp>
        <p:nvSpPr>
          <p:cNvPr id="8" name="Google Shape;8;p1"/>
          <p:cNvSpPr txBox="1"/>
          <p:nvPr>
            <p:ph idx="12" type="sldNum"/>
          </p:nvPr>
        </p:nvSpPr>
        <p:spPr>
          <a:xfrm>
            <a:off x="4484637" y="6540500"/>
            <a:ext cx="170100" cy="234900"/>
          </a:xfrm>
          <a:prstGeom prst="rect">
            <a:avLst/>
          </a:prstGeom>
          <a:noFill/>
          <a:ln>
            <a:noFill/>
          </a:ln>
        </p:spPr>
        <p:txBody>
          <a:bodyPr anchorCtr="0" anchor="t" bIns="21175" lIns="21175" spcFirstLastPara="1" rIns="21175" wrap="square" tIns="21175">
            <a:noAutofit/>
          </a:bodyPr>
          <a:lstStyle>
            <a:lvl1pPr indent="0" lvl="0" marL="0" marR="0" rtl="0" algn="ctr">
              <a:lnSpc>
                <a:spcPct val="100000"/>
              </a:lnSpc>
              <a:spcBef>
                <a:spcPts val="0"/>
              </a:spcBef>
              <a:spcAft>
                <a:spcPts val="0"/>
              </a:spcAft>
              <a:buClr>
                <a:srgbClr val="000000"/>
              </a:buClr>
              <a:buSzPts val="300"/>
              <a:buFont typeface="Helvetica Neue"/>
              <a:buNone/>
              <a:defRPr b="0" i="0" sz="10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300"/>
              <a:buFont typeface="Helvetica Neue"/>
              <a:buNone/>
              <a:defRPr b="0" i="0" sz="10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300"/>
              <a:buFont typeface="Helvetica Neue"/>
              <a:buNone/>
              <a:defRPr b="0" i="0" sz="10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300"/>
              <a:buFont typeface="Helvetica Neue"/>
              <a:buNone/>
              <a:defRPr b="0" i="0" sz="10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300"/>
              <a:buFont typeface="Helvetica Neue"/>
              <a:buNone/>
              <a:defRPr b="0" i="0" sz="10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300"/>
              <a:buFont typeface="Helvetica Neue"/>
              <a:buNone/>
              <a:defRPr b="0" i="0" sz="10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300"/>
              <a:buFont typeface="Helvetica Neue"/>
              <a:buNone/>
              <a:defRPr b="0" i="0" sz="10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300"/>
              <a:buFont typeface="Helvetica Neue"/>
              <a:buNone/>
              <a:defRPr b="0" i="0" sz="10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300"/>
              <a:buFont typeface="Helvetica Neue"/>
              <a:buNone/>
              <a:defRPr b="0" i="0" sz="10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sz="6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169.png"/><Relationship Id="rId4" Type="http://schemas.openxmlformats.org/officeDocument/2006/relationships/hyperlink" Target="https://youtu.be/sLM6WI_03aI"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163.png"/><Relationship Id="rId4" Type="http://schemas.openxmlformats.org/officeDocument/2006/relationships/image" Target="../media/image16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165.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28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168.png"/><Relationship Id="rId4" Type="http://schemas.openxmlformats.org/officeDocument/2006/relationships/image" Target="../media/image173.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171.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172.png"/><Relationship Id="rId4" Type="http://schemas.openxmlformats.org/officeDocument/2006/relationships/image" Target="../media/image17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179.jpg"/><Relationship Id="rId4" Type="http://schemas.openxmlformats.org/officeDocument/2006/relationships/image" Target="../media/image174.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175.jpg"/><Relationship Id="rId4" Type="http://schemas.openxmlformats.org/officeDocument/2006/relationships/image" Target="../media/image183.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 Id="rId3" Type="http://schemas.openxmlformats.org/officeDocument/2006/relationships/image" Target="../media/image178.jpg"/><Relationship Id="rId4" Type="http://schemas.openxmlformats.org/officeDocument/2006/relationships/image" Target="../media/image19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3.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180.png"/><Relationship Id="rId4" Type="http://schemas.openxmlformats.org/officeDocument/2006/relationships/image" Target="../media/image176.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hyperlink" Target="http://www.youtube.com/watch?v=FgaWSlYRfHE" TargetMode="External"/><Relationship Id="rId4" Type="http://schemas.openxmlformats.org/officeDocument/2006/relationships/image" Target="../media/image182.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185.png"/><Relationship Id="rId4" Type="http://schemas.openxmlformats.org/officeDocument/2006/relationships/image" Target="../media/image187.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191.png"/><Relationship Id="rId4" Type="http://schemas.openxmlformats.org/officeDocument/2006/relationships/image" Target="../media/image188.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189.jpg"/><Relationship Id="rId4" Type="http://schemas.openxmlformats.org/officeDocument/2006/relationships/image" Target="../media/image200.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207.jpg"/><Relationship Id="rId4" Type="http://schemas.openxmlformats.org/officeDocument/2006/relationships/image" Target="../media/image19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image" Target="../media/image193.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 Id="rId3" Type="http://schemas.openxmlformats.org/officeDocument/2006/relationships/image" Target="../media/image195.jpg"/><Relationship Id="rId4" Type="http://schemas.openxmlformats.org/officeDocument/2006/relationships/image" Target="../media/image199.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8.xml"/><Relationship Id="rId3" Type="http://schemas.openxmlformats.org/officeDocument/2006/relationships/image" Target="../media/image192.jpg"/><Relationship Id="rId4" Type="http://schemas.openxmlformats.org/officeDocument/2006/relationships/image" Target="../media/image194.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202.png"/><Relationship Id="rId4" Type="http://schemas.openxmlformats.org/officeDocument/2006/relationships/image" Target="../media/image2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jpg"/><Relationship Id="rId4" Type="http://schemas.openxmlformats.org/officeDocument/2006/relationships/image" Target="../media/image18.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 Id="rId3" Type="http://schemas.openxmlformats.org/officeDocument/2006/relationships/hyperlink" Target="http://www.youtube.com/watch?v=6fjbj98z76k" TargetMode="External"/><Relationship Id="rId4" Type="http://schemas.openxmlformats.org/officeDocument/2006/relationships/image" Target="../media/image198.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205.jpg"/><Relationship Id="rId4" Type="http://schemas.openxmlformats.org/officeDocument/2006/relationships/image" Target="../media/image4.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image" Target="../media/image204.jpg"/><Relationship Id="rId4" Type="http://schemas.openxmlformats.org/officeDocument/2006/relationships/image" Target="../media/image205.jpg"/><Relationship Id="rId5" Type="http://schemas.openxmlformats.org/officeDocument/2006/relationships/image" Target="../media/image208.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 Id="rId3" Type="http://schemas.openxmlformats.org/officeDocument/2006/relationships/image" Target="../media/image211.jpg"/><Relationship Id="rId4" Type="http://schemas.openxmlformats.org/officeDocument/2006/relationships/image" Target="../media/image210.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image" Target="../media/image206.jpg"/><Relationship Id="rId4" Type="http://schemas.openxmlformats.org/officeDocument/2006/relationships/image" Target="../media/image212.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 Id="rId3" Type="http://schemas.openxmlformats.org/officeDocument/2006/relationships/image" Target="../media/image209.jpg"/><Relationship Id="rId4" Type="http://schemas.openxmlformats.org/officeDocument/2006/relationships/image" Target="../media/image215.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223.jpg"/><Relationship Id="rId4" Type="http://schemas.openxmlformats.org/officeDocument/2006/relationships/image" Target="../media/image208.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image" Target="../media/image214.jpg"/><Relationship Id="rId4" Type="http://schemas.openxmlformats.org/officeDocument/2006/relationships/image" Target="../media/image225.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image" Target="../media/image217.jpg"/><Relationship Id="rId4" Type="http://schemas.openxmlformats.org/officeDocument/2006/relationships/image" Target="../media/image220.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 Id="rId3" Type="http://schemas.openxmlformats.org/officeDocument/2006/relationships/image" Target="../media/image216.jpg"/><Relationship Id="rId4" Type="http://schemas.openxmlformats.org/officeDocument/2006/relationships/image" Target="../media/image2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ddgro.eu/en/articles/adjustable-deck-supports-5-most-important-advantages-of-technology/" TargetMode="External"/><Relationship Id="rId4" Type="http://schemas.openxmlformats.org/officeDocument/2006/relationships/image" Target="../media/image19.jpg"/><Relationship Id="rId5" Type="http://schemas.openxmlformats.org/officeDocument/2006/relationships/image" Target="../media/image22.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image" Target="../media/image216.jpg"/><Relationship Id="rId4" Type="http://schemas.openxmlformats.org/officeDocument/2006/relationships/image" Target="../media/image221.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 Id="rId3" Type="http://schemas.openxmlformats.org/officeDocument/2006/relationships/image" Target="../media/image218.jpg"/><Relationship Id="rId4" Type="http://schemas.openxmlformats.org/officeDocument/2006/relationships/image" Target="../media/image222.jp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 Id="rId3" Type="http://schemas.openxmlformats.org/officeDocument/2006/relationships/image" Target="../media/image219.jpg"/><Relationship Id="rId4" Type="http://schemas.openxmlformats.org/officeDocument/2006/relationships/image" Target="../media/image229.jp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image" Target="../media/image226.jpg"/><Relationship Id="rId4" Type="http://schemas.openxmlformats.org/officeDocument/2006/relationships/image" Target="../media/image227.jp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 Id="rId3" Type="http://schemas.openxmlformats.org/officeDocument/2006/relationships/image" Target="../media/image228.jpg"/><Relationship Id="rId4" Type="http://schemas.openxmlformats.org/officeDocument/2006/relationships/image" Target="../media/image230.jp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 Id="rId3" Type="http://schemas.openxmlformats.org/officeDocument/2006/relationships/image" Target="../media/image231.jpg"/><Relationship Id="rId4" Type="http://schemas.openxmlformats.org/officeDocument/2006/relationships/image" Target="../media/image232.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 Id="rId3" Type="http://schemas.openxmlformats.org/officeDocument/2006/relationships/image" Target="../media/image234.jpg"/><Relationship Id="rId4" Type="http://schemas.openxmlformats.org/officeDocument/2006/relationships/image" Target="../media/image241.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233.jpg"/><Relationship Id="rId4" Type="http://schemas.openxmlformats.org/officeDocument/2006/relationships/image" Target="../media/image240.jp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 Id="rId3" Type="http://schemas.openxmlformats.org/officeDocument/2006/relationships/image" Target="../media/image235.jpg"/><Relationship Id="rId4" Type="http://schemas.openxmlformats.org/officeDocument/2006/relationships/image" Target="../media/image239.jp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 Id="rId3" Type="http://schemas.openxmlformats.org/officeDocument/2006/relationships/image" Target="../media/image2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ddgro.eu/en/articles/balcony-repair-adjustable-pedestals/" TargetMode="External"/><Relationship Id="rId4" Type="http://schemas.openxmlformats.org/officeDocument/2006/relationships/image" Target="../media/image21.jpg"/><Relationship Id="rId5" Type="http://schemas.openxmlformats.org/officeDocument/2006/relationships/image" Target="../media/image20.jpg"/><Relationship Id="rId6" Type="http://schemas.openxmlformats.org/officeDocument/2006/relationships/image" Target="../media/image23.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 Id="rId3" Type="http://schemas.openxmlformats.org/officeDocument/2006/relationships/image" Target="../media/image238.png"/><Relationship Id="rId4" Type="http://schemas.openxmlformats.org/officeDocument/2006/relationships/image" Target="../media/image242.jp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 Id="rId3" Type="http://schemas.openxmlformats.org/officeDocument/2006/relationships/image" Target="../media/image246.jpg"/><Relationship Id="rId4" Type="http://schemas.openxmlformats.org/officeDocument/2006/relationships/image" Target="../media/image236.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 Id="rId3" Type="http://schemas.openxmlformats.org/officeDocument/2006/relationships/image" Target="../media/image244.jpg"/><Relationship Id="rId4" Type="http://schemas.openxmlformats.org/officeDocument/2006/relationships/image" Target="../media/image245.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 Id="rId3" Type="http://schemas.openxmlformats.org/officeDocument/2006/relationships/image" Target="../media/image248.jpg"/><Relationship Id="rId4" Type="http://schemas.openxmlformats.org/officeDocument/2006/relationships/image" Target="../media/image243.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 Id="rId3" Type="http://schemas.openxmlformats.org/officeDocument/2006/relationships/image" Target="../media/image251.jpg"/><Relationship Id="rId4" Type="http://schemas.openxmlformats.org/officeDocument/2006/relationships/hyperlink" Target="https://ddgro.eu/en/articles/terrace-tiles-on-adjustable-pedestals/" TargetMode="External"/><Relationship Id="rId5" Type="http://schemas.openxmlformats.org/officeDocument/2006/relationships/image" Target="../media/image247.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 Id="rId3" Type="http://schemas.openxmlformats.org/officeDocument/2006/relationships/image" Target="../media/image118.png"/><Relationship Id="rId4" Type="http://schemas.openxmlformats.org/officeDocument/2006/relationships/image" Target="../media/image131.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 Id="rId3" Type="http://schemas.openxmlformats.org/officeDocument/2006/relationships/image" Target="../media/image126.jpg"/><Relationship Id="rId4" Type="http://schemas.openxmlformats.org/officeDocument/2006/relationships/image" Target="../media/image133.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image" Target="../media/image125.jpg"/><Relationship Id="rId4" Type="http://schemas.openxmlformats.org/officeDocument/2006/relationships/image" Target="../media/image129.jp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 Id="rId3" Type="http://schemas.openxmlformats.org/officeDocument/2006/relationships/image" Target="../media/image132.jpg"/><Relationship Id="rId4" Type="http://schemas.openxmlformats.org/officeDocument/2006/relationships/image" Target="../media/image134.jp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 Id="rId3" Type="http://schemas.openxmlformats.org/officeDocument/2006/relationships/image" Target="../media/image250.jpg"/><Relationship Id="rId4" Type="http://schemas.openxmlformats.org/officeDocument/2006/relationships/image" Target="../media/image2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image" Target="../media/image23.png"/><Relationship Id="rId6" Type="http://schemas.openxmlformats.org/officeDocument/2006/relationships/hyperlink" Target="https://ddgro.eu/en/articles/how-did-we-repair-a-terrace-of-80m2-using-a-simple-technology/" TargetMode="Externa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0.xml"/><Relationship Id="rId3" Type="http://schemas.openxmlformats.org/officeDocument/2006/relationships/image" Target="../media/image252.jpg"/><Relationship Id="rId4" Type="http://schemas.openxmlformats.org/officeDocument/2006/relationships/image" Target="../media/image254.jp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 Id="rId3" Type="http://schemas.openxmlformats.org/officeDocument/2006/relationships/image" Target="../media/image255.jpg"/><Relationship Id="rId4" Type="http://schemas.openxmlformats.org/officeDocument/2006/relationships/image" Target="../media/image257.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 Id="rId3" Type="http://schemas.openxmlformats.org/officeDocument/2006/relationships/image" Target="../media/image253.jpg"/><Relationship Id="rId4" Type="http://schemas.openxmlformats.org/officeDocument/2006/relationships/image" Target="../media/image256.jp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3.xml"/><Relationship Id="rId3" Type="http://schemas.openxmlformats.org/officeDocument/2006/relationships/image" Target="../media/image258.jpg"/><Relationship Id="rId4" Type="http://schemas.openxmlformats.org/officeDocument/2006/relationships/image" Target="../media/image260.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4.xml"/><Relationship Id="rId3" Type="http://schemas.openxmlformats.org/officeDocument/2006/relationships/image" Target="../media/image259.jpg"/><Relationship Id="rId4" Type="http://schemas.openxmlformats.org/officeDocument/2006/relationships/image" Target="../media/image268.jp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5.xml"/><Relationship Id="rId3" Type="http://schemas.openxmlformats.org/officeDocument/2006/relationships/image" Target="../media/image261.jpg"/><Relationship Id="rId4" Type="http://schemas.openxmlformats.org/officeDocument/2006/relationships/image" Target="../media/image272.jp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 Id="rId3" Type="http://schemas.openxmlformats.org/officeDocument/2006/relationships/image" Target="../media/image137.jpg"/><Relationship Id="rId4" Type="http://schemas.openxmlformats.org/officeDocument/2006/relationships/image" Target="../media/image138.jp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7.xml"/><Relationship Id="rId3" Type="http://schemas.openxmlformats.org/officeDocument/2006/relationships/image" Target="../media/image264.jpg"/><Relationship Id="rId4" Type="http://schemas.openxmlformats.org/officeDocument/2006/relationships/image" Target="../media/image263.jp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8.xml"/><Relationship Id="rId3" Type="http://schemas.openxmlformats.org/officeDocument/2006/relationships/image" Target="../media/image262.jpg"/><Relationship Id="rId4" Type="http://schemas.openxmlformats.org/officeDocument/2006/relationships/image" Target="../media/image265.jp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9.xml"/><Relationship Id="rId3" Type="http://schemas.openxmlformats.org/officeDocument/2006/relationships/image" Target="../media/image270.jpg"/><Relationship Id="rId4" Type="http://schemas.openxmlformats.org/officeDocument/2006/relationships/image" Target="../media/image27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8.jpg"/><Relationship Id="rId4" Type="http://schemas.openxmlformats.org/officeDocument/2006/relationships/image" Target="../media/image24.jpg"/><Relationship Id="rId5" Type="http://schemas.openxmlformats.org/officeDocument/2006/relationships/image" Target="../media/image23.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0.xml"/><Relationship Id="rId3" Type="http://schemas.openxmlformats.org/officeDocument/2006/relationships/image" Target="../media/image273.jpg"/><Relationship Id="rId4" Type="http://schemas.openxmlformats.org/officeDocument/2006/relationships/image" Target="../media/image267.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1.xml"/><Relationship Id="rId3" Type="http://schemas.openxmlformats.org/officeDocument/2006/relationships/image" Target="../media/image266.jpg"/><Relationship Id="rId4" Type="http://schemas.openxmlformats.org/officeDocument/2006/relationships/image" Target="../media/image267.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2.xml"/><Relationship Id="rId3" Type="http://schemas.openxmlformats.org/officeDocument/2006/relationships/image" Target="../media/image271.png"/><Relationship Id="rId4" Type="http://schemas.openxmlformats.org/officeDocument/2006/relationships/image" Target="../media/image274.jp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3.xml"/><Relationship Id="rId3" Type="http://schemas.openxmlformats.org/officeDocument/2006/relationships/image" Target="../media/image276.jpg"/><Relationship Id="rId4" Type="http://schemas.openxmlformats.org/officeDocument/2006/relationships/image" Target="../media/image269.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4.xml"/><Relationship Id="rId3" Type="http://schemas.openxmlformats.org/officeDocument/2006/relationships/image" Target="../media/image277.jpg"/><Relationship Id="rId4" Type="http://schemas.openxmlformats.org/officeDocument/2006/relationships/image" Target="../media/image278.jp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5.xml"/><Relationship Id="rId3" Type="http://schemas.openxmlformats.org/officeDocument/2006/relationships/image" Target="../media/image279.jpg"/><Relationship Id="rId4" Type="http://schemas.openxmlformats.org/officeDocument/2006/relationships/image" Target="../media/image284.jpg"/><Relationship Id="rId5" Type="http://schemas.openxmlformats.org/officeDocument/2006/relationships/image" Target="../media/image280.jp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6.xml"/><Relationship Id="rId3" Type="http://schemas.openxmlformats.org/officeDocument/2006/relationships/hyperlink" Target="https://youtu.be/y4nBx-qd3Kg" TargetMode="External"/><Relationship Id="rId4" Type="http://schemas.openxmlformats.org/officeDocument/2006/relationships/image" Target="../media/image283.jpg"/><Relationship Id="rId5" Type="http://schemas.openxmlformats.org/officeDocument/2006/relationships/image" Target="../media/image281.jpg"/><Relationship Id="rId6" Type="http://schemas.openxmlformats.org/officeDocument/2006/relationships/image" Target="../media/image282.jp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 Id="rId3" Type="http://schemas.openxmlformats.org/officeDocument/2006/relationships/image" Target="../media/image4.jpg"/><Relationship Id="rId4" Type="http://schemas.openxmlformats.org/officeDocument/2006/relationships/hyperlink" Target="https://www.instagram.com/ddpedestals/" TargetMode="External"/><Relationship Id="rId11" Type="http://schemas.openxmlformats.org/officeDocument/2006/relationships/hyperlink" Target="mailto:sales@ddpedestals.eu" TargetMode="External"/><Relationship Id="rId10" Type="http://schemas.openxmlformats.org/officeDocument/2006/relationships/hyperlink" Target="http://www.ddgro.eu" TargetMode="External"/><Relationship Id="rId12" Type="http://schemas.openxmlformats.org/officeDocument/2006/relationships/image" Target="../media/image11.jpg"/><Relationship Id="rId9"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hyperlink" Target="https://www.linkedin.com/company/3314654" TargetMode="External"/><Relationship Id="rId7" Type="http://schemas.openxmlformats.org/officeDocument/2006/relationships/image" Target="../media/image6.png"/><Relationship Id="rId8" Type="http://schemas.openxmlformats.org/officeDocument/2006/relationships/hyperlink" Target="https://www.facebook.com/ddpedestal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ddgro.eu/en/articles/adjustable-pedestal-installation-on-construction-site/" TargetMode="External"/><Relationship Id="rId4" Type="http://schemas.openxmlformats.org/officeDocument/2006/relationships/image" Target="../media/image27.jpg"/><Relationship Id="rId5" Type="http://schemas.openxmlformats.org/officeDocument/2006/relationships/image" Target="../media/image2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s://ddgro.eu/en/articles/composite-decking-raised-on-pedestals-on-ground-floor/" TargetMode="External"/><Relationship Id="rId4" Type="http://schemas.openxmlformats.org/officeDocument/2006/relationships/image" Target="../media/image31.jpg"/><Relationship Id="rId5"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hyperlink" Target="https://ddgro.eu/en/adjustable-terrace-pedestals-for-tile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hyperlink" Target="https://ddgro.eu/en/join-our-newsletter/" TargetMode="External"/><Relationship Id="rId5" Type="http://schemas.openxmlformats.org/officeDocument/2006/relationships/image" Target="../media/image3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5.jpg"/><Relationship Id="rId4" Type="http://schemas.openxmlformats.org/officeDocument/2006/relationships/image" Target="../media/image43.jpg"/><Relationship Id="rId5" Type="http://schemas.openxmlformats.org/officeDocument/2006/relationships/hyperlink" Target="https://ddgro.eu/en/adjustable-pedestals-for-decking-joist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0.jpg"/><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2.jpg"/><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1.jpg"/><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4.jpg"/><Relationship Id="rId4" Type="http://schemas.openxmlformats.org/officeDocument/2006/relationships/image" Target="../media/image47.jpg"/><Relationship Id="rId5" Type="http://schemas.openxmlformats.org/officeDocument/2006/relationships/hyperlink" Target="https://ddgro.eu/en/adjustable-terrace-pedestals-for-tile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8.jpg"/><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4.jpg"/><Relationship Id="rId4" Type="http://schemas.openxmlformats.org/officeDocument/2006/relationships/image" Target="../media/image5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5.jpg"/><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9.jpg"/><Relationship Id="rId4" Type="http://schemas.openxmlformats.org/officeDocument/2006/relationships/image" Target="../media/image5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hyperlink" Target="https://www.instagram.com/ddpedestals/" TargetMode="External"/><Relationship Id="rId11" Type="http://schemas.openxmlformats.org/officeDocument/2006/relationships/hyperlink" Target="mailto:sales@ddpedestals.eu" TargetMode="External"/><Relationship Id="rId10" Type="http://schemas.openxmlformats.org/officeDocument/2006/relationships/hyperlink" Target="http://www.ddgro.eu" TargetMode="External"/><Relationship Id="rId12" Type="http://schemas.openxmlformats.org/officeDocument/2006/relationships/image" Target="../media/image11.jpg"/><Relationship Id="rId9"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hyperlink" Target="https://www.linkedin.com/company/3314654" TargetMode="External"/><Relationship Id="rId7" Type="http://schemas.openxmlformats.org/officeDocument/2006/relationships/image" Target="../media/image6.png"/><Relationship Id="rId8" Type="http://schemas.openxmlformats.org/officeDocument/2006/relationships/hyperlink" Target="https://www.facebook.com/ddpedestal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6.jpg"/><Relationship Id="rId4" Type="http://schemas.openxmlformats.org/officeDocument/2006/relationships/image" Target="../media/image6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9.jpg"/><Relationship Id="rId4" Type="http://schemas.openxmlformats.org/officeDocument/2006/relationships/image" Target="../media/image6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8.jpg"/><Relationship Id="rId4" Type="http://schemas.openxmlformats.org/officeDocument/2006/relationships/image" Target="../media/image5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4.jpg"/><Relationship Id="rId4" Type="http://schemas.openxmlformats.org/officeDocument/2006/relationships/image" Target="../media/image8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2.jpg"/><Relationship Id="rId4" Type="http://schemas.openxmlformats.org/officeDocument/2006/relationships/image" Target="../media/image6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6.jpg"/><Relationship Id="rId4" Type="http://schemas.openxmlformats.org/officeDocument/2006/relationships/image" Target="../media/image7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7.jpg"/><Relationship Id="rId4" Type="http://schemas.openxmlformats.org/officeDocument/2006/relationships/image" Target="../media/image6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0.jpg"/><Relationship Id="rId4" Type="http://schemas.openxmlformats.org/officeDocument/2006/relationships/image" Target="../media/image7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71.jpg"/><Relationship Id="rId4" Type="http://schemas.openxmlformats.org/officeDocument/2006/relationships/image" Target="../media/image8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76.png"/><Relationship Id="rId4" Type="http://schemas.openxmlformats.org/officeDocument/2006/relationships/image" Target="../media/image10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74.jpg"/><Relationship Id="rId4" Type="http://schemas.openxmlformats.org/officeDocument/2006/relationships/image" Target="../media/image6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7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92.png"/><Relationship Id="rId4" Type="http://schemas.openxmlformats.org/officeDocument/2006/relationships/image" Target="../media/image7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7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77.jpg"/><Relationship Id="rId4" Type="http://schemas.openxmlformats.org/officeDocument/2006/relationships/image" Target="../media/image80.jpg"/><Relationship Id="rId5" Type="http://schemas.openxmlformats.org/officeDocument/2006/relationships/image" Target="../media/image81.jpg"/><Relationship Id="rId6" Type="http://schemas.openxmlformats.org/officeDocument/2006/relationships/image" Target="../media/image11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s://youtu.be/fH9GCjYvZ5A" TargetMode="Externa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8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01.png"/><Relationship Id="rId4" Type="http://schemas.openxmlformats.org/officeDocument/2006/relationships/image" Target="../media/image12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84.jpg"/><Relationship Id="rId4" Type="http://schemas.openxmlformats.org/officeDocument/2006/relationships/image" Target="../media/image8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88.jpg"/><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86.jpg"/><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89.jpg"/><Relationship Id="rId4" Type="http://schemas.openxmlformats.org/officeDocument/2006/relationships/image" Target="../media/image10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90.jpg"/><Relationship Id="rId4" Type="http://schemas.openxmlformats.org/officeDocument/2006/relationships/image" Target="../media/image10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98.png"/><Relationship Id="rId4" Type="http://schemas.openxmlformats.org/officeDocument/2006/relationships/image" Target="../media/image100.png"/><Relationship Id="rId5" Type="http://schemas.openxmlformats.org/officeDocument/2006/relationships/image" Target="../media/image9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06.png"/><Relationship Id="rId4" Type="http://schemas.openxmlformats.org/officeDocument/2006/relationships/image" Target="../media/image104.png"/><Relationship Id="rId9" Type="http://schemas.openxmlformats.org/officeDocument/2006/relationships/image" Target="../media/image115.png"/><Relationship Id="rId5" Type="http://schemas.openxmlformats.org/officeDocument/2006/relationships/image" Target="../media/image97.png"/><Relationship Id="rId6" Type="http://schemas.openxmlformats.org/officeDocument/2006/relationships/image" Target="../media/image91.png"/><Relationship Id="rId7" Type="http://schemas.openxmlformats.org/officeDocument/2006/relationships/image" Target="../media/image99.png"/><Relationship Id="rId8" Type="http://schemas.openxmlformats.org/officeDocument/2006/relationships/image" Target="../media/image11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06.png"/><Relationship Id="rId4" Type="http://schemas.openxmlformats.org/officeDocument/2006/relationships/image" Target="../media/image97.png"/><Relationship Id="rId5" Type="http://schemas.openxmlformats.org/officeDocument/2006/relationships/image" Target="../media/image91.png"/><Relationship Id="rId6" Type="http://schemas.openxmlformats.org/officeDocument/2006/relationships/image" Target="../media/image1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0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0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0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1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1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12.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1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20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9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2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2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14.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21.png"/><Relationship Id="rId4" Type="http://schemas.openxmlformats.org/officeDocument/2006/relationships/image" Target="../media/image12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3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119.jpg"/><Relationship Id="rId4" Type="http://schemas.openxmlformats.org/officeDocument/2006/relationships/image" Target="../media/image12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118.png"/><Relationship Id="rId4" Type="http://schemas.openxmlformats.org/officeDocument/2006/relationships/image" Target="../media/image13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20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21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126.jpg"/><Relationship Id="rId4" Type="http://schemas.openxmlformats.org/officeDocument/2006/relationships/image" Target="../media/image1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125.jpg"/><Relationship Id="rId4" Type="http://schemas.openxmlformats.org/officeDocument/2006/relationships/image" Target="../media/image129.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132.jpg"/><Relationship Id="rId4" Type="http://schemas.openxmlformats.org/officeDocument/2006/relationships/image" Target="../media/image134.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145.png"/><Relationship Id="rId4" Type="http://schemas.openxmlformats.org/officeDocument/2006/relationships/image" Target="../media/image136.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137.jpg"/><Relationship Id="rId4" Type="http://schemas.openxmlformats.org/officeDocument/2006/relationships/image" Target="../media/image138.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139.jpg"/><Relationship Id="rId4" Type="http://schemas.openxmlformats.org/officeDocument/2006/relationships/image" Target="../media/image135.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18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142.jpg"/><Relationship Id="rId4" Type="http://schemas.openxmlformats.org/officeDocument/2006/relationships/image" Target="../media/image140.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150.png"/><Relationship Id="rId4" Type="http://schemas.openxmlformats.org/officeDocument/2006/relationships/image" Target="../media/image164.png"/><Relationship Id="rId5" Type="http://schemas.openxmlformats.org/officeDocument/2006/relationships/image" Target="../media/image18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18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143.png"/><Relationship Id="rId4" Type="http://schemas.openxmlformats.org/officeDocument/2006/relationships/image" Target="../media/image141.png"/><Relationship Id="rId5" Type="http://schemas.openxmlformats.org/officeDocument/2006/relationships/image" Target="../media/image146.png"/><Relationship Id="rId6" Type="http://schemas.openxmlformats.org/officeDocument/2006/relationships/image" Target="../media/image1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151.jpg"/><Relationship Id="rId4" Type="http://schemas.openxmlformats.org/officeDocument/2006/relationships/image" Target="../media/image144.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148.jpg"/><Relationship Id="rId4" Type="http://schemas.openxmlformats.org/officeDocument/2006/relationships/image" Target="../media/image147.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157.jpg"/><Relationship Id="rId4" Type="http://schemas.openxmlformats.org/officeDocument/2006/relationships/image" Target="../media/image152.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153.jpg"/><Relationship Id="rId4" Type="http://schemas.openxmlformats.org/officeDocument/2006/relationships/image" Target="../media/image154.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153.jpg"/><Relationship Id="rId4" Type="http://schemas.openxmlformats.org/officeDocument/2006/relationships/image" Target="../media/image161.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153.jpg"/><Relationship Id="rId4" Type="http://schemas.openxmlformats.org/officeDocument/2006/relationships/image" Target="../media/image156.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160.jpg"/><Relationship Id="rId4" Type="http://schemas.openxmlformats.org/officeDocument/2006/relationships/image" Target="../media/image15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158.png"/><Relationship Id="rId4" Type="http://schemas.openxmlformats.org/officeDocument/2006/relationships/image" Target="../media/image15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162.jpg"/><Relationship Id="rId4" Type="http://schemas.openxmlformats.org/officeDocument/2006/relationships/image" Target="../media/image170.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167.jpg"/><Relationship Id="rId4" Type="http://schemas.openxmlformats.org/officeDocument/2006/relationships/hyperlink" Target="https://youtu.be/POhH1JKUChQ"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 name="Shape 19"/>
        <p:cNvGrpSpPr/>
        <p:nvPr/>
      </p:nvGrpSpPr>
      <p:grpSpPr>
        <a:xfrm>
          <a:off x="0" y="0"/>
          <a:ext cx="0" cy="0"/>
          <a:chOff x="0" y="0"/>
          <a:chExt cx="0" cy="0"/>
        </a:xfrm>
      </p:grpSpPr>
      <p:pic>
        <p:nvPicPr>
          <p:cNvPr id="20" name="Google Shape;20;p5"/>
          <p:cNvPicPr preferRelativeResize="0"/>
          <p:nvPr/>
        </p:nvPicPr>
        <p:blipFill rotWithShape="1">
          <a:blip r:embed="rId3">
            <a:alphaModFix/>
          </a:blip>
          <a:srcRect b="139" l="0" r="0" t="139"/>
          <a:stretch/>
        </p:blipFill>
        <p:spPr>
          <a:xfrm>
            <a:off x="0" y="0"/>
            <a:ext cx="9169226" cy="6858000"/>
          </a:xfrm>
          <a:prstGeom prst="rect">
            <a:avLst/>
          </a:prstGeom>
          <a:noFill/>
          <a:ln>
            <a:noFill/>
          </a:ln>
        </p:spPr>
      </p:pic>
      <p:sp>
        <p:nvSpPr>
          <p:cNvPr id="21" name="Google Shape;21;p5"/>
          <p:cNvSpPr/>
          <p:nvPr/>
        </p:nvSpPr>
        <p:spPr>
          <a:xfrm rot="5400000">
            <a:off x="-1142682" y="1143300"/>
            <a:ext cx="6858000" cy="4571400"/>
          </a:xfrm>
          <a:custGeom>
            <a:rect b="b" l="l" r="r" t="t"/>
            <a:pathLst>
              <a:path extrusionOk="0" h="120000" w="120000">
                <a:moveTo>
                  <a:pt x="0" y="0"/>
                </a:moveTo>
                <a:lnTo>
                  <a:pt x="0" y="120000"/>
                </a:lnTo>
                <a:lnTo>
                  <a:pt x="120000" y="119994"/>
                </a:lnTo>
                <a:lnTo>
                  <a:pt x="0" y="0"/>
                </a:lnTo>
                <a:close/>
              </a:path>
            </a:pathLst>
          </a:custGeom>
          <a:solidFill>
            <a:srgbClr val="FFFFFF"/>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009193"/>
              </a:solidFill>
              <a:latin typeface="Helvetica Neue"/>
              <a:ea typeface="Helvetica Neue"/>
              <a:cs typeface="Helvetica Neue"/>
              <a:sym typeface="Helvetica Neue"/>
            </a:endParaRPr>
          </a:p>
        </p:txBody>
      </p:sp>
      <p:sp>
        <p:nvSpPr>
          <p:cNvPr id="22" name="Google Shape;22;p5"/>
          <p:cNvSpPr txBox="1"/>
          <p:nvPr/>
        </p:nvSpPr>
        <p:spPr>
          <a:xfrm>
            <a:off x="762000" y="854175"/>
            <a:ext cx="8118900" cy="220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GB" sz="4700">
                <a:solidFill>
                  <a:srgbClr val="212121"/>
                </a:solidFill>
                <a:highlight>
                  <a:srgbClr val="FF9900"/>
                </a:highlight>
                <a:latin typeface="Montserrat"/>
                <a:ea typeface="Montserrat"/>
                <a:cs typeface="Montserrat"/>
                <a:sym typeface="Montserrat"/>
              </a:rPr>
              <a:t>PEDESTALS </a:t>
            </a:r>
            <a:br>
              <a:rPr b="1" lang="en-GB" sz="4700">
                <a:solidFill>
                  <a:srgbClr val="212121"/>
                </a:solidFill>
                <a:highlight>
                  <a:srgbClr val="FF9900"/>
                </a:highlight>
                <a:latin typeface="Montserrat"/>
                <a:ea typeface="Montserrat"/>
                <a:cs typeface="Montserrat"/>
                <a:sym typeface="Montserrat"/>
              </a:rPr>
            </a:br>
            <a:r>
              <a:rPr b="1" lang="en-GB" sz="4700">
                <a:solidFill>
                  <a:srgbClr val="212121"/>
                </a:solidFill>
                <a:highlight>
                  <a:srgbClr val="FF9900"/>
                </a:highlight>
                <a:latin typeface="Montserrat"/>
                <a:ea typeface="Montserrat"/>
                <a:cs typeface="Montserrat"/>
                <a:sym typeface="Montserrat"/>
              </a:rPr>
              <a:t>FOR PAVERS, TILES </a:t>
            </a:r>
            <a:br>
              <a:rPr b="1" lang="en-GB" sz="4700">
                <a:solidFill>
                  <a:srgbClr val="212121"/>
                </a:solidFill>
                <a:highlight>
                  <a:srgbClr val="FF9900"/>
                </a:highlight>
                <a:latin typeface="Montserrat"/>
                <a:ea typeface="Montserrat"/>
                <a:cs typeface="Montserrat"/>
                <a:sym typeface="Montserrat"/>
              </a:rPr>
            </a:br>
            <a:r>
              <a:rPr b="1" lang="en-GB" sz="4700">
                <a:solidFill>
                  <a:srgbClr val="212121"/>
                </a:solidFill>
                <a:highlight>
                  <a:srgbClr val="FF9900"/>
                </a:highlight>
                <a:latin typeface="Montserrat"/>
                <a:ea typeface="Montserrat"/>
                <a:cs typeface="Montserrat"/>
                <a:sym typeface="Montserrat"/>
              </a:rPr>
              <a:t>AND DECKING</a:t>
            </a:r>
            <a:endParaRPr b="1" sz="4700">
              <a:solidFill>
                <a:srgbClr val="212121"/>
              </a:solidFill>
              <a:highlight>
                <a:srgbClr val="FF9900"/>
              </a:highlight>
              <a:latin typeface="Montserrat"/>
              <a:ea typeface="Montserrat"/>
              <a:cs typeface="Montserrat"/>
              <a:sym typeface="Montserrat"/>
            </a:endParaRPr>
          </a:p>
        </p:txBody>
      </p:sp>
      <p:sp>
        <p:nvSpPr>
          <p:cNvPr id="23" name="Google Shape;23;p5"/>
          <p:cNvSpPr/>
          <p:nvPr/>
        </p:nvSpPr>
        <p:spPr>
          <a:xfrm>
            <a:off x="762000" y="3376150"/>
            <a:ext cx="6074700" cy="1270200"/>
          </a:xfrm>
          <a:prstGeom prst="rect">
            <a:avLst/>
          </a:prstGeom>
          <a:noFill/>
          <a:ln>
            <a:noFill/>
          </a:ln>
        </p:spPr>
        <p:txBody>
          <a:bodyPr anchorCtr="0" anchor="t" bIns="21175" lIns="21175" spcFirstLastPara="1" rIns="21175" wrap="square" tIns="21175">
            <a:noAutofit/>
          </a:bodyPr>
          <a:lstStyle/>
          <a:p>
            <a:pPr indent="0" lvl="0" marL="0" rtl="0" algn="l">
              <a:lnSpc>
                <a:spcPct val="115000"/>
              </a:lnSpc>
              <a:spcBef>
                <a:spcPts val="0"/>
              </a:spcBef>
              <a:spcAft>
                <a:spcPts val="0"/>
              </a:spcAft>
              <a:buNone/>
            </a:pPr>
            <a:r>
              <a:rPr b="1" lang="en-GB" sz="2600">
                <a:highlight>
                  <a:srgbClr val="FFFFFF"/>
                </a:highlight>
              </a:rPr>
              <a:t>Raised outdoor flooring. Floating decks with adjustable height plastic pedestals. Support pedestals system.</a:t>
            </a:r>
            <a:endParaRPr b="1">
              <a:highlight>
                <a:srgbClr val="FFFFFF"/>
              </a:highlight>
            </a:endParaRPr>
          </a:p>
          <a:p>
            <a:pPr indent="0" lvl="0" marL="0" marR="0" rtl="0" algn="l">
              <a:lnSpc>
                <a:spcPct val="100000"/>
              </a:lnSpc>
              <a:spcBef>
                <a:spcPts val="300"/>
              </a:spcBef>
              <a:spcAft>
                <a:spcPts val="0"/>
              </a:spcAft>
              <a:buClr>
                <a:srgbClr val="212121"/>
              </a:buClr>
              <a:buSzPts val="500"/>
              <a:buFont typeface="Montserrat"/>
              <a:buNone/>
            </a:pPr>
            <a:r>
              <a:t/>
            </a:r>
            <a:endParaRPr sz="2000">
              <a:solidFill>
                <a:srgbClr val="212121"/>
              </a:solidFill>
              <a:highlight>
                <a:srgbClr val="FFFFFF"/>
              </a:highlight>
              <a:latin typeface="Montserrat"/>
              <a:ea typeface="Montserrat"/>
              <a:cs typeface="Montserrat"/>
              <a:sym typeface="Montserrat"/>
            </a:endParaRPr>
          </a:p>
        </p:txBody>
      </p:sp>
      <p:sp>
        <p:nvSpPr>
          <p:cNvPr id="24" name="Google Shape;24;p5"/>
          <p:cNvSpPr/>
          <p:nvPr/>
        </p:nvSpPr>
        <p:spPr>
          <a:xfrm>
            <a:off x="1506600" y="5603425"/>
            <a:ext cx="6156000" cy="1001100"/>
          </a:xfrm>
          <a:prstGeom prst="rect">
            <a:avLst/>
          </a:prstGeom>
          <a:noFill/>
          <a:ln>
            <a:noFill/>
          </a:ln>
        </p:spPr>
        <p:txBody>
          <a:bodyPr anchorCtr="0" anchor="t"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800">
                <a:highlight>
                  <a:srgbClr val="FFFFFF"/>
                </a:highlight>
              </a:rPr>
              <a:t>Part 1</a:t>
            </a:r>
            <a:endParaRPr b="1" sz="1800">
              <a:highlight>
                <a:srgbClr val="FFFFFF"/>
              </a:highlight>
            </a:endParaRPr>
          </a:p>
          <a:p>
            <a:pPr indent="0" lvl="0" marL="0" marR="0" rtl="0" algn="ctr">
              <a:lnSpc>
                <a:spcPct val="100000"/>
              </a:lnSpc>
              <a:spcBef>
                <a:spcPts val="0"/>
              </a:spcBef>
              <a:spcAft>
                <a:spcPts val="0"/>
              </a:spcAft>
              <a:buClr>
                <a:srgbClr val="212121"/>
              </a:buClr>
              <a:buSzPts val="500"/>
              <a:buFont typeface="Montserrat"/>
              <a:buNone/>
            </a:pPr>
            <a:r>
              <a:rPr b="1" lang="en-GB" sz="1800">
                <a:highlight>
                  <a:srgbClr val="FFFFFF"/>
                </a:highlight>
              </a:rPr>
              <a:t>What is support pedestals system for terraces and why your customer should choose this solution?</a:t>
            </a:r>
            <a:endParaRPr sz="1800">
              <a:solidFill>
                <a:srgbClr val="212121"/>
              </a:solidFill>
              <a:highlight>
                <a:srgbClr val="FFFFFF"/>
              </a:highlight>
              <a:latin typeface="Montserrat"/>
              <a:ea typeface="Montserrat"/>
              <a:cs typeface="Montserrat"/>
              <a:sym typeface="Montserrat"/>
            </a:endParaRPr>
          </a:p>
        </p:txBody>
      </p:sp>
      <p:sp>
        <p:nvSpPr>
          <p:cNvPr id="25" name="Google Shape;25;p5"/>
          <p:cNvSpPr txBox="1"/>
          <p:nvPr/>
        </p:nvSpPr>
        <p:spPr>
          <a:xfrm>
            <a:off x="-1125300" y="642925"/>
            <a:ext cx="6114900" cy="7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pic>
        <p:nvPicPr>
          <p:cNvPr id="26" name="Google Shape;26;p5"/>
          <p:cNvPicPr preferRelativeResize="0"/>
          <p:nvPr/>
        </p:nvPicPr>
        <p:blipFill>
          <a:blip r:embed="rId4">
            <a:alphaModFix/>
          </a:blip>
          <a:stretch>
            <a:fillRect/>
          </a:stretch>
        </p:blipFill>
        <p:spPr>
          <a:xfrm>
            <a:off x="761988" y="166675"/>
            <a:ext cx="2562225" cy="476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4"/>
          <p:cNvSpPr/>
          <p:nvPr/>
        </p:nvSpPr>
        <p:spPr>
          <a:xfrm>
            <a:off x="4572000" y="4407600"/>
            <a:ext cx="4248000" cy="1593900"/>
          </a:xfrm>
          <a:prstGeom prst="rect">
            <a:avLst/>
          </a:prstGeom>
          <a:noFill/>
          <a:ln>
            <a:noFill/>
          </a:ln>
        </p:spPr>
        <p:txBody>
          <a:bodyPr anchorCtr="0" anchor="t" bIns="21175" lIns="21175" spcFirstLastPara="1" rIns="21175" wrap="square" tIns="21175">
            <a:noAutofit/>
          </a:bodyPr>
          <a:lstStyle/>
          <a:p>
            <a:pPr indent="-317500" lvl="0" marL="457200" marR="0" rtl="0" algn="just">
              <a:lnSpc>
                <a:spcPct val="120000"/>
              </a:lnSpc>
              <a:spcBef>
                <a:spcPts val="0"/>
              </a:spcBef>
              <a:spcAft>
                <a:spcPts val="0"/>
              </a:spcAft>
              <a:buSzPts val="1400"/>
              <a:buChar char="●"/>
            </a:pPr>
            <a:r>
              <a:rPr b="1" lang="en-GB"/>
              <a:t>level and set the height of the terrace</a:t>
            </a:r>
            <a:endParaRPr b="1"/>
          </a:p>
          <a:p>
            <a:pPr indent="-317500" lvl="0" marL="457200" marR="0" rtl="0" algn="just">
              <a:lnSpc>
                <a:spcPct val="120000"/>
              </a:lnSpc>
              <a:spcBef>
                <a:spcPts val="0"/>
              </a:spcBef>
              <a:spcAft>
                <a:spcPts val="0"/>
              </a:spcAft>
              <a:buSzPts val="1400"/>
              <a:buChar char="●"/>
            </a:pPr>
            <a:r>
              <a:rPr b="1" lang="en-GB"/>
              <a:t>no need to glue to the ground</a:t>
            </a:r>
            <a:endParaRPr b="1"/>
          </a:p>
          <a:p>
            <a:pPr indent="-317500" lvl="0" marL="457200" marR="0" rtl="0" algn="just">
              <a:lnSpc>
                <a:spcPct val="120000"/>
              </a:lnSpc>
              <a:spcBef>
                <a:spcPts val="0"/>
              </a:spcBef>
              <a:spcAft>
                <a:spcPts val="0"/>
              </a:spcAft>
              <a:buSzPts val="1400"/>
              <a:buChar char="●"/>
            </a:pPr>
            <a:r>
              <a:rPr b="1" lang="en-GB"/>
              <a:t>no freezing effect</a:t>
            </a:r>
            <a:endParaRPr b="1"/>
          </a:p>
          <a:p>
            <a:pPr indent="-317500" lvl="0" marL="457200" marR="0" rtl="0" algn="just">
              <a:lnSpc>
                <a:spcPct val="120000"/>
              </a:lnSpc>
              <a:spcBef>
                <a:spcPts val="0"/>
              </a:spcBef>
              <a:spcAft>
                <a:spcPts val="0"/>
              </a:spcAft>
              <a:buSzPts val="1400"/>
              <a:buChar char="●"/>
            </a:pPr>
            <a:r>
              <a:rPr b="1" lang="en-GB"/>
              <a:t>allow for an aesthetic finish</a:t>
            </a:r>
            <a:endParaRPr b="1"/>
          </a:p>
          <a:p>
            <a:pPr indent="-317500" lvl="0" marL="457200" marR="0" rtl="0" algn="just">
              <a:lnSpc>
                <a:spcPct val="120000"/>
              </a:lnSpc>
              <a:spcBef>
                <a:spcPts val="0"/>
              </a:spcBef>
              <a:spcAft>
                <a:spcPts val="0"/>
              </a:spcAft>
              <a:buSzPts val="1400"/>
              <a:buChar char="●"/>
            </a:pPr>
            <a:r>
              <a:rPr b="1" lang="en-GB"/>
              <a:t>do not damage the insulation</a:t>
            </a:r>
            <a:endParaRPr b="1"/>
          </a:p>
          <a:p>
            <a:pPr indent="-317500" lvl="0" marL="457200" marR="0" rtl="0" algn="just">
              <a:lnSpc>
                <a:spcPct val="120000"/>
              </a:lnSpc>
              <a:spcBef>
                <a:spcPts val="0"/>
              </a:spcBef>
              <a:spcAft>
                <a:spcPts val="0"/>
              </a:spcAft>
              <a:buSzPts val="1400"/>
              <a:buChar char="●"/>
            </a:pPr>
            <a:r>
              <a:rPr b="1" lang="en-GB"/>
              <a:t>they provide insulation and repair options</a:t>
            </a:r>
            <a:endParaRPr b="1"/>
          </a:p>
          <a:p>
            <a:pPr indent="-317500" lvl="0" marL="457200" marR="0" rtl="0" algn="just">
              <a:lnSpc>
                <a:spcPct val="120000"/>
              </a:lnSpc>
              <a:spcBef>
                <a:spcPts val="0"/>
              </a:spcBef>
              <a:spcAft>
                <a:spcPts val="0"/>
              </a:spcAft>
              <a:buSzPts val="1400"/>
              <a:buChar char="●"/>
            </a:pPr>
            <a:r>
              <a:rPr b="1" lang="en-GB"/>
              <a:t>easy assembly and disassembly</a:t>
            </a:r>
            <a:endParaRPr b="1"/>
          </a:p>
          <a:p>
            <a:pPr indent="0" lvl="0" marL="0" marR="0" rtl="0" algn="just">
              <a:lnSpc>
                <a:spcPct val="120000"/>
              </a:lnSpc>
              <a:spcBef>
                <a:spcPts val="0"/>
              </a:spcBef>
              <a:spcAft>
                <a:spcPts val="0"/>
              </a:spcAft>
              <a:buNone/>
            </a:pPr>
            <a:r>
              <a:t/>
            </a:r>
            <a:endParaRPr b="1"/>
          </a:p>
          <a:p>
            <a:pPr indent="0" lvl="0" marL="0" marR="0" rtl="0" algn="just">
              <a:lnSpc>
                <a:spcPct val="120000"/>
              </a:lnSpc>
              <a:spcBef>
                <a:spcPts val="0"/>
              </a:spcBef>
              <a:spcAft>
                <a:spcPts val="0"/>
              </a:spcAft>
              <a:buClr>
                <a:srgbClr val="5E5E5E"/>
              </a:buClr>
              <a:buSzPts val="300"/>
              <a:buFont typeface="Montserrat"/>
              <a:buNone/>
            </a:pPr>
            <a:r>
              <a:t/>
            </a:r>
            <a:endParaRPr b="1"/>
          </a:p>
        </p:txBody>
      </p:sp>
      <p:pic>
        <p:nvPicPr>
          <p:cNvPr id="133" name="Google Shape;133;p14"/>
          <p:cNvPicPr preferRelativeResize="0"/>
          <p:nvPr/>
        </p:nvPicPr>
        <p:blipFill rotWithShape="1">
          <a:blip r:embed="rId3">
            <a:alphaModFix/>
          </a:blip>
          <a:srcRect b="-7510" l="-1334" r="-1324" t="-7510"/>
          <a:stretch/>
        </p:blipFill>
        <p:spPr>
          <a:xfrm>
            <a:off x="-1832" y="0"/>
            <a:ext cx="9144000" cy="4572000"/>
          </a:xfrm>
          <a:prstGeom prst="rect">
            <a:avLst/>
          </a:prstGeom>
          <a:noFill/>
          <a:ln>
            <a:noFill/>
          </a:ln>
        </p:spPr>
      </p:pic>
      <p:sp>
        <p:nvSpPr>
          <p:cNvPr id="134" name="Google Shape;134;p14"/>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35" name="Google Shape;135;p14"/>
          <p:cNvSpPr/>
          <p:nvPr/>
        </p:nvSpPr>
        <p:spPr>
          <a:xfrm>
            <a:off x="762025" y="5047197"/>
            <a:ext cx="3429300" cy="10890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pedestal flooring</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advantages</a:t>
            </a:r>
            <a:endParaRPr sz="600">
              <a:highlight>
                <a:srgbClr val="FF9900"/>
              </a:highlight>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104"/>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043" name="Google Shape;1043;p104"/>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a:t>
            </a:r>
            <a:r>
              <a:rPr lang="en-GB" sz="2000">
                <a:solidFill>
                  <a:srgbClr val="212121"/>
                </a:solidFill>
                <a:latin typeface="Montserrat"/>
                <a:ea typeface="Montserrat"/>
                <a:cs typeface="Montserrat"/>
                <a:sym typeface="Montserrat"/>
              </a:rPr>
              <a:t> MANUAL KEY TOOL FOR FINAL HEIGHT ADJUSTMENTS</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1044" name="Google Shape;1044;p104"/>
          <p:cNvPicPr preferRelativeResize="0"/>
          <p:nvPr/>
        </p:nvPicPr>
        <p:blipFill rotWithShape="1">
          <a:blip r:embed="rId3">
            <a:alphaModFix/>
          </a:blip>
          <a:srcRect b="5091" l="27461" r="18417" t="8313"/>
          <a:stretch/>
        </p:blipFill>
        <p:spPr>
          <a:xfrm>
            <a:off x="0" y="0"/>
            <a:ext cx="4572000" cy="4572006"/>
          </a:xfrm>
          <a:prstGeom prst="rect">
            <a:avLst/>
          </a:prstGeom>
          <a:noFill/>
          <a:ln>
            <a:noFill/>
          </a:ln>
        </p:spPr>
      </p:pic>
      <p:sp>
        <p:nvSpPr>
          <p:cNvPr id="1045" name="Google Shape;1045;p104"/>
          <p:cNvSpPr txBox="1"/>
          <p:nvPr/>
        </p:nvSpPr>
        <p:spPr>
          <a:xfrm>
            <a:off x="5323900" y="2303725"/>
            <a:ext cx="3000000" cy="60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4"/>
              </a:rPr>
              <a:t>https://youtu.be/sLM6WI_03aI</a:t>
            </a:r>
            <a:endParaRPr/>
          </a:p>
        </p:txBody>
      </p:sp>
      <p:sp>
        <p:nvSpPr>
          <p:cNvPr id="1046" name="Google Shape;1046;p104"/>
          <p:cNvSpPr/>
          <p:nvPr/>
        </p:nvSpPr>
        <p:spPr>
          <a:xfrm>
            <a:off x="7637975" y="6494875"/>
            <a:ext cx="1505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MAX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105"/>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052" name="Google Shape;1052;p105"/>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a:t>
            </a:r>
            <a:r>
              <a:rPr lang="en-GB" sz="2000">
                <a:solidFill>
                  <a:srgbClr val="212121"/>
                </a:solidFill>
                <a:latin typeface="Montserrat"/>
                <a:ea typeface="Montserrat"/>
                <a:cs typeface="Montserrat"/>
                <a:sym typeface="Montserrat"/>
              </a:rPr>
              <a:t> UP TO WALL CLIP</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1053" name="Google Shape;1053;p105"/>
          <p:cNvPicPr preferRelativeResize="0"/>
          <p:nvPr/>
        </p:nvPicPr>
        <p:blipFill rotWithShape="1">
          <a:blip r:embed="rId3">
            <a:alphaModFix/>
          </a:blip>
          <a:srcRect b="8311" l="-5592" r="-5592" t="22195"/>
          <a:stretch/>
        </p:blipFill>
        <p:spPr>
          <a:xfrm>
            <a:off x="0" y="0"/>
            <a:ext cx="4572000" cy="4572006"/>
          </a:xfrm>
          <a:prstGeom prst="rect">
            <a:avLst/>
          </a:prstGeom>
          <a:noFill/>
          <a:ln>
            <a:noFill/>
          </a:ln>
        </p:spPr>
      </p:pic>
      <p:pic>
        <p:nvPicPr>
          <p:cNvPr id="1054" name="Google Shape;1054;p105"/>
          <p:cNvPicPr preferRelativeResize="0"/>
          <p:nvPr/>
        </p:nvPicPr>
        <p:blipFill rotWithShape="1">
          <a:blip r:embed="rId4">
            <a:alphaModFix/>
          </a:blip>
          <a:srcRect b="18801" l="0" r="0" t="18795"/>
          <a:stretch/>
        </p:blipFill>
        <p:spPr>
          <a:xfrm flipH="1">
            <a:off x="4248000" y="-334675"/>
            <a:ext cx="4572000" cy="4572006"/>
          </a:xfrm>
          <a:prstGeom prst="rect">
            <a:avLst/>
          </a:prstGeom>
          <a:noFill/>
          <a:ln>
            <a:noFill/>
          </a:ln>
        </p:spPr>
      </p:pic>
      <p:sp>
        <p:nvSpPr>
          <p:cNvPr id="1055" name="Google Shape;1055;p105"/>
          <p:cNvSpPr/>
          <p:nvPr/>
        </p:nvSpPr>
        <p:spPr>
          <a:xfrm>
            <a:off x="7637975" y="6494875"/>
            <a:ext cx="1505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MAX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106"/>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061" name="Google Shape;1061;p106"/>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a:t>
            </a:r>
            <a:r>
              <a:rPr lang="en-GB" sz="2000">
                <a:solidFill>
                  <a:srgbClr val="212121"/>
                </a:solidFill>
                <a:latin typeface="Montserrat"/>
                <a:ea typeface="Montserrat"/>
                <a:cs typeface="Montserrat"/>
                <a:sym typeface="Montserrat"/>
              </a:rPr>
              <a:t> BRACE CONNECTION</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1062" name="Google Shape;1062;p106"/>
          <p:cNvPicPr preferRelativeResize="0"/>
          <p:nvPr/>
        </p:nvPicPr>
        <p:blipFill rotWithShape="1">
          <a:blip r:embed="rId3">
            <a:alphaModFix/>
          </a:blip>
          <a:srcRect b="0" l="-4178" r="-555" t="0"/>
          <a:stretch/>
        </p:blipFill>
        <p:spPr>
          <a:xfrm>
            <a:off x="403400" y="0"/>
            <a:ext cx="8524749" cy="4572001"/>
          </a:xfrm>
          <a:prstGeom prst="rect">
            <a:avLst/>
          </a:prstGeom>
          <a:noFill/>
          <a:ln>
            <a:noFill/>
          </a:ln>
        </p:spPr>
      </p:pic>
      <p:sp>
        <p:nvSpPr>
          <p:cNvPr id="1063" name="Google Shape;1063;p106"/>
          <p:cNvSpPr/>
          <p:nvPr/>
        </p:nvSpPr>
        <p:spPr>
          <a:xfrm>
            <a:off x="7637975" y="6494875"/>
            <a:ext cx="1505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MAX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p107"/>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069" name="Google Shape;1069;p107"/>
          <p:cNvSpPr/>
          <p:nvPr/>
        </p:nvSpPr>
        <p:spPr>
          <a:xfrm>
            <a:off x="186250" y="499105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a:t>
            </a:r>
            <a:r>
              <a:rPr lang="en-GB" sz="2000">
                <a:solidFill>
                  <a:srgbClr val="212121"/>
                </a:solidFill>
                <a:latin typeface="Montserrat"/>
                <a:ea typeface="Montserrat"/>
                <a:cs typeface="Montserrat"/>
                <a:sym typeface="Montserrat"/>
              </a:rPr>
              <a:t> BRACE CONNECTION</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1070" name="Google Shape;1070;p107"/>
          <p:cNvPicPr preferRelativeResize="0"/>
          <p:nvPr/>
        </p:nvPicPr>
        <p:blipFill rotWithShape="1">
          <a:blip r:embed="rId3">
            <a:alphaModFix/>
          </a:blip>
          <a:srcRect b="11696" l="-580" r="580" t="13470"/>
          <a:stretch/>
        </p:blipFill>
        <p:spPr>
          <a:xfrm>
            <a:off x="0" y="0"/>
            <a:ext cx="9144000" cy="4683198"/>
          </a:xfrm>
          <a:prstGeom prst="rect">
            <a:avLst/>
          </a:prstGeom>
          <a:noFill/>
          <a:ln>
            <a:noFill/>
          </a:ln>
        </p:spPr>
      </p:pic>
      <p:sp>
        <p:nvSpPr>
          <p:cNvPr id="1071" name="Google Shape;1071;p107"/>
          <p:cNvSpPr/>
          <p:nvPr/>
        </p:nvSpPr>
        <p:spPr>
          <a:xfrm>
            <a:off x="7637975" y="6494875"/>
            <a:ext cx="1505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MAX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108"/>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077" name="Google Shape;1077;p108"/>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a:t>
            </a:r>
            <a:r>
              <a:rPr lang="en-GB" sz="2000">
                <a:solidFill>
                  <a:srgbClr val="212121"/>
                </a:solidFill>
                <a:latin typeface="Montserrat"/>
                <a:ea typeface="Montserrat"/>
                <a:cs typeface="Montserrat"/>
                <a:sym typeface="Montserrat"/>
              </a:rPr>
              <a:t> WINDPROOF</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1078" name="Google Shape;1078;p108"/>
          <p:cNvPicPr preferRelativeResize="0"/>
          <p:nvPr/>
        </p:nvPicPr>
        <p:blipFill rotWithShape="1">
          <a:blip r:embed="rId3">
            <a:alphaModFix/>
          </a:blip>
          <a:srcRect b="0" l="661" r="661" t="0"/>
          <a:stretch/>
        </p:blipFill>
        <p:spPr>
          <a:xfrm>
            <a:off x="0" y="0"/>
            <a:ext cx="4572000" cy="4572005"/>
          </a:xfrm>
          <a:prstGeom prst="rect">
            <a:avLst/>
          </a:prstGeom>
          <a:noFill/>
          <a:ln>
            <a:noFill/>
          </a:ln>
        </p:spPr>
      </p:pic>
      <p:pic>
        <p:nvPicPr>
          <p:cNvPr id="1079" name="Google Shape;1079;p108"/>
          <p:cNvPicPr preferRelativeResize="0"/>
          <p:nvPr/>
        </p:nvPicPr>
        <p:blipFill rotWithShape="1">
          <a:blip r:embed="rId4">
            <a:alphaModFix/>
          </a:blip>
          <a:srcRect b="28117" l="5539" r="9107" t="18608"/>
          <a:stretch/>
        </p:blipFill>
        <p:spPr>
          <a:xfrm>
            <a:off x="4505000" y="0"/>
            <a:ext cx="4572000" cy="4572005"/>
          </a:xfrm>
          <a:prstGeom prst="rect">
            <a:avLst/>
          </a:prstGeom>
          <a:noFill/>
          <a:ln>
            <a:noFill/>
          </a:ln>
        </p:spPr>
      </p:pic>
      <p:sp>
        <p:nvSpPr>
          <p:cNvPr id="1080" name="Google Shape;1080;p108"/>
          <p:cNvSpPr/>
          <p:nvPr/>
        </p:nvSpPr>
        <p:spPr>
          <a:xfrm>
            <a:off x="7637975" y="6494875"/>
            <a:ext cx="1505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MAX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sp>
        <p:nvSpPr>
          <p:cNvPr id="1085" name="Google Shape;1085;p109"/>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086" name="Google Shape;1086;p109"/>
          <p:cNvSpPr/>
          <p:nvPr/>
        </p:nvSpPr>
        <p:spPr>
          <a:xfrm>
            <a:off x="762026" y="5047200"/>
            <a:ext cx="56691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Adjustable pedestals </a:t>
            </a:r>
            <a:r>
              <a:rPr lang="en-GB" sz="2000">
                <a:solidFill>
                  <a:srgbClr val="212121"/>
                </a:solidFill>
                <a:highlight>
                  <a:srgbClr val="FF9900"/>
                </a:highlight>
                <a:latin typeface="Montserrat"/>
                <a:ea typeface="Montserrat"/>
                <a:cs typeface="Montserrat"/>
                <a:sym typeface="Montserrat"/>
              </a:rPr>
              <a:t>DD PEDESTALS</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Accessories</a:t>
            </a:r>
            <a:endParaRPr b="1" sz="2000">
              <a:solidFill>
                <a:srgbClr val="212121"/>
              </a:solidFill>
              <a:latin typeface="Montserrat"/>
              <a:ea typeface="Montserrat"/>
              <a:cs typeface="Montserrat"/>
              <a:sym typeface="Montserrat"/>
            </a:endParaRPr>
          </a:p>
        </p:txBody>
      </p:sp>
      <p:pic>
        <p:nvPicPr>
          <p:cNvPr id="1087" name="Google Shape;1087;p109"/>
          <p:cNvPicPr preferRelativeResize="0"/>
          <p:nvPr/>
        </p:nvPicPr>
        <p:blipFill rotWithShape="1">
          <a:blip r:embed="rId3">
            <a:alphaModFix/>
          </a:blip>
          <a:srcRect b="0" l="-6370" r="6369" t="0"/>
          <a:stretch/>
        </p:blipFill>
        <p:spPr>
          <a:xfrm>
            <a:off x="762000" y="152400"/>
            <a:ext cx="7620000" cy="428625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1" name="Shape 1091"/>
        <p:cNvGrpSpPr/>
        <p:nvPr/>
      </p:nvGrpSpPr>
      <p:grpSpPr>
        <a:xfrm>
          <a:off x="0" y="0"/>
          <a:ext cx="0" cy="0"/>
          <a:chOff x="0" y="0"/>
          <a:chExt cx="0" cy="0"/>
        </a:xfrm>
      </p:grpSpPr>
      <p:sp>
        <p:nvSpPr>
          <p:cNvPr id="1092" name="Google Shape;1092;p110"/>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093" name="Google Shape;1093;p110"/>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ACCESSORIES</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GAP SPACERS</a:t>
            </a:r>
            <a:endParaRPr b="1"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L3 - 3 mm ⅛ “ </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L5 - 5 mm 13/64” </a:t>
            </a:r>
            <a:endParaRPr sz="2000">
              <a:solidFill>
                <a:srgbClr val="212121"/>
              </a:solidFill>
              <a:latin typeface="Montserrat"/>
              <a:ea typeface="Montserrat"/>
              <a:cs typeface="Montserrat"/>
              <a:sym typeface="Montserrat"/>
            </a:endParaRPr>
          </a:p>
        </p:txBody>
      </p:sp>
      <p:pic>
        <p:nvPicPr>
          <p:cNvPr id="1094" name="Google Shape;1094;p110"/>
          <p:cNvPicPr preferRelativeResize="0"/>
          <p:nvPr/>
        </p:nvPicPr>
        <p:blipFill rotWithShape="1">
          <a:blip r:embed="rId3">
            <a:alphaModFix/>
          </a:blip>
          <a:srcRect b="48275" l="0" r="0" t="-5651"/>
          <a:stretch/>
        </p:blipFill>
        <p:spPr>
          <a:xfrm>
            <a:off x="0" y="0"/>
            <a:ext cx="4572000" cy="4572006"/>
          </a:xfrm>
          <a:prstGeom prst="rect">
            <a:avLst/>
          </a:prstGeom>
          <a:noFill/>
          <a:ln>
            <a:noFill/>
          </a:ln>
        </p:spPr>
      </p:pic>
      <p:pic>
        <p:nvPicPr>
          <p:cNvPr id="1095" name="Google Shape;1095;p110"/>
          <p:cNvPicPr preferRelativeResize="0"/>
          <p:nvPr/>
        </p:nvPicPr>
        <p:blipFill rotWithShape="1">
          <a:blip r:embed="rId4">
            <a:alphaModFix/>
          </a:blip>
          <a:srcRect b="-12812" l="1009" r="1018" t="-12799"/>
          <a:stretch/>
        </p:blipFill>
        <p:spPr>
          <a:xfrm>
            <a:off x="4505000" y="0"/>
            <a:ext cx="4572000" cy="4572004"/>
          </a:xfrm>
          <a:prstGeom prst="rect">
            <a:avLst/>
          </a:prstGeom>
          <a:noFill/>
          <a:ln>
            <a:noFill/>
          </a:ln>
        </p:spPr>
      </p:pic>
      <p:sp>
        <p:nvSpPr>
          <p:cNvPr id="1096" name="Google Shape;1096;p110"/>
          <p:cNvSpPr/>
          <p:nvPr/>
        </p:nvSpPr>
        <p:spPr>
          <a:xfrm>
            <a:off x="7711575" y="6494875"/>
            <a:ext cx="14325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Accessories</a:t>
            </a:r>
            <a:endParaRPr b="1" sz="1700">
              <a:solidFill>
                <a:srgbClr val="212121"/>
              </a:solidFill>
              <a:latin typeface="Montserrat"/>
              <a:ea typeface="Montserrat"/>
              <a:cs typeface="Montserrat"/>
              <a:sym typeface="Montserrat"/>
            </a:endParaRPr>
          </a:p>
        </p:txBody>
      </p:sp>
      <p:sp>
        <p:nvSpPr>
          <p:cNvPr id="1097" name="Google Shape;1097;p110"/>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Can be used with all pin holes of DD PEDESTALS</a:t>
            </a:r>
            <a:endParaRPr sz="1200"/>
          </a:p>
          <a:p>
            <a:pPr indent="-304800" lvl="0" marL="457200" rtl="0" algn="just">
              <a:lnSpc>
                <a:spcPct val="120000"/>
              </a:lnSpc>
              <a:spcBef>
                <a:spcPts val="0"/>
              </a:spcBef>
              <a:spcAft>
                <a:spcPts val="0"/>
              </a:spcAft>
              <a:buSzPts val="1200"/>
              <a:buChar char="●"/>
            </a:pPr>
            <a:r>
              <a:rPr lang="en-GB" sz="1200"/>
              <a:t>Allows to create every tiles layout on terrace</a:t>
            </a:r>
            <a:endParaRPr sz="1200"/>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111"/>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pic>
        <p:nvPicPr>
          <p:cNvPr id="1103" name="Google Shape;1103;p111"/>
          <p:cNvPicPr preferRelativeResize="0"/>
          <p:nvPr/>
        </p:nvPicPr>
        <p:blipFill rotWithShape="1">
          <a:blip r:embed="rId3">
            <a:alphaModFix/>
          </a:blip>
          <a:srcRect b="23100" l="23100" r="0" t="0"/>
          <a:stretch/>
        </p:blipFill>
        <p:spPr>
          <a:xfrm>
            <a:off x="0" y="0"/>
            <a:ext cx="4571999" cy="4572007"/>
          </a:xfrm>
          <a:prstGeom prst="rect">
            <a:avLst/>
          </a:prstGeom>
          <a:noFill/>
          <a:ln>
            <a:noFill/>
          </a:ln>
        </p:spPr>
      </p:pic>
      <p:pic>
        <p:nvPicPr>
          <p:cNvPr id="1104" name="Google Shape;1104;p111"/>
          <p:cNvPicPr preferRelativeResize="0"/>
          <p:nvPr/>
        </p:nvPicPr>
        <p:blipFill rotWithShape="1">
          <a:blip r:embed="rId4">
            <a:alphaModFix/>
          </a:blip>
          <a:srcRect b="0" l="21875" r="21875" t="0"/>
          <a:stretch/>
        </p:blipFill>
        <p:spPr>
          <a:xfrm>
            <a:off x="4505000" y="0"/>
            <a:ext cx="4571999" cy="4572003"/>
          </a:xfrm>
          <a:prstGeom prst="rect">
            <a:avLst/>
          </a:prstGeom>
          <a:noFill/>
          <a:ln>
            <a:noFill/>
          </a:ln>
        </p:spPr>
      </p:pic>
      <p:sp>
        <p:nvSpPr>
          <p:cNvPr id="1105" name="Google Shape;1105;p111"/>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ACCESSORIES</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GAP SPACERS</a:t>
            </a:r>
            <a:endParaRPr b="1"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L3 - 3 mm ⅛ “ </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L5 - 5 mm 13/64” </a:t>
            </a:r>
            <a:endParaRPr sz="2000">
              <a:solidFill>
                <a:srgbClr val="212121"/>
              </a:solidFill>
              <a:latin typeface="Montserrat"/>
              <a:ea typeface="Montserrat"/>
              <a:cs typeface="Montserrat"/>
              <a:sym typeface="Montserrat"/>
            </a:endParaRPr>
          </a:p>
        </p:txBody>
      </p:sp>
      <p:sp>
        <p:nvSpPr>
          <p:cNvPr id="1106" name="Google Shape;1106;p111"/>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Can be used with all pin holes of DD PEDESTALS</a:t>
            </a:r>
            <a:endParaRPr sz="1200"/>
          </a:p>
          <a:p>
            <a:pPr indent="-304800" lvl="0" marL="457200" rtl="0" algn="just">
              <a:lnSpc>
                <a:spcPct val="120000"/>
              </a:lnSpc>
              <a:spcBef>
                <a:spcPts val="0"/>
              </a:spcBef>
              <a:spcAft>
                <a:spcPts val="0"/>
              </a:spcAft>
              <a:buSzPts val="1200"/>
              <a:buChar char="●"/>
            </a:pPr>
            <a:r>
              <a:rPr lang="en-GB" sz="1200"/>
              <a:t>Allows to create every tiles layout on terrace</a:t>
            </a:r>
            <a:endParaRPr sz="1200"/>
          </a:p>
        </p:txBody>
      </p:sp>
      <p:sp>
        <p:nvSpPr>
          <p:cNvPr id="1107" name="Google Shape;1107;p111"/>
          <p:cNvSpPr/>
          <p:nvPr/>
        </p:nvSpPr>
        <p:spPr>
          <a:xfrm>
            <a:off x="7711575" y="6494875"/>
            <a:ext cx="14325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Accessories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p112"/>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113" name="Google Shape;1113;p112"/>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ACCESSORIES</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Spacer discs</a:t>
            </a:r>
            <a:r>
              <a:rPr b="1" lang="en-GB" sz="2000">
                <a:solidFill>
                  <a:srgbClr val="212121"/>
                </a:solidFill>
                <a:latin typeface="Montserrat"/>
                <a:ea typeface="Montserrat"/>
                <a:cs typeface="Montserrat"/>
                <a:sym typeface="Montserrat"/>
              </a:rPr>
              <a:t> </a:t>
            </a:r>
            <a:r>
              <a:rPr lang="en-GB" sz="2000">
                <a:solidFill>
                  <a:srgbClr val="212121"/>
                </a:solidFill>
                <a:latin typeface="Montserrat"/>
                <a:ea typeface="Montserrat"/>
                <a:cs typeface="Montserrat"/>
                <a:sym typeface="Montserrat"/>
              </a:rPr>
              <a:t>( rotating discs )</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D3 - 3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D5 - 5 mm</a:t>
            </a:r>
            <a:endParaRPr sz="2000">
              <a:solidFill>
                <a:srgbClr val="212121"/>
              </a:solidFill>
              <a:latin typeface="Montserrat"/>
              <a:ea typeface="Montserrat"/>
              <a:cs typeface="Montserrat"/>
              <a:sym typeface="Montserrat"/>
            </a:endParaRPr>
          </a:p>
        </p:txBody>
      </p:sp>
      <p:pic>
        <p:nvPicPr>
          <p:cNvPr id="1114" name="Google Shape;1114;p112"/>
          <p:cNvPicPr preferRelativeResize="0"/>
          <p:nvPr/>
        </p:nvPicPr>
        <p:blipFill rotWithShape="1">
          <a:blip r:embed="rId3">
            <a:alphaModFix/>
          </a:blip>
          <a:srcRect b="26411" l="29934" r="27897" t="-7402"/>
          <a:stretch/>
        </p:blipFill>
        <p:spPr>
          <a:xfrm>
            <a:off x="1551250" y="-96687"/>
            <a:ext cx="2312099" cy="4765387"/>
          </a:xfrm>
          <a:prstGeom prst="rect">
            <a:avLst/>
          </a:prstGeom>
          <a:noFill/>
          <a:ln>
            <a:noFill/>
          </a:ln>
        </p:spPr>
      </p:pic>
      <p:sp>
        <p:nvSpPr>
          <p:cNvPr id="1115" name="Google Shape;1115;p112"/>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Can be used with SPIRAL and MAX Series</a:t>
            </a:r>
            <a:endParaRPr b="1" sz="1500"/>
          </a:p>
        </p:txBody>
      </p:sp>
      <p:pic>
        <p:nvPicPr>
          <p:cNvPr id="1116" name="Google Shape;1116;p112"/>
          <p:cNvPicPr preferRelativeResize="0"/>
          <p:nvPr/>
        </p:nvPicPr>
        <p:blipFill rotWithShape="1">
          <a:blip r:embed="rId4">
            <a:alphaModFix/>
          </a:blip>
          <a:srcRect b="2289" l="30615" r="28877" t="-2290"/>
          <a:stretch/>
        </p:blipFill>
        <p:spPr>
          <a:xfrm>
            <a:off x="4661756" y="96700"/>
            <a:ext cx="3142796" cy="4572001"/>
          </a:xfrm>
          <a:prstGeom prst="rect">
            <a:avLst/>
          </a:prstGeom>
          <a:noFill/>
          <a:ln>
            <a:noFill/>
          </a:ln>
        </p:spPr>
      </p:pic>
      <p:sp>
        <p:nvSpPr>
          <p:cNvPr id="1117" name="Google Shape;1117;p112"/>
          <p:cNvSpPr/>
          <p:nvPr/>
        </p:nvSpPr>
        <p:spPr>
          <a:xfrm>
            <a:off x="7711575" y="6494875"/>
            <a:ext cx="14325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Accessories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113"/>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pic>
        <p:nvPicPr>
          <p:cNvPr id="1123" name="Google Shape;1123;p113"/>
          <p:cNvPicPr preferRelativeResize="0"/>
          <p:nvPr/>
        </p:nvPicPr>
        <p:blipFill rotWithShape="1">
          <a:blip r:embed="rId3">
            <a:alphaModFix/>
          </a:blip>
          <a:srcRect b="44988" l="13835" r="4777" t="0"/>
          <a:stretch/>
        </p:blipFill>
        <p:spPr>
          <a:xfrm>
            <a:off x="-1" y="-96675"/>
            <a:ext cx="4401300" cy="4572000"/>
          </a:xfrm>
          <a:prstGeom prst="rect">
            <a:avLst/>
          </a:prstGeom>
          <a:noFill/>
          <a:ln>
            <a:noFill/>
          </a:ln>
        </p:spPr>
      </p:pic>
      <p:pic>
        <p:nvPicPr>
          <p:cNvPr id="1124" name="Google Shape;1124;p113"/>
          <p:cNvPicPr preferRelativeResize="0"/>
          <p:nvPr/>
        </p:nvPicPr>
        <p:blipFill rotWithShape="1">
          <a:blip r:embed="rId4">
            <a:alphaModFix/>
          </a:blip>
          <a:srcRect b="-1566" l="2280" r="2290" t="3680"/>
          <a:stretch/>
        </p:blipFill>
        <p:spPr>
          <a:xfrm>
            <a:off x="4401300" y="0"/>
            <a:ext cx="4742676" cy="4475325"/>
          </a:xfrm>
          <a:prstGeom prst="rect">
            <a:avLst/>
          </a:prstGeom>
          <a:noFill/>
          <a:ln>
            <a:noFill/>
          </a:ln>
        </p:spPr>
      </p:pic>
      <p:cxnSp>
        <p:nvCxnSpPr>
          <p:cNvPr id="1125" name="Google Shape;1125;p113"/>
          <p:cNvCxnSpPr/>
          <p:nvPr/>
        </p:nvCxnSpPr>
        <p:spPr>
          <a:xfrm>
            <a:off x="927150" y="603375"/>
            <a:ext cx="529800" cy="912600"/>
          </a:xfrm>
          <a:prstGeom prst="straightConnector1">
            <a:avLst/>
          </a:prstGeom>
          <a:noFill/>
          <a:ln cap="flat" cmpd="sng" w="76200">
            <a:solidFill>
              <a:srgbClr val="FF9900"/>
            </a:solidFill>
            <a:prstDash val="solid"/>
            <a:round/>
            <a:headEnd len="med" w="med" type="none"/>
            <a:tailEnd len="med" w="med" type="triangle"/>
          </a:ln>
        </p:spPr>
      </p:cxnSp>
      <p:cxnSp>
        <p:nvCxnSpPr>
          <p:cNvPr id="1126" name="Google Shape;1126;p113"/>
          <p:cNvCxnSpPr/>
          <p:nvPr/>
        </p:nvCxnSpPr>
        <p:spPr>
          <a:xfrm>
            <a:off x="6445925" y="1339225"/>
            <a:ext cx="29400" cy="1103700"/>
          </a:xfrm>
          <a:prstGeom prst="straightConnector1">
            <a:avLst/>
          </a:prstGeom>
          <a:noFill/>
          <a:ln cap="flat" cmpd="sng" w="76200">
            <a:solidFill>
              <a:srgbClr val="FF9900"/>
            </a:solidFill>
            <a:prstDash val="solid"/>
            <a:round/>
            <a:headEnd len="med" w="med" type="none"/>
            <a:tailEnd len="med" w="med" type="triangle"/>
          </a:ln>
        </p:spPr>
      </p:cxnSp>
      <p:sp>
        <p:nvSpPr>
          <p:cNvPr id="1127" name="Google Shape;1127;p113"/>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ACCESSORIES</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Spacer discs </a:t>
            </a:r>
            <a:r>
              <a:rPr lang="en-GB" sz="2000">
                <a:solidFill>
                  <a:srgbClr val="212121"/>
                </a:solidFill>
                <a:latin typeface="Montserrat"/>
                <a:ea typeface="Montserrat"/>
                <a:cs typeface="Montserrat"/>
                <a:sym typeface="Montserrat"/>
              </a:rPr>
              <a:t>( rotating discs )</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D3 - 3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D5 - 5 mm</a:t>
            </a:r>
            <a:endParaRPr sz="2000">
              <a:solidFill>
                <a:srgbClr val="212121"/>
              </a:solidFill>
              <a:latin typeface="Montserrat"/>
              <a:ea typeface="Montserrat"/>
              <a:cs typeface="Montserrat"/>
              <a:sym typeface="Montserrat"/>
            </a:endParaRPr>
          </a:p>
        </p:txBody>
      </p:sp>
      <p:sp>
        <p:nvSpPr>
          <p:cNvPr id="1128" name="Google Shape;1128;p113"/>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Can be used with SPIRAL and MAX Series</a:t>
            </a:r>
            <a:endParaRPr b="1" sz="1500"/>
          </a:p>
        </p:txBody>
      </p:sp>
      <p:sp>
        <p:nvSpPr>
          <p:cNvPr id="1129" name="Google Shape;1129;p113"/>
          <p:cNvSpPr/>
          <p:nvPr/>
        </p:nvSpPr>
        <p:spPr>
          <a:xfrm>
            <a:off x="7711575" y="6494875"/>
            <a:ext cx="14325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Accessories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5"/>
          <p:cNvSpPr/>
          <p:nvPr/>
        </p:nvSpPr>
        <p:spPr>
          <a:xfrm>
            <a:off x="6146825" y="3699950"/>
            <a:ext cx="1420500" cy="3009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b="1" lang="en-GB" sz="1500"/>
              <a:t>Free drainage</a:t>
            </a:r>
            <a:endParaRPr b="1" sz="1500"/>
          </a:p>
        </p:txBody>
      </p:sp>
      <p:pic>
        <p:nvPicPr>
          <p:cNvPr id="141" name="Google Shape;141;p15"/>
          <p:cNvPicPr preferRelativeResize="0"/>
          <p:nvPr/>
        </p:nvPicPr>
        <p:blipFill rotWithShape="1">
          <a:blip r:embed="rId3">
            <a:alphaModFix/>
          </a:blip>
          <a:srcRect b="-27600" l="-10" r="10" t="-50240"/>
          <a:stretch/>
        </p:blipFill>
        <p:spPr>
          <a:xfrm>
            <a:off x="0" y="-613825"/>
            <a:ext cx="4570175" cy="5185825"/>
          </a:xfrm>
          <a:prstGeom prst="rect">
            <a:avLst/>
          </a:prstGeom>
          <a:noFill/>
          <a:ln>
            <a:noFill/>
          </a:ln>
        </p:spPr>
      </p:pic>
      <p:pic>
        <p:nvPicPr>
          <p:cNvPr id="142" name="Google Shape;142;p15"/>
          <p:cNvPicPr preferRelativeResize="0"/>
          <p:nvPr/>
        </p:nvPicPr>
        <p:blipFill rotWithShape="1">
          <a:blip r:embed="rId4">
            <a:alphaModFix/>
          </a:blip>
          <a:srcRect b="-38873" l="19" r="39" t="-38873"/>
          <a:stretch/>
        </p:blipFill>
        <p:spPr>
          <a:xfrm>
            <a:off x="4572000" y="0"/>
            <a:ext cx="4570182" cy="4571999"/>
          </a:xfrm>
          <a:prstGeom prst="rect">
            <a:avLst/>
          </a:prstGeom>
          <a:noFill/>
          <a:ln>
            <a:noFill/>
          </a:ln>
        </p:spPr>
      </p:pic>
      <p:sp>
        <p:nvSpPr>
          <p:cNvPr id="143" name="Google Shape;143;p15"/>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44" name="Google Shape;144;p15"/>
          <p:cNvSpPr/>
          <p:nvPr/>
        </p:nvSpPr>
        <p:spPr>
          <a:xfrm>
            <a:off x="762025" y="5047197"/>
            <a:ext cx="3429300" cy="10890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pedestal flooring</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advantages</a:t>
            </a:r>
            <a:endParaRPr sz="600">
              <a:highlight>
                <a:srgbClr val="FF9900"/>
              </a:highlight>
            </a:endParaRPr>
          </a:p>
        </p:txBody>
      </p:sp>
      <p:sp>
        <p:nvSpPr>
          <p:cNvPr id="145" name="Google Shape;145;p15"/>
          <p:cNvSpPr/>
          <p:nvPr/>
        </p:nvSpPr>
        <p:spPr>
          <a:xfrm>
            <a:off x="938688" y="3699950"/>
            <a:ext cx="2692800" cy="3882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b="1" lang="en-GB" sz="1500"/>
              <a:t>Ventilation of the entire floor</a:t>
            </a:r>
            <a:endParaRPr b="1" sz="1500"/>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sp>
        <p:nvSpPr>
          <p:cNvPr id="1134" name="Google Shape;1134;p114"/>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135" name="Google Shape;1135;p114"/>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ACCESSORIES</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Cross spacers</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K3 - 3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K5 - 5 mm</a:t>
            </a:r>
            <a:endParaRPr sz="2000">
              <a:solidFill>
                <a:srgbClr val="212121"/>
              </a:solidFill>
              <a:latin typeface="Montserrat"/>
              <a:ea typeface="Montserrat"/>
              <a:cs typeface="Montserrat"/>
              <a:sym typeface="Montserrat"/>
            </a:endParaRPr>
          </a:p>
        </p:txBody>
      </p:sp>
      <p:pic>
        <p:nvPicPr>
          <p:cNvPr id="1136" name="Google Shape;1136;p114"/>
          <p:cNvPicPr preferRelativeResize="0"/>
          <p:nvPr/>
        </p:nvPicPr>
        <p:blipFill rotWithShape="1">
          <a:blip r:embed="rId3">
            <a:alphaModFix/>
          </a:blip>
          <a:srcRect b="-24515" l="-11514" r="-11502" t="-24515"/>
          <a:stretch/>
        </p:blipFill>
        <p:spPr>
          <a:xfrm>
            <a:off x="-1" y="-96675"/>
            <a:ext cx="4401300" cy="4572000"/>
          </a:xfrm>
          <a:prstGeom prst="rect">
            <a:avLst/>
          </a:prstGeom>
          <a:noFill/>
          <a:ln>
            <a:noFill/>
          </a:ln>
        </p:spPr>
      </p:pic>
      <p:sp>
        <p:nvSpPr>
          <p:cNvPr id="1137" name="Google Shape;1137;p114"/>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Speed up assembly process</a:t>
            </a:r>
            <a:endParaRPr b="1" sz="1500"/>
          </a:p>
          <a:p>
            <a:pPr indent="-323850" lvl="0" marL="457200" rtl="0" algn="l">
              <a:lnSpc>
                <a:spcPct val="120000"/>
              </a:lnSpc>
              <a:spcBef>
                <a:spcPts val="0"/>
              </a:spcBef>
              <a:spcAft>
                <a:spcPts val="0"/>
              </a:spcAft>
              <a:buSzPts val="1500"/>
              <a:buChar char="●"/>
            </a:pPr>
            <a:r>
              <a:rPr b="1" lang="en-GB" sz="1500"/>
              <a:t>Can be used with STANDARD Series</a:t>
            </a:r>
            <a:endParaRPr b="1" sz="1500"/>
          </a:p>
        </p:txBody>
      </p:sp>
      <p:pic>
        <p:nvPicPr>
          <p:cNvPr id="1138" name="Google Shape;1138;p114"/>
          <p:cNvPicPr preferRelativeResize="0"/>
          <p:nvPr/>
        </p:nvPicPr>
        <p:blipFill rotWithShape="1">
          <a:blip r:embed="rId4">
            <a:alphaModFix/>
          </a:blip>
          <a:srcRect b="24387" l="0" r="0" t="4840"/>
          <a:stretch/>
        </p:blipFill>
        <p:spPr>
          <a:xfrm>
            <a:off x="4401300" y="0"/>
            <a:ext cx="4742676" cy="4475324"/>
          </a:xfrm>
          <a:prstGeom prst="rect">
            <a:avLst/>
          </a:prstGeom>
          <a:noFill/>
          <a:ln>
            <a:noFill/>
          </a:ln>
        </p:spPr>
      </p:pic>
      <p:cxnSp>
        <p:nvCxnSpPr>
          <p:cNvPr id="1139" name="Google Shape;1139;p114"/>
          <p:cNvCxnSpPr/>
          <p:nvPr/>
        </p:nvCxnSpPr>
        <p:spPr>
          <a:xfrm flipH="1">
            <a:off x="7343500" y="765275"/>
            <a:ext cx="912600" cy="632700"/>
          </a:xfrm>
          <a:prstGeom prst="straightConnector1">
            <a:avLst/>
          </a:prstGeom>
          <a:noFill/>
          <a:ln cap="flat" cmpd="sng" w="76200">
            <a:solidFill>
              <a:srgbClr val="FF9900"/>
            </a:solidFill>
            <a:prstDash val="solid"/>
            <a:round/>
            <a:headEnd len="med" w="med" type="none"/>
            <a:tailEnd len="med" w="med" type="triangle"/>
          </a:ln>
        </p:spPr>
      </p:cxnSp>
      <p:sp>
        <p:nvSpPr>
          <p:cNvPr id="1140" name="Google Shape;1140;p114"/>
          <p:cNvSpPr/>
          <p:nvPr/>
        </p:nvSpPr>
        <p:spPr>
          <a:xfrm>
            <a:off x="7711575" y="6494875"/>
            <a:ext cx="14325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Accessories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p115"/>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pic>
        <p:nvPicPr>
          <p:cNvPr descr="Film przedstawia porównanie montażu pojedyńczych dystansów fugowych oraz krzyżyka dystansowego. Krzyżyki dystansowe do montażu z płytami tarasowymi znacznie przyspieszają montaż wspornik i układanie tarasu wentylowanego." id="1146" name="Google Shape;1146;p115" title="Montaż dystansów fugowych na regulowanym wsporniku tarasowym">
            <a:hlinkClick r:id="rId3"/>
          </p:cNvPr>
          <p:cNvPicPr preferRelativeResize="0"/>
          <p:nvPr/>
        </p:nvPicPr>
        <p:blipFill>
          <a:blip r:embed="rId4">
            <a:alphaModFix/>
          </a:blip>
          <a:stretch>
            <a:fillRect/>
          </a:stretch>
        </p:blipFill>
        <p:spPr>
          <a:xfrm>
            <a:off x="1616550" y="152400"/>
            <a:ext cx="5910900" cy="4433175"/>
          </a:xfrm>
          <a:prstGeom prst="rect">
            <a:avLst/>
          </a:prstGeom>
          <a:noFill/>
          <a:ln>
            <a:noFill/>
          </a:ln>
        </p:spPr>
      </p:pic>
      <p:sp>
        <p:nvSpPr>
          <p:cNvPr id="1147" name="Google Shape;1147;p115"/>
          <p:cNvSpPr/>
          <p:nvPr/>
        </p:nvSpPr>
        <p:spPr>
          <a:xfrm>
            <a:off x="7711575" y="6494875"/>
            <a:ext cx="14325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Accessories</a:t>
            </a:r>
            <a:endParaRPr b="1" sz="1700">
              <a:solidFill>
                <a:srgbClr val="212121"/>
              </a:solidFill>
              <a:latin typeface="Montserrat"/>
              <a:ea typeface="Montserrat"/>
              <a:cs typeface="Montserrat"/>
              <a:sym typeface="Montserrat"/>
            </a:endParaRPr>
          </a:p>
        </p:txBody>
      </p:sp>
      <p:sp>
        <p:nvSpPr>
          <p:cNvPr id="1148" name="Google Shape;1148;p115"/>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ACCESSORIES</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Cross spacers</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K3 - 3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K5 - 5 mm</a:t>
            </a:r>
            <a:endParaRPr sz="2000">
              <a:solidFill>
                <a:srgbClr val="212121"/>
              </a:solidFill>
              <a:latin typeface="Montserrat"/>
              <a:ea typeface="Montserrat"/>
              <a:cs typeface="Montserrat"/>
              <a:sym typeface="Montserrat"/>
            </a:endParaRPr>
          </a:p>
        </p:txBody>
      </p:sp>
      <p:sp>
        <p:nvSpPr>
          <p:cNvPr id="1149" name="Google Shape;1149;p115"/>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Speed up assembly process</a:t>
            </a:r>
            <a:endParaRPr b="1" sz="1500"/>
          </a:p>
          <a:p>
            <a:pPr indent="-323850" lvl="0" marL="457200" rtl="0" algn="l">
              <a:lnSpc>
                <a:spcPct val="120000"/>
              </a:lnSpc>
              <a:spcBef>
                <a:spcPts val="0"/>
              </a:spcBef>
              <a:spcAft>
                <a:spcPts val="0"/>
              </a:spcAft>
              <a:buSzPts val="1500"/>
              <a:buChar char="●"/>
            </a:pPr>
            <a:r>
              <a:rPr b="1" lang="en-GB" sz="1500"/>
              <a:t>Can be used with STANDARD Series</a:t>
            </a:r>
            <a:endParaRPr b="1" sz="1500"/>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p116"/>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155" name="Google Shape;1155;p116"/>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ACCESSORIES</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Joist adapter</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AD</a:t>
            </a:r>
            <a:endParaRPr sz="2000">
              <a:solidFill>
                <a:srgbClr val="212121"/>
              </a:solidFill>
              <a:latin typeface="Montserrat"/>
              <a:ea typeface="Montserrat"/>
              <a:cs typeface="Montserrat"/>
              <a:sym typeface="Montserrat"/>
            </a:endParaRPr>
          </a:p>
        </p:txBody>
      </p:sp>
      <p:pic>
        <p:nvPicPr>
          <p:cNvPr id="1156" name="Google Shape;1156;p116"/>
          <p:cNvPicPr preferRelativeResize="0"/>
          <p:nvPr/>
        </p:nvPicPr>
        <p:blipFill rotWithShape="1">
          <a:blip r:embed="rId3">
            <a:alphaModFix/>
          </a:blip>
          <a:srcRect b="-17990" l="-5778" r="-5778" t="-17990"/>
          <a:stretch/>
        </p:blipFill>
        <p:spPr>
          <a:xfrm>
            <a:off x="-1" y="-96675"/>
            <a:ext cx="4401300" cy="4572000"/>
          </a:xfrm>
          <a:prstGeom prst="rect">
            <a:avLst/>
          </a:prstGeom>
          <a:noFill/>
          <a:ln>
            <a:noFill/>
          </a:ln>
        </p:spPr>
      </p:pic>
      <p:sp>
        <p:nvSpPr>
          <p:cNvPr id="1157" name="Google Shape;1157;p116"/>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Joist adapter for mounting decking joists as wood, WPC, aluminium. </a:t>
            </a:r>
            <a:endParaRPr b="1" sz="1500"/>
          </a:p>
          <a:p>
            <a:pPr indent="-323850" lvl="0" marL="457200" rtl="0" algn="l">
              <a:lnSpc>
                <a:spcPct val="120000"/>
              </a:lnSpc>
              <a:spcBef>
                <a:spcPts val="0"/>
              </a:spcBef>
              <a:spcAft>
                <a:spcPts val="0"/>
              </a:spcAft>
              <a:buSzPts val="1500"/>
              <a:buChar char="●"/>
            </a:pPr>
            <a:r>
              <a:rPr b="1" lang="en-GB" sz="1500"/>
              <a:t>Can be used with all DD PEDESTALS adjustable pedestals.</a:t>
            </a:r>
            <a:endParaRPr b="1" sz="1500"/>
          </a:p>
        </p:txBody>
      </p:sp>
      <p:pic>
        <p:nvPicPr>
          <p:cNvPr id="1158" name="Google Shape;1158;p116"/>
          <p:cNvPicPr preferRelativeResize="0"/>
          <p:nvPr/>
        </p:nvPicPr>
        <p:blipFill rotWithShape="1">
          <a:blip r:embed="rId4">
            <a:alphaModFix/>
          </a:blip>
          <a:srcRect b="0" l="14628" r="14635" t="0"/>
          <a:stretch/>
        </p:blipFill>
        <p:spPr>
          <a:xfrm>
            <a:off x="4401300" y="0"/>
            <a:ext cx="4742676" cy="4475325"/>
          </a:xfrm>
          <a:prstGeom prst="rect">
            <a:avLst/>
          </a:prstGeom>
          <a:noFill/>
          <a:ln>
            <a:noFill/>
          </a:ln>
        </p:spPr>
      </p:pic>
      <p:cxnSp>
        <p:nvCxnSpPr>
          <p:cNvPr id="1159" name="Google Shape;1159;p116"/>
          <p:cNvCxnSpPr/>
          <p:nvPr/>
        </p:nvCxnSpPr>
        <p:spPr>
          <a:xfrm flipH="1">
            <a:off x="7343500" y="765275"/>
            <a:ext cx="912600" cy="632700"/>
          </a:xfrm>
          <a:prstGeom prst="straightConnector1">
            <a:avLst/>
          </a:prstGeom>
          <a:noFill/>
          <a:ln cap="flat" cmpd="sng" w="76200">
            <a:solidFill>
              <a:srgbClr val="FF9900"/>
            </a:solidFill>
            <a:prstDash val="solid"/>
            <a:round/>
            <a:headEnd len="med" w="med" type="none"/>
            <a:tailEnd len="med" w="med" type="triangle"/>
          </a:ln>
        </p:spPr>
      </p:cxnSp>
      <p:sp>
        <p:nvSpPr>
          <p:cNvPr id="1160" name="Google Shape;1160;p116"/>
          <p:cNvSpPr/>
          <p:nvPr/>
        </p:nvSpPr>
        <p:spPr>
          <a:xfrm>
            <a:off x="7711575" y="6494875"/>
            <a:ext cx="14325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Accessories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117"/>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pic>
        <p:nvPicPr>
          <p:cNvPr id="1166" name="Google Shape;1166;p117"/>
          <p:cNvPicPr preferRelativeResize="0"/>
          <p:nvPr/>
        </p:nvPicPr>
        <p:blipFill rotWithShape="1">
          <a:blip r:embed="rId3">
            <a:alphaModFix/>
          </a:blip>
          <a:srcRect b="0" l="19287" r="14407" t="0"/>
          <a:stretch/>
        </p:blipFill>
        <p:spPr>
          <a:xfrm>
            <a:off x="-1" y="-96675"/>
            <a:ext cx="4401300" cy="4572000"/>
          </a:xfrm>
          <a:prstGeom prst="rect">
            <a:avLst/>
          </a:prstGeom>
          <a:noFill/>
          <a:ln>
            <a:noFill/>
          </a:ln>
        </p:spPr>
      </p:pic>
      <p:pic>
        <p:nvPicPr>
          <p:cNvPr id="1167" name="Google Shape;1167;p117"/>
          <p:cNvPicPr preferRelativeResize="0"/>
          <p:nvPr/>
        </p:nvPicPr>
        <p:blipFill rotWithShape="1">
          <a:blip r:embed="rId4">
            <a:alphaModFix/>
          </a:blip>
          <a:srcRect b="0" l="10260" r="10260" t="0"/>
          <a:stretch/>
        </p:blipFill>
        <p:spPr>
          <a:xfrm>
            <a:off x="4401300" y="0"/>
            <a:ext cx="4742676" cy="4475325"/>
          </a:xfrm>
          <a:prstGeom prst="rect">
            <a:avLst/>
          </a:prstGeom>
          <a:noFill/>
          <a:ln>
            <a:noFill/>
          </a:ln>
        </p:spPr>
      </p:pic>
      <p:cxnSp>
        <p:nvCxnSpPr>
          <p:cNvPr id="1168" name="Google Shape;1168;p117"/>
          <p:cNvCxnSpPr/>
          <p:nvPr/>
        </p:nvCxnSpPr>
        <p:spPr>
          <a:xfrm flipH="1">
            <a:off x="7343500" y="765275"/>
            <a:ext cx="912600" cy="632700"/>
          </a:xfrm>
          <a:prstGeom prst="straightConnector1">
            <a:avLst/>
          </a:prstGeom>
          <a:noFill/>
          <a:ln cap="flat" cmpd="sng" w="76200">
            <a:solidFill>
              <a:srgbClr val="FF9900"/>
            </a:solidFill>
            <a:prstDash val="solid"/>
            <a:round/>
            <a:headEnd len="med" w="med" type="none"/>
            <a:tailEnd len="med" w="med" type="triangle"/>
          </a:ln>
        </p:spPr>
      </p:cxnSp>
      <p:sp>
        <p:nvSpPr>
          <p:cNvPr id="1169" name="Google Shape;1169;p117"/>
          <p:cNvSpPr/>
          <p:nvPr/>
        </p:nvSpPr>
        <p:spPr>
          <a:xfrm>
            <a:off x="7711575" y="6494875"/>
            <a:ext cx="14325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Accessories</a:t>
            </a:r>
            <a:endParaRPr b="1" sz="1700">
              <a:solidFill>
                <a:srgbClr val="212121"/>
              </a:solidFill>
              <a:latin typeface="Montserrat"/>
              <a:ea typeface="Montserrat"/>
              <a:cs typeface="Montserrat"/>
              <a:sym typeface="Montserrat"/>
            </a:endParaRPr>
          </a:p>
        </p:txBody>
      </p:sp>
      <p:sp>
        <p:nvSpPr>
          <p:cNvPr id="1170" name="Google Shape;1170;p117"/>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ACCESSORIES</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Joist adapter</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AD</a:t>
            </a:r>
            <a:endParaRPr sz="2000">
              <a:solidFill>
                <a:srgbClr val="212121"/>
              </a:solidFill>
              <a:latin typeface="Montserrat"/>
              <a:ea typeface="Montserrat"/>
              <a:cs typeface="Montserrat"/>
              <a:sym typeface="Montserrat"/>
            </a:endParaRPr>
          </a:p>
        </p:txBody>
      </p:sp>
      <p:sp>
        <p:nvSpPr>
          <p:cNvPr id="1171" name="Google Shape;1171;p117"/>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Joist adapter for mounting decking joists as wood, WPC, aluminium. </a:t>
            </a:r>
            <a:endParaRPr b="1" sz="1500"/>
          </a:p>
          <a:p>
            <a:pPr indent="-323850" lvl="0" marL="457200" rtl="0" algn="l">
              <a:lnSpc>
                <a:spcPct val="120000"/>
              </a:lnSpc>
              <a:spcBef>
                <a:spcPts val="0"/>
              </a:spcBef>
              <a:spcAft>
                <a:spcPts val="0"/>
              </a:spcAft>
              <a:buSzPts val="1500"/>
              <a:buChar char="●"/>
            </a:pPr>
            <a:r>
              <a:rPr b="1" lang="en-GB" sz="1500"/>
              <a:t>Can be used with all DD PEDESTALS adjustable pedestals.</a:t>
            </a:r>
            <a:endParaRPr b="1" sz="1500"/>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p118"/>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177" name="Google Shape;1177;p118"/>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ACCESSORIES</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Up to wall distance clip</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DDPWA</a:t>
            </a:r>
            <a:endParaRPr sz="2000">
              <a:solidFill>
                <a:srgbClr val="212121"/>
              </a:solidFill>
              <a:latin typeface="Montserrat"/>
              <a:ea typeface="Montserrat"/>
              <a:cs typeface="Montserrat"/>
              <a:sym typeface="Montserrat"/>
            </a:endParaRPr>
          </a:p>
        </p:txBody>
      </p:sp>
      <p:pic>
        <p:nvPicPr>
          <p:cNvPr id="1178" name="Google Shape;1178;p118"/>
          <p:cNvPicPr preferRelativeResize="0"/>
          <p:nvPr/>
        </p:nvPicPr>
        <p:blipFill rotWithShape="1">
          <a:blip r:embed="rId3">
            <a:alphaModFix/>
          </a:blip>
          <a:srcRect b="17542" l="0" r="0" t="17535"/>
          <a:stretch/>
        </p:blipFill>
        <p:spPr>
          <a:xfrm>
            <a:off x="-1" y="-96675"/>
            <a:ext cx="4401302" cy="4571996"/>
          </a:xfrm>
          <a:prstGeom prst="rect">
            <a:avLst/>
          </a:prstGeom>
          <a:noFill/>
          <a:ln>
            <a:noFill/>
          </a:ln>
        </p:spPr>
      </p:pic>
      <p:sp>
        <p:nvSpPr>
          <p:cNvPr id="1179" name="Google Shape;1179;p118"/>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To use with every DD PEDESTALS product. Allows to set a distance between terrace and a wall.</a:t>
            </a:r>
            <a:endParaRPr b="1" sz="1500"/>
          </a:p>
        </p:txBody>
      </p:sp>
      <p:pic>
        <p:nvPicPr>
          <p:cNvPr id="1180" name="Google Shape;1180;p118"/>
          <p:cNvPicPr preferRelativeResize="0"/>
          <p:nvPr/>
        </p:nvPicPr>
        <p:blipFill rotWithShape="1">
          <a:blip r:embed="rId4">
            <a:alphaModFix/>
          </a:blip>
          <a:srcRect b="0" l="0" r="20521" t="0"/>
          <a:stretch/>
        </p:blipFill>
        <p:spPr>
          <a:xfrm>
            <a:off x="4401300" y="0"/>
            <a:ext cx="4742678" cy="4475323"/>
          </a:xfrm>
          <a:prstGeom prst="rect">
            <a:avLst/>
          </a:prstGeom>
          <a:noFill/>
          <a:ln>
            <a:noFill/>
          </a:ln>
        </p:spPr>
      </p:pic>
      <p:sp>
        <p:nvSpPr>
          <p:cNvPr id="1181" name="Google Shape;1181;p118"/>
          <p:cNvSpPr/>
          <p:nvPr/>
        </p:nvSpPr>
        <p:spPr>
          <a:xfrm>
            <a:off x="7711575" y="6494875"/>
            <a:ext cx="14325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Accessories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119"/>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187" name="Google Shape;1187;p119"/>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ACCESSORIES</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Protection rubber pad SBR</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SBR 200</a:t>
            </a:r>
            <a:endParaRPr sz="2000">
              <a:solidFill>
                <a:srgbClr val="212121"/>
              </a:solidFill>
              <a:latin typeface="Montserrat"/>
              <a:ea typeface="Montserrat"/>
              <a:cs typeface="Montserrat"/>
              <a:sym typeface="Montserrat"/>
            </a:endParaRPr>
          </a:p>
        </p:txBody>
      </p:sp>
      <p:pic>
        <p:nvPicPr>
          <p:cNvPr id="1188" name="Google Shape;1188;p119"/>
          <p:cNvPicPr preferRelativeResize="0"/>
          <p:nvPr/>
        </p:nvPicPr>
        <p:blipFill rotWithShape="1">
          <a:blip r:embed="rId3">
            <a:alphaModFix/>
          </a:blip>
          <a:srcRect b="-66620" l="-6004" r="-6027" t="-66643"/>
          <a:stretch/>
        </p:blipFill>
        <p:spPr>
          <a:xfrm>
            <a:off x="-1" y="-96675"/>
            <a:ext cx="4401302" cy="4571995"/>
          </a:xfrm>
          <a:prstGeom prst="rect">
            <a:avLst/>
          </a:prstGeom>
          <a:noFill/>
          <a:ln>
            <a:noFill/>
          </a:ln>
        </p:spPr>
      </p:pic>
      <p:sp>
        <p:nvSpPr>
          <p:cNvPr id="1189" name="Google Shape;1189;p119"/>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To use with every DD PEDESTALS product for additional protection for water membrane etc.</a:t>
            </a:r>
            <a:endParaRPr b="1" sz="1500"/>
          </a:p>
        </p:txBody>
      </p:sp>
      <p:pic>
        <p:nvPicPr>
          <p:cNvPr id="1190" name="Google Shape;1190;p119"/>
          <p:cNvPicPr preferRelativeResize="0"/>
          <p:nvPr/>
        </p:nvPicPr>
        <p:blipFill rotWithShape="1">
          <a:blip r:embed="rId4">
            <a:alphaModFix/>
          </a:blip>
          <a:srcRect b="-11139" l="-3775" r="-3775" t="-11139"/>
          <a:stretch/>
        </p:blipFill>
        <p:spPr>
          <a:xfrm>
            <a:off x="4401300" y="0"/>
            <a:ext cx="4742678" cy="4475323"/>
          </a:xfrm>
          <a:prstGeom prst="rect">
            <a:avLst/>
          </a:prstGeom>
          <a:noFill/>
          <a:ln>
            <a:noFill/>
          </a:ln>
        </p:spPr>
      </p:pic>
      <p:sp>
        <p:nvSpPr>
          <p:cNvPr id="1191" name="Google Shape;1191;p119"/>
          <p:cNvSpPr/>
          <p:nvPr/>
        </p:nvSpPr>
        <p:spPr>
          <a:xfrm>
            <a:off x="7711475" y="6494875"/>
            <a:ext cx="14325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Accessories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120"/>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pic>
        <p:nvPicPr>
          <p:cNvPr id="1197" name="Google Shape;1197;p120"/>
          <p:cNvPicPr preferRelativeResize="0"/>
          <p:nvPr/>
        </p:nvPicPr>
        <p:blipFill rotWithShape="1">
          <a:blip r:embed="rId3">
            <a:alphaModFix/>
          </a:blip>
          <a:srcRect b="0" l="-6129" r="-6129" t="0"/>
          <a:stretch/>
        </p:blipFill>
        <p:spPr>
          <a:xfrm>
            <a:off x="1" y="-96675"/>
            <a:ext cx="9144000" cy="4572000"/>
          </a:xfrm>
          <a:prstGeom prst="rect">
            <a:avLst/>
          </a:prstGeom>
          <a:noFill/>
          <a:ln>
            <a:noFill/>
          </a:ln>
        </p:spPr>
      </p:pic>
      <p:sp>
        <p:nvSpPr>
          <p:cNvPr id="1198" name="Google Shape;1198;p120"/>
          <p:cNvSpPr/>
          <p:nvPr/>
        </p:nvSpPr>
        <p:spPr>
          <a:xfrm>
            <a:off x="7711475" y="6494875"/>
            <a:ext cx="14325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Accessories</a:t>
            </a:r>
            <a:endParaRPr b="1" sz="1700">
              <a:solidFill>
                <a:srgbClr val="212121"/>
              </a:solidFill>
              <a:latin typeface="Montserrat"/>
              <a:ea typeface="Montserrat"/>
              <a:cs typeface="Montserrat"/>
              <a:sym typeface="Montserrat"/>
            </a:endParaRPr>
          </a:p>
        </p:txBody>
      </p:sp>
      <p:sp>
        <p:nvSpPr>
          <p:cNvPr id="1199" name="Google Shape;1199;p120"/>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ACCESSORIES</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Protection rubber pad SBR</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SBR 200</a:t>
            </a:r>
            <a:endParaRPr sz="2000">
              <a:solidFill>
                <a:srgbClr val="212121"/>
              </a:solidFill>
              <a:latin typeface="Montserrat"/>
              <a:ea typeface="Montserrat"/>
              <a:cs typeface="Montserrat"/>
              <a:sym typeface="Montserrat"/>
            </a:endParaRPr>
          </a:p>
        </p:txBody>
      </p:sp>
      <p:sp>
        <p:nvSpPr>
          <p:cNvPr id="1200" name="Google Shape;1200;p120"/>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To use with every DD PEDESTALS product for additional protection for water membrane etc.</a:t>
            </a:r>
            <a:endParaRPr b="1" sz="1500"/>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121"/>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206" name="Google Shape;1206;p121"/>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ACCESSORIES</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Rubber shims</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SH100</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SH145</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SH175</a:t>
            </a:r>
            <a:endParaRPr sz="2000">
              <a:solidFill>
                <a:srgbClr val="212121"/>
              </a:solidFill>
              <a:latin typeface="Montserrat"/>
              <a:ea typeface="Montserrat"/>
              <a:cs typeface="Montserrat"/>
              <a:sym typeface="Montserrat"/>
            </a:endParaRPr>
          </a:p>
        </p:txBody>
      </p:sp>
      <p:pic>
        <p:nvPicPr>
          <p:cNvPr id="1207" name="Google Shape;1207;p121"/>
          <p:cNvPicPr preferRelativeResize="0"/>
          <p:nvPr/>
        </p:nvPicPr>
        <p:blipFill rotWithShape="1">
          <a:blip r:embed="rId3">
            <a:alphaModFix/>
          </a:blip>
          <a:srcRect b="0" l="17933" r="17927" t="0"/>
          <a:stretch/>
        </p:blipFill>
        <p:spPr>
          <a:xfrm>
            <a:off x="-1" y="-96675"/>
            <a:ext cx="4401302" cy="4571995"/>
          </a:xfrm>
          <a:prstGeom prst="rect">
            <a:avLst/>
          </a:prstGeom>
          <a:noFill/>
          <a:ln>
            <a:noFill/>
          </a:ln>
        </p:spPr>
      </p:pic>
      <p:sp>
        <p:nvSpPr>
          <p:cNvPr id="1208" name="Google Shape;1208;p121"/>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To use with every DD PEDESTALS products</a:t>
            </a:r>
            <a:endParaRPr b="1" sz="1500"/>
          </a:p>
        </p:txBody>
      </p:sp>
      <p:pic>
        <p:nvPicPr>
          <p:cNvPr id="1209" name="Google Shape;1209;p121"/>
          <p:cNvPicPr preferRelativeResize="0"/>
          <p:nvPr/>
        </p:nvPicPr>
        <p:blipFill rotWithShape="1">
          <a:blip r:embed="rId4">
            <a:alphaModFix/>
          </a:blip>
          <a:srcRect b="40655" l="0" r="0" t="-6645"/>
          <a:stretch/>
        </p:blipFill>
        <p:spPr>
          <a:xfrm>
            <a:off x="4401300" y="0"/>
            <a:ext cx="4742678" cy="4475323"/>
          </a:xfrm>
          <a:prstGeom prst="rect">
            <a:avLst/>
          </a:prstGeom>
          <a:noFill/>
          <a:ln>
            <a:noFill/>
          </a:ln>
        </p:spPr>
      </p:pic>
      <p:cxnSp>
        <p:nvCxnSpPr>
          <p:cNvPr id="1210" name="Google Shape;1210;p121"/>
          <p:cNvCxnSpPr/>
          <p:nvPr/>
        </p:nvCxnSpPr>
        <p:spPr>
          <a:xfrm flipH="1">
            <a:off x="2972750" y="294325"/>
            <a:ext cx="1030200" cy="220800"/>
          </a:xfrm>
          <a:prstGeom prst="straightConnector1">
            <a:avLst/>
          </a:prstGeom>
          <a:noFill/>
          <a:ln cap="flat" cmpd="sng" w="76200">
            <a:solidFill>
              <a:srgbClr val="FF9900"/>
            </a:solidFill>
            <a:prstDash val="solid"/>
            <a:round/>
            <a:headEnd len="med" w="med" type="none"/>
            <a:tailEnd len="med" w="med" type="triangle"/>
          </a:ln>
        </p:spPr>
      </p:cxnSp>
      <p:cxnSp>
        <p:nvCxnSpPr>
          <p:cNvPr id="1211" name="Google Shape;1211;p121"/>
          <p:cNvCxnSpPr/>
          <p:nvPr/>
        </p:nvCxnSpPr>
        <p:spPr>
          <a:xfrm>
            <a:off x="4679925" y="1236200"/>
            <a:ext cx="897600" cy="162000"/>
          </a:xfrm>
          <a:prstGeom prst="straightConnector1">
            <a:avLst/>
          </a:prstGeom>
          <a:noFill/>
          <a:ln cap="flat" cmpd="sng" w="76200">
            <a:solidFill>
              <a:srgbClr val="FF9900"/>
            </a:solidFill>
            <a:prstDash val="solid"/>
            <a:round/>
            <a:headEnd len="med" w="med" type="none"/>
            <a:tailEnd len="med" w="med" type="triangle"/>
          </a:ln>
        </p:spPr>
      </p:cxnSp>
      <p:sp>
        <p:nvSpPr>
          <p:cNvPr id="1212" name="Google Shape;1212;p121"/>
          <p:cNvSpPr/>
          <p:nvPr/>
        </p:nvSpPr>
        <p:spPr>
          <a:xfrm>
            <a:off x="7711475" y="6494875"/>
            <a:ext cx="14325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Accessories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122"/>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pic>
        <p:nvPicPr>
          <p:cNvPr id="1218" name="Google Shape;1218;p122"/>
          <p:cNvPicPr preferRelativeResize="0"/>
          <p:nvPr/>
        </p:nvPicPr>
        <p:blipFill rotWithShape="1">
          <a:blip r:embed="rId3">
            <a:alphaModFix/>
          </a:blip>
          <a:srcRect b="8508" l="29489" r="27686" t="0"/>
          <a:stretch/>
        </p:blipFill>
        <p:spPr>
          <a:xfrm>
            <a:off x="-1" y="-96675"/>
            <a:ext cx="4401302" cy="4571996"/>
          </a:xfrm>
          <a:prstGeom prst="rect">
            <a:avLst/>
          </a:prstGeom>
          <a:noFill/>
          <a:ln>
            <a:noFill/>
          </a:ln>
        </p:spPr>
      </p:pic>
      <p:pic>
        <p:nvPicPr>
          <p:cNvPr id="1219" name="Google Shape;1219;p122"/>
          <p:cNvPicPr preferRelativeResize="0"/>
          <p:nvPr/>
        </p:nvPicPr>
        <p:blipFill rotWithShape="1">
          <a:blip r:embed="rId4">
            <a:alphaModFix/>
          </a:blip>
          <a:srcRect b="0" l="0" r="40391" t="0"/>
          <a:stretch/>
        </p:blipFill>
        <p:spPr>
          <a:xfrm>
            <a:off x="4401300" y="0"/>
            <a:ext cx="4742678" cy="4475323"/>
          </a:xfrm>
          <a:prstGeom prst="rect">
            <a:avLst/>
          </a:prstGeom>
          <a:noFill/>
          <a:ln>
            <a:noFill/>
          </a:ln>
        </p:spPr>
      </p:pic>
      <p:cxnSp>
        <p:nvCxnSpPr>
          <p:cNvPr id="1220" name="Google Shape;1220;p122"/>
          <p:cNvCxnSpPr/>
          <p:nvPr/>
        </p:nvCxnSpPr>
        <p:spPr>
          <a:xfrm flipH="1" rot="10800000">
            <a:off x="529800" y="1751250"/>
            <a:ext cx="1118400" cy="750600"/>
          </a:xfrm>
          <a:prstGeom prst="straightConnector1">
            <a:avLst/>
          </a:prstGeom>
          <a:noFill/>
          <a:ln cap="flat" cmpd="sng" w="76200">
            <a:solidFill>
              <a:srgbClr val="FF9900"/>
            </a:solidFill>
            <a:prstDash val="solid"/>
            <a:round/>
            <a:headEnd len="med" w="med" type="none"/>
            <a:tailEnd len="med" w="med" type="triangle"/>
          </a:ln>
        </p:spPr>
      </p:cxnSp>
      <p:cxnSp>
        <p:nvCxnSpPr>
          <p:cNvPr id="1221" name="Google Shape;1221;p122"/>
          <p:cNvCxnSpPr/>
          <p:nvPr/>
        </p:nvCxnSpPr>
        <p:spPr>
          <a:xfrm rot="10800000">
            <a:off x="6534225" y="941900"/>
            <a:ext cx="264900" cy="1604100"/>
          </a:xfrm>
          <a:prstGeom prst="straightConnector1">
            <a:avLst/>
          </a:prstGeom>
          <a:noFill/>
          <a:ln cap="flat" cmpd="sng" w="76200">
            <a:solidFill>
              <a:srgbClr val="FF9900"/>
            </a:solidFill>
            <a:prstDash val="solid"/>
            <a:round/>
            <a:headEnd len="med" w="med" type="none"/>
            <a:tailEnd len="med" w="med" type="triangle"/>
          </a:ln>
        </p:spPr>
      </p:cxnSp>
      <p:sp>
        <p:nvSpPr>
          <p:cNvPr id="1222" name="Google Shape;1222;p122"/>
          <p:cNvSpPr/>
          <p:nvPr/>
        </p:nvSpPr>
        <p:spPr>
          <a:xfrm>
            <a:off x="7711475" y="6494875"/>
            <a:ext cx="14325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Accessories</a:t>
            </a:r>
            <a:endParaRPr b="1" sz="1700">
              <a:solidFill>
                <a:srgbClr val="212121"/>
              </a:solidFill>
              <a:latin typeface="Montserrat"/>
              <a:ea typeface="Montserrat"/>
              <a:cs typeface="Montserrat"/>
              <a:sym typeface="Montserrat"/>
            </a:endParaRPr>
          </a:p>
        </p:txBody>
      </p:sp>
      <p:sp>
        <p:nvSpPr>
          <p:cNvPr id="1223" name="Google Shape;1223;p122"/>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ACCESSORIES</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Rubber shims</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SH100</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SH145</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SH175</a:t>
            </a:r>
            <a:endParaRPr sz="2000">
              <a:solidFill>
                <a:srgbClr val="212121"/>
              </a:solidFill>
              <a:latin typeface="Montserrat"/>
              <a:ea typeface="Montserrat"/>
              <a:cs typeface="Montserrat"/>
              <a:sym typeface="Montserrat"/>
            </a:endParaRPr>
          </a:p>
        </p:txBody>
      </p:sp>
      <p:sp>
        <p:nvSpPr>
          <p:cNvPr id="1224" name="Google Shape;1224;p122"/>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To use with every DD PEDESTALS products</a:t>
            </a:r>
            <a:endParaRPr b="1" sz="1500"/>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123"/>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230" name="Google Shape;1230;p123"/>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ACCESSORIES</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Drill drive bit tool</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1231" name="Google Shape;1231;p123"/>
          <p:cNvPicPr preferRelativeResize="0"/>
          <p:nvPr/>
        </p:nvPicPr>
        <p:blipFill rotWithShape="1">
          <a:blip r:embed="rId3">
            <a:alphaModFix/>
          </a:blip>
          <a:srcRect b="0" l="16107" r="16100" t="0"/>
          <a:stretch/>
        </p:blipFill>
        <p:spPr>
          <a:xfrm>
            <a:off x="-1" y="-96675"/>
            <a:ext cx="4401301" cy="4571995"/>
          </a:xfrm>
          <a:prstGeom prst="rect">
            <a:avLst/>
          </a:prstGeom>
          <a:noFill/>
          <a:ln>
            <a:noFill/>
          </a:ln>
        </p:spPr>
      </p:pic>
      <p:sp>
        <p:nvSpPr>
          <p:cNvPr id="1232" name="Google Shape;1232;p123"/>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Bit tool for a drill driver can speed up process of adjustable pedestals assembly and height regulation</a:t>
            </a:r>
            <a:endParaRPr b="1" sz="1500"/>
          </a:p>
        </p:txBody>
      </p:sp>
      <p:pic>
        <p:nvPicPr>
          <p:cNvPr id="1233" name="Google Shape;1233;p123"/>
          <p:cNvPicPr preferRelativeResize="0"/>
          <p:nvPr/>
        </p:nvPicPr>
        <p:blipFill rotWithShape="1">
          <a:blip r:embed="rId4">
            <a:alphaModFix/>
          </a:blip>
          <a:srcRect b="2758" l="0" r="0" t="2758"/>
          <a:stretch/>
        </p:blipFill>
        <p:spPr>
          <a:xfrm>
            <a:off x="4401300" y="0"/>
            <a:ext cx="4742678" cy="4475323"/>
          </a:xfrm>
          <a:prstGeom prst="rect">
            <a:avLst/>
          </a:prstGeom>
          <a:noFill/>
          <a:ln>
            <a:noFill/>
          </a:ln>
        </p:spPr>
      </p:pic>
      <p:cxnSp>
        <p:nvCxnSpPr>
          <p:cNvPr id="1234" name="Google Shape;1234;p123"/>
          <p:cNvCxnSpPr/>
          <p:nvPr/>
        </p:nvCxnSpPr>
        <p:spPr>
          <a:xfrm flipH="1" rot="10800000">
            <a:off x="1221475" y="1862363"/>
            <a:ext cx="1118400" cy="750600"/>
          </a:xfrm>
          <a:prstGeom prst="straightConnector1">
            <a:avLst/>
          </a:prstGeom>
          <a:noFill/>
          <a:ln cap="flat" cmpd="sng" w="76200">
            <a:solidFill>
              <a:srgbClr val="FF9900"/>
            </a:solidFill>
            <a:prstDash val="solid"/>
            <a:round/>
            <a:headEnd len="med" w="med" type="none"/>
            <a:tailEnd len="med" w="med" type="triangle"/>
          </a:ln>
        </p:spPr>
      </p:cxnSp>
      <p:sp>
        <p:nvSpPr>
          <p:cNvPr id="1235" name="Google Shape;1235;p123"/>
          <p:cNvSpPr/>
          <p:nvPr/>
        </p:nvSpPr>
        <p:spPr>
          <a:xfrm>
            <a:off x="7711475" y="6494875"/>
            <a:ext cx="14325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Accessories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6"/>
          <p:cNvSpPr/>
          <p:nvPr/>
        </p:nvSpPr>
        <p:spPr>
          <a:xfrm>
            <a:off x="5837050" y="3558300"/>
            <a:ext cx="1926600" cy="3276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b="1" lang="en-GB" sz="1500"/>
              <a:t>Posadzka jest lekka</a:t>
            </a:r>
            <a:endParaRPr b="1" sz="1500"/>
          </a:p>
        </p:txBody>
      </p:sp>
      <p:pic>
        <p:nvPicPr>
          <p:cNvPr id="151" name="Google Shape;151;p16"/>
          <p:cNvPicPr preferRelativeResize="0"/>
          <p:nvPr/>
        </p:nvPicPr>
        <p:blipFill rotWithShape="1">
          <a:blip r:embed="rId3">
            <a:alphaModFix/>
          </a:blip>
          <a:srcRect b="-35537" l="29" r="39" t="-66035"/>
          <a:stretch/>
        </p:blipFill>
        <p:spPr>
          <a:xfrm>
            <a:off x="0" y="-613825"/>
            <a:ext cx="4570175" cy="5185825"/>
          </a:xfrm>
          <a:prstGeom prst="rect">
            <a:avLst/>
          </a:prstGeom>
          <a:noFill/>
          <a:ln>
            <a:noFill/>
          </a:ln>
        </p:spPr>
      </p:pic>
      <p:pic>
        <p:nvPicPr>
          <p:cNvPr id="152" name="Google Shape;152;p16"/>
          <p:cNvPicPr preferRelativeResize="0"/>
          <p:nvPr/>
        </p:nvPicPr>
        <p:blipFill rotWithShape="1">
          <a:blip r:embed="rId4">
            <a:alphaModFix/>
          </a:blip>
          <a:srcRect b="-36873" l="-10" r="10" t="-40999"/>
          <a:stretch/>
        </p:blipFill>
        <p:spPr>
          <a:xfrm>
            <a:off x="4572000" y="0"/>
            <a:ext cx="4570182" cy="4571999"/>
          </a:xfrm>
          <a:prstGeom prst="rect">
            <a:avLst/>
          </a:prstGeom>
          <a:noFill/>
          <a:ln>
            <a:noFill/>
          </a:ln>
        </p:spPr>
      </p:pic>
      <p:sp>
        <p:nvSpPr>
          <p:cNvPr id="153" name="Google Shape;153;p16"/>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54" name="Google Shape;154;p16"/>
          <p:cNvSpPr/>
          <p:nvPr/>
        </p:nvSpPr>
        <p:spPr>
          <a:xfrm>
            <a:off x="762025" y="5047197"/>
            <a:ext cx="3429300" cy="10890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pedestal flooring</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advantages</a:t>
            </a:r>
            <a:endParaRPr sz="600">
              <a:highlight>
                <a:srgbClr val="FF9900"/>
              </a:highlight>
            </a:endParaRPr>
          </a:p>
        </p:txBody>
      </p:sp>
      <p:sp>
        <p:nvSpPr>
          <p:cNvPr id="155" name="Google Shape;155;p16"/>
          <p:cNvSpPr/>
          <p:nvPr/>
        </p:nvSpPr>
        <p:spPr>
          <a:xfrm>
            <a:off x="359388" y="3558300"/>
            <a:ext cx="3851400" cy="3966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b="1" lang="en-GB" sz="1500"/>
              <a:t>Odpowiednia wysokość i poziom tarasu</a:t>
            </a:r>
            <a:endParaRPr b="1" sz="1500"/>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sp>
        <p:nvSpPr>
          <p:cNvPr id="1240" name="Google Shape;1240;p124"/>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pic>
        <p:nvPicPr>
          <p:cNvPr descr="Film przedstawia jak używać bit do wkrętarki dla szybszego skręcania regulowanych wsporników tarasowych co bezpośrednio przekłada się na szybkość montażu tarasu wentylowanego." id="1241" name="Google Shape;1241;p124" title="Bit do wkrętarki do skręcania wsporników tarasowych">
            <a:hlinkClick r:id="rId3"/>
          </p:cNvPr>
          <p:cNvPicPr preferRelativeResize="0"/>
          <p:nvPr/>
        </p:nvPicPr>
        <p:blipFill>
          <a:blip r:embed="rId4">
            <a:alphaModFix/>
          </a:blip>
          <a:stretch>
            <a:fillRect/>
          </a:stretch>
        </p:blipFill>
        <p:spPr>
          <a:xfrm>
            <a:off x="1581176" y="0"/>
            <a:ext cx="5981650" cy="4486250"/>
          </a:xfrm>
          <a:prstGeom prst="rect">
            <a:avLst/>
          </a:prstGeom>
          <a:noFill/>
          <a:ln>
            <a:noFill/>
          </a:ln>
        </p:spPr>
      </p:pic>
      <p:sp>
        <p:nvSpPr>
          <p:cNvPr id="1242" name="Google Shape;1242;p124"/>
          <p:cNvSpPr/>
          <p:nvPr/>
        </p:nvSpPr>
        <p:spPr>
          <a:xfrm>
            <a:off x="7711475" y="6494875"/>
            <a:ext cx="14325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Accessories</a:t>
            </a:r>
            <a:endParaRPr b="1" sz="1700">
              <a:solidFill>
                <a:srgbClr val="212121"/>
              </a:solidFill>
              <a:latin typeface="Montserrat"/>
              <a:ea typeface="Montserrat"/>
              <a:cs typeface="Montserrat"/>
              <a:sym typeface="Montserrat"/>
            </a:endParaRPr>
          </a:p>
        </p:txBody>
      </p:sp>
      <p:sp>
        <p:nvSpPr>
          <p:cNvPr id="1243" name="Google Shape;1243;p124"/>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ACCESSORIES</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Drill drive bit tool</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1244" name="Google Shape;1244;p124"/>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Bit tool for a drill driver can speed up process of adjustable pedestals assembly and height regulation</a:t>
            </a:r>
            <a:endParaRPr b="1" sz="1500"/>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pic>
        <p:nvPicPr>
          <p:cNvPr id="1249" name="Google Shape;1249;p125"/>
          <p:cNvPicPr preferRelativeResize="0"/>
          <p:nvPr/>
        </p:nvPicPr>
        <p:blipFill rotWithShape="1">
          <a:blip r:embed="rId3">
            <a:alphaModFix/>
          </a:blip>
          <a:srcRect b="15204" l="0" r="0" t="28732"/>
          <a:stretch/>
        </p:blipFill>
        <p:spPr>
          <a:xfrm>
            <a:off x="0" y="0"/>
            <a:ext cx="9144000" cy="6858000"/>
          </a:xfrm>
          <a:prstGeom prst="rect">
            <a:avLst/>
          </a:prstGeom>
          <a:noFill/>
          <a:ln>
            <a:noFill/>
          </a:ln>
        </p:spPr>
      </p:pic>
      <p:sp>
        <p:nvSpPr>
          <p:cNvPr id="1250" name="Google Shape;1250;p125"/>
          <p:cNvSpPr/>
          <p:nvPr/>
        </p:nvSpPr>
        <p:spPr>
          <a:xfrm rot="5400000">
            <a:off x="-1142682" y="1143300"/>
            <a:ext cx="6858000" cy="4571400"/>
          </a:xfrm>
          <a:custGeom>
            <a:rect b="b" l="l" r="r" t="t"/>
            <a:pathLst>
              <a:path extrusionOk="0" h="120000" w="120000">
                <a:moveTo>
                  <a:pt x="0" y="0"/>
                </a:moveTo>
                <a:lnTo>
                  <a:pt x="0" y="120000"/>
                </a:lnTo>
                <a:lnTo>
                  <a:pt x="120000" y="119994"/>
                </a:lnTo>
                <a:lnTo>
                  <a:pt x="0" y="0"/>
                </a:lnTo>
                <a:close/>
              </a:path>
            </a:pathLst>
          </a:custGeom>
          <a:solidFill>
            <a:srgbClr val="FFFFFF"/>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009193"/>
              </a:solidFill>
              <a:latin typeface="Helvetica Neue"/>
              <a:ea typeface="Helvetica Neue"/>
              <a:cs typeface="Helvetica Neue"/>
              <a:sym typeface="Helvetica Neue"/>
            </a:endParaRPr>
          </a:p>
        </p:txBody>
      </p:sp>
      <p:sp>
        <p:nvSpPr>
          <p:cNvPr id="1251" name="Google Shape;1251;p125"/>
          <p:cNvSpPr/>
          <p:nvPr/>
        </p:nvSpPr>
        <p:spPr>
          <a:xfrm>
            <a:off x="1506600" y="5931450"/>
            <a:ext cx="6156000" cy="650400"/>
          </a:xfrm>
          <a:prstGeom prst="rect">
            <a:avLst/>
          </a:prstGeom>
          <a:noFill/>
          <a:ln>
            <a:noFill/>
          </a:ln>
        </p:spPr>
        <p:txBody>
          <a:bodyPr anchorCtr="0" anchor="t"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800">
                <a:highlight>
                  <a:srgbClr val="FFFFFF"/>
                </a:highlight>
              </a:rPr>
              <a:t>Part 3</a:t>
            </a:r>
            <a:endParaRPr b="1" sz="1800">
              <a:highlight>
                <a:srgbClr val="FFFFFF"/>
              </a:highlight>
            </a:endParaRPr>
          </a:p>
          <a:p>
            <a:pPr indent="0" lvl="0" marL="0" marR="0" rtl="0" algn="ctr">
              <a:lnSpc>
                <a:spcPct val="100000"/>
              </a:lnSpc>
              <a:spcBef>
                <a:spcPts val="0"/>
              </a:spcBef>
              <a:spcAft>
                <a:spcPts val="0"/>
              </a:spcAft>
              <a:buClr>
                <a:srgbClr val="212121"/>
              </a:buClr>
              <a:buSzPts val="500"/>
              <a:buFont typeface="Montserrat"/>
              <a:buNone/>
            </a:pPr>
            <a:r>
              <a:rPr b="1" lang="en-GB" sz="1800">
                <a:highlight>
                  <a:srgbClr val="FFFFFF"/>
                </a:highlight>
              </a:rPr>
              <a:t>Installation</a:t>
            </a:r>
            <a:endParaRPr sz="1800">
              <a:solidFill>
                <a:srgbClr val="212121"/>
              </a:solidFill>
              <a:highlight>
                <a:srgbClr val="FFFFFF"/>
              </a:highlight>
              <a:latin typeface="Montserrat"/>
              <a:ea typeface="Montserrat"/>
              <a:cs typeface="Montserrat"/>
              <a:sym typeface="Montserrat"/>
            </a:endParaRPr>
          </a:p>
        </p:txBody>
      </p:sp>
      <p:sp>
        <p:nvSpPr>
          <p:cNvPr id="1252" name="Google Shape;1252;p125"/>
          <p:cNvSpPr txBox="1"/>
          <p:nvPr/>
        </p:nvSpPr>
        <p:spPr>
          <a:xfrm>
            <a:off x="-1125300" y="642925"/>
            <a:ext cx="6114900" cy="7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pic>
        <p:nvPicPr>
          <p:cNvPr id="1253" name="Google Shape;1253;p125"/>
          <p:cNvPicPr preferRelativeResize="0"/>
          <p:nvPr/>
        </p:nvPicPr>
        <p:blipFill>
          <a:blip r:embed="rId4">
            <a:alphaModFix/>
          </a:blip>
          <a:stretch>
            <a:fillRect/>
          </a:stretch>
        </p:blipFill>
        <p:spPr>
          <a:xfrm>
            <a:off x="761988" y="166675"/>
            <a:ext cx="2562225" cy="476250"/>
          </a:xfrm>
          <a:prstGeom prst="rect">
            <a:avLst/>
          </a:prstGeom>
          <a:noFill/>
          <a:ln>
            <a:noFill/>
          </a:ln>
        </p:spPr>
      </p:pic>
      <p:sp>
        <p:nvSpPr>
          <p:cNvPr id="1254" name="Google Shape;1254;p125"/>
          <p:cNvSpPr txBox="1"/>
          <p:nvPr/>
        </p:nvSpPr>
        <p:spPr>
          <a:xfrm>
            <a:off x="762000" y="854175"/>
            <a:ext cx="8118900" cy="1633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GB" sz="4700">
                <a:solidFill>
                  <a:srgbClr val="212121"/>
                </a:solidFill>
                <a:highlight>
                  <a:srgbClr val="FF9900"/>
                </a:highlight>
                <a:latin typeface="Montserrat"/>
                <a:ea typeface="Montserrat"/>
                <a:cs typeface="Montserrat"/>
                <a:sym typeface="Montserrat"/>
              </a:rPr>
              <a:t>PEDESTALS </a:t>
            </a:r>
            <a:br>
              <a:rPr b="1" lang="en-GB" sz="4700">
                <a:solidFill>
                  <a:srgbClr val="212121"/>
                </a:solidFill>
                <a:highlight>
                  <a:srgbClr val="FF9900"/>
                </a:highlight>
                <a:latin typeface="Montserrat"/>
                <a:ea typeface="Montserrat"/>
                <a:cs typeface="Montserrat"/>
                <a:sym typeface="Montserrat"/>
              </a:rPr>
            </a:br>
            <a:r>
              <a:rPr b="1" lang="en-GB" sz="4700">
                <a:solidFill>
                  <a:srgbClr val="212121"/>
                </a:solidFill>
                <a:highlight>
                  <a:srgbClr val="FF9900"/>
                </a:highlight>
                <a:latin typeface="Montserrat"/>
                <a:ea typeface="Montserrat"/>
                <a:cs typeface="Montserrat"/>
                <a:sym typeface="Montserrat"/>
              </a:rPr>
              <a:t>FOR PAVERS, TILES </a:t>
            </a:r>
            <a:br>
              <a:rPr b="1" lang="en-GB" sz="4700">
                <a:solidFill>
                  <a:srgbClr val="212121"/>
                </a:solidFill>
                <a:highlight>
                  <a:srgbClr val="FF9900"/>
                </a:highlight>
                <a:latin typeface="Montserrat"/>
                <a:ea typeface="Montserrat"/>
                <a:cs typeface="Montserrat"/>
                <a:sym typeface="Montserrat"/>
              </a:rPr>
            </a:br>
            <a:r>
              <a:rPr b="1" lang="en-GB" sz="4700">
                <a:solidFill>
                  <a:srgbClr val="212121"/>
                </a:solidFill>
                <a:highlight>
                  <a:srgbClr val="FF9900"/>
                </a:highlight>
                <a:latin typeface="Montserrat"/>
                <a:ea typeface="Montserrat"/>
                <a:cs typeface="Montserrat"/>
                <a:sym typeface="Montserrat"/>
              </a:rPr>
              <a:t>AND DECKING</a:t>
            </a:r>
            <a:endParaRPr b="1" sz="4700">
              <a:solidFill>
                <a:srgbClr val="212121"/>
              </a:solidFill>
              <a:highlight>
                <a:srgbClr val="FF9900"/>
              </a:highlight>
              <a:latin typeface="Montserrat"/>
              <a:ea typeface="Montserrat"/>
              <a:cs typeface="Montserrat"/>
              <a:sym typeface="Montserrat"/>
            </a:endParaRPr>
          </a:p>
        </p:txBody>
      </p:sp>
      <p:sp>
        <p:nvSpPr>
          <p:cNvPr id="1255" name="Google Shape;1255;p125"/>
          <p:cNvSpPr/>
          <p:nvPr/>
        </p:nvSpPr>
        <p:spPr>
          <a:xfrm>
            <a:off x="762000" y="3376150"/>
            <a:ext cx="6074700" cy="1270200"/>
          </a:xfrm>
          <a:prstGeom prst="rect">
            <a:avLst/>
          </a:prstGeom>
          <a:noFill/>
          <a:ln>
            <a:noFill/>
          </a:ln>
        </p:spPr>
        <p:txBody>
          <a:bodyPr anchorCtr="0" anchor="t" bIns="21175" lIns="21175" spcFirstLastPara="1" rIns="21175" wrap="square" tIns="21175">
            <a:noAutofit/>
          </a:bodyPr>
          <a:lstStyle/>
          <a:p>
            <a:pPr indent="0" lvl="0" marL="0" rtl="0" algn="l">
              <a:lnSpc>
                <a:spcPct val="115000"/>
              </a:lnSpc>
              <a:spcBef>
                <a:spcPts val="0"/>
              </a:spcBef>
              <a:spcAft>
                <a:spcPts val="0"/>
              </a:spcAft>
              <a:buNone/>
            </a:pPr>
            <a:r>
              <a:rPr b="1" lang="en-GB" sz="2600">
                <a:highlight>
                  <a:srgbClr val="FFFFFF"/>
                </a:highlight>
              </a:rPr>
              <a:t>Raised outdoor flooring. Floating decks with adjustable height plastic pedestals. Support pedestals system.</a:t>
            </a:r>
            <a:endParaRPr b="1">
              <a:highlight>
                <a:srgbClr val="FFFFFF"/>
              </a:highlight>
            </a:endParaRPr>
          </a:p>
          <a:p>
            <a:pPr indent="0" lvl="0" marL="0" marR="0" rtl="0" algn="l">
              <a:lnSpc>
                <a:spcPct val="100000"/>
              </a:lnSpc>
              <a:spcBef>
                <a:spcPts val="300"/>
              </a:spcBef>
              <a:spcAft>
                <a:spcPts val="0"/>
              </a:spcAft>
              <a:buClr>
                <a:srgbClr val="212121"/>
              </a:buClr>
              <a:buSzPts val="500"/>
              <a:buFont typeface="Montserrat"/>
              <a:buNone/>
            </a:pPr>
            <a:r>
              <a:t/>
            </a:r>
            <a:endParaRPr sz="2000">
              <a:solidFill>
                <a:srgbClr val="212121"/>
              </a:solidFill>
              <a:highlight>
                <a:srgbClr val="FFFFFF"/>
              </a:highlight>
              <a:latin typeface="Montserrat"/>
              <a:ea typeface="Montserrat"/>
              <a:cs typeface="Montserrat"/>
              <a:sym typeface="Montserrat"/>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126"/>
          <p:cNvSpPr/>
          <p:nvPr/>
        </p:nvSpPr>
        <p:spPr>
          <a:xfrm>
            <a:off x="4954413" y="1901924"/>
            <a:ext cx="3429300" cy="1077600"/>
          </a:xfrm>
          <a:prstGeom prst="rect">
            <a:avLst/>
          </a:prstGeom>
          <a:noFill/>
          <a:ln>
            <a:noFill/>
          </a:ln>
        </p:spPr>
        <p:txBody>
          <a:bodyPr anchorCtr="0" anchor="t" bIns="20300" lIns="20300" spcFirstLastPara="1" rIns="20300" wrap="square" tIns="20300">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Step-by-step instructions for installing a raised outdoor pedestal flooring terrace provide valuable advice and tips on what to look for and before and during installation of a ventilated terrace.</a:t>
            </a:r>
            <a:endParaRPr sz="1200">
              <a:highlight>
                <a:srgbClr val="FFFFFF"/>
              </a:highlight>
            </a:endParaRPr>
          </a:p>
        </p:txBody>
      </p:sp>
      <p:sp>
        <p:nvSpPr>
          <p:cNvPr id="1261" name="Google Shape;1261;p126"/>
          <p:cNvSpPr/>
          <p:nvPr/>
        </p:nvSpPr>
        <p:spPr>
          <a:xfrm>
            <a:off x="4954413" y="949424"/>
            <a:ext cx="3429300" cy="9525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installation</a:t>
            </a:r>
            <a:endParaRPr sz="2000">
              <a:solidFill>
                <a:srgbClr val="212121"/>
              </a:solidFill>
              <a:highlight>
                <a:srgbClr val="FF9900"/>
              </a:highlight>
              <a:latin typeface="Montserrat"/>
              <a:ea typeface="Montserrat"/>
              <a:cs typeface="Montserrat"/>
              <a:sym typeface="Montserrat"/>
            </a:endParaRPr>
          </a:p>
        </p:txBody>
      </p:sp>
      <p:pic>
        <p:nvPicPr>
          <p:cNvPr id="1262" name="Google Shape;1262;p126"/>
          <p:cNvPicPr preferRelativeResize="0"/>
          <p:nvPr/>
        </p:nvPicPr>
        <p:blipFill rotWithShape="1">
          <a:blip r:embed="rId3">
            <a:alphaModFix/>
          </a:blip>
          <a:srcRect b="0" l="5877" r="5868" t="0"/>
          <a:stretch/>
        </p:blipFill>
        <p:spPr>
          <a:xfrm>
            <a:off x="6858000" y="3492400"/>
            <a:ext cx="2286000" cy="2286000"/>
          </a:xfrm>
          <a:prstGeom prst="rect">
            <a:avLst/>
          </a:prstGeom>
          <a:noFill/>
          <a:ln>
            <a:noFill/>
          </a:ln>
        </p:spPr>
      </p:pic>
      <p:pic>
        <p:nvPicPr>
          <p:cNvPr id="1263" name="Google Shape;1263;p126"/>
          <p:cNvPicPr preferRelativeResize="0"/>
          <p:nvPr/>
        </p:nvPicPr>
        <p:blipFill rotWithShape="1">
          <a:blip r:embed="rId4">
            <a:alphaModFix/>
          </a:blip>
          <a:srcRect b="9935" l="0" r="0" t="9935"/>
          <a:stretch/>
        </p:blipFill>
        <p:spPr>
          <a:xfrm>
            <a:off x="0" y="1079562"/>
            <a:ext cx="4383694" cy="4698924"/>
          </a:xfrm>
          <a:prstGeom prst="rect">
            <a:avLst/>
          </a:prstGeom>
          <a:noFill/>
          <a:ln>
            <a:noFill/>
          </a:ln>
        </p:spPr>
      </p:pic>
      <p:sp>
        <p:nvSpPr>
          <p:cNvPr id="1264" name="Google Shape;1264;p126"/>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pic>
        <p:nvPicPr>
          <p:cNvPr id="1265" name="Google Shape;1265;p126"/>
          <p:cNvPicPr preferRelativeResize="0"/>
          <p:nvPr/>
        </p:nvPicPr>
        <p:blipFill>
          <a:blip r:embed="rId5">
            <a:alphaModFix/>
          </a:blip>
          <a:stretch>
            <a:fillRect/>
          </a:stretch>
        </p:blipFill>
        <p:spPr>
          <a:xfrm>
            <a:off x="4536094" y="3492412"/>
            <a:ext cx="2169506" cy="2325285"/>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sp>
        <p:nvSpPr>
          <p:cNvPr id="1270" name="Google Shape;1270;p127"/>
          <p:cNvSpPr/>
          <p:nvPr/>
        </p:nvSpPr>
        <p:spPr>
          <a:xfrm>
            <a:off x="4572000" y="5047200"/>
            <a:ext cx="42480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t>First, make an inventory (measurement) of the terrace that will be needed to calculate the amount of materials needed to make a raised outdoor pedestal flooring terrace.</a:t>
            </a:r>
            <a:endParaRPr sz="1200"/>
          </a:p>
        </p:txBody>
      </p:sp>
      <p:pic>
        <p:nvPicPr>
          <p:cNvPr id="1271" name="Google Shape;1271;p127"/>
          <p:cNvPicPr preferRelativeResize="0"/>
          <p:nvPr/>
        </p:nvPicPr>
        <p:blipFill rotWithShape="1">
          <a:blip r:embed="rId3">
            <a:alphaModFix/>
          </a:blip>
          <a:srcRect b="0" l="13698" r="13705" t="0"/>
          <a:stretch/>
        </p:blipFill>
        <p:spPr>
          <a:xfrm>
            <a:off x="928" y="0"/>
            <a:ext cx="4570182" cy="4571999"/>
          </a:xfrm>
          <a:prstGeom prst="rect">
            <a:avLst/>
          </a:prstGeom>
          <a:noFill/>
          <a:ln>
            <a:noFill/>
          </a:ln>
        </p:spPr>
      </p:pic>
      <p:pic>
        <p:nvPicPr>
          <p:cNvPr id="1272" name="Google Shape;1272;p127"/>
          <p:cNvPicPr preferRelativeResize="0"/>
          <p:nvPr/>
        </p:nvPicPr>
        <p:blipFill rotWithShape="1">
          <a:blip r:embed="rId4">
            <a:alphaModFix/>
          </a:blip>
          <a:srcRect b="0" l="12512" r="12519" t="0"/>
          <a:stretch/>
        </p:blipFill>
        <p:spPr>
          <a:xfrm>
            <a:off x="4572000" y="0"/>
            <a:ext cx="4570182" cy="4572000"/>
          </a:xfrm>
          <a:prstGeom prst="rect">
            <a:avLst/>
          </a:prstGeom>
          <a:noFill/>
          <a:ln>
            <a:noFill/>
          </a:ln>
        </p:spPr>
      </p:pic>
      <p:sp>
        <p:nvSpPr>
          <p:cNvPr id="1273" name="Google Shape;1273;p127"/>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274" name="Google Shape;1274;p127"/>
          <p:cNvSpPr/>
          <p:nvPr/>
        </p:nvSpPr>
        <p:spPr>
          <a:xfrm>
            <a:off x="914436" y="51996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r>
              <a:rPr lang="en-GB" sz="2000">
                <a:solidFill>
                  <a:srgbClr val="212121"/>
                </a:solidFill>
                <a:highlight>
                  <a:srgbClr val="FF9900"/>
                </a:highlight>
                <a:latin typeface="Montserrat"/>
                <a:ea typeface="Montserrat"/>
                <a:cs typeface="Montserrat"/>
                <a:sym typeface="Montserrat"/>
              </a:rPr>
              <a:t>measurements inventory</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p128"/>
          <p:cNvSpPr/>
          <p:nvPr/>
        </p:nvSpPr>
        <p:spPr>
          <a:xfrm>
            <a:off x="4572000" y="5047200"/>
            <a:ext cx="42480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t>Implementation of the terrace design will allow you to accurately count the materials needed to build the terrace and facilitate assembly work.</a:t>
            </a:r>
            <a:endParaRPr sz="1200"/>
          </a:p>
        </p:txBody>
      </p:sp>
      <p:pic>
        <p:nvPicPr>
          <p:cNvPr id="1280" name="Google Shape;1280;p128"/>
          <p:cNvPicPr preferRelativeResize="0"/>
          <p:nvPr/>
        </p:nvPicPr>
        <p:blipFill rotWithShape="1">
          <a:blip r:embed="rId3">
            <a:alphaModFix/>
          </a:blip>
          <a:srcRect b="0" l="1997" r="50769" t="0"/>
          <a:stretch/>
        </p:blipFill>
        <p:spPr>
          <a:xfrm>
            <a:off x="928" y="0"/>
            <a:ext cx="4570182" cy="4572000"/>
          </a:xfrm>
          <a:prstGeom prst="rect">
            <a:avLst/>
          </a:prstGeom>
          <a:noFill/>
          <a:ln>
            <a:noFill/>
          </a:ln>
        </p:spPr>
      </p:pic>
      <p:pic>
        <p:nvPicPr>
          <p:cNvPr id="1281" name="Google Shape;1281;p128"/>
          <p:cNvPicPr preferRelativeResize="0"/>
          <p:nvPr/>
        </p:nvPicPr>
        <p:blipFill rotWithShape="1">
          <a:blip r:embed="rId4">
            <a:alphaModFix/>
          </a:blip>
          <a:srcRect b="0" l="12512" r="12519" t="0"/>
          <a:stretch/>
        </p:blipFill>
        <p:spPr>
          <a:xfrm>
            <a:off x="4572000" y="0"/>
            <a:ext cx="4570182" cy="4572000"/>
          </a:xfrm>
          <a:prstGeom prst="rect">
            <a:avLst/>
          </a:prstGeom>
          <a:noFill/>
          <a:ln>
            <a:noFill/>
          </a:ln>
        </p:spPr>
      </p:pic>
      <p:sp>
        <p:nvSpPr>
          <p:cNvPr id="1282" name="Google Shape;1282;p128"/>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283" name="Google Shape;1283;p128"/>
          <p:cNvSpPr/>
          <p:nvPr/>
        </p:nvSpPr>
        <p:spPr>
          <a:xfrm>
            <a:off x="914436" y="51996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project design</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sp>
        <p:nvSpPr>
          <p:cNvPr id="1288" name="Google Shape;1288;p129"/>
          <p:cNvSpPr/>
          <p:nvPr/>
        </p:nvSpPr>
        <p:spPr>
          <a:xfrm>
            <a:off x="4572000" y="5047200"/>
            <a:ext cx="41121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t>Wykonanie projektu tarasu pozwoli na dokładne policzenie materiałów potrzebnych do budowy tarasu oraz ułatwi prace montażowe.</a:t>
            </a:r>
            <a:endParaRPr sz="1200"/>
          </a:p>
        </p:txBody>
      </p:sp>
      <p:pic>
        <p:nvPicPr>
          <p:cNvPr id="1289" name="Google Shape;1289;p129"/>
          <p:cNvPicPr preferRelativeResize="0"/>
          <p:nvPr/>
        </p:nvPicPr>
        <p:blipFill rotWithShape="1">
          <a:blip r:embed="rId3">
            <a:alphaModFix/>
          </a:blip>
          <a:srcRect b="0" l="12512" r="12519" t="0"/>
          <a:stretch/>
        </p:blipFill>
        <p:spPr>
          <a:xfrm>
            <a:off x="4572000" y="0"/>
            <a:ext cx="4570182" cy="4572000"/>
          </a:xfrm>
          <a:prstGeom prst="rect">
            <a:avLst/>
          </a:prstGeom>
          <a:noFill/>
          <a:ln>
            <a:noFill/>
          </a:ln>
        </p:spPr>
      </p:pic>
      <p:sp>
        <p:nvSpPr>
          <p:cNvPr id="1290" name="Google Shape;1290;p129"/>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291" name="Google Shape;1291;p129"/>
          <p:cNvSpPr/>
          <p:nvPr/>
        </p:nvSpPr>
        <p:spPr>
          <a:xfrm>
            <a:off x="914436" y="51996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heights and slopes</a:t>
            </a:r>
            <a:endParaRPr sz="2000">
              <a:solidFill>
                <a:srgbClr val="212121"/>
              </a:solidFill>
              <a:highlight>
                <a:srgbClr val="FF9900"/>
              </a:highlight>
              <a:latin typeface="Montserrat"/>
              <a:ea typeface="Montserrat"/>
              <a:cs typeface="Montserrat"/>
              <a:sym typeface="Montserrat"/>
            </a:endParaRPr>
          </a:p>
        </p:txBody>
      </p:sp>
      <p:pic>
        <p:nvPicPr>
          <p:cNvPr id="1292" name="Google Shape;1292;p129"/>
          <p:cNvPicPr preferRelativeResize="0"/>
          <p:nvPr/>
        </p:nvPicPr>
        <p:blipFill>
          <a:blip r:embed="rId4">
            <a:alphaModFix/>
          </a:blip>
          <a:stretch>
            <a:fillRect/>
          </a:stretch>
        </p:blipFill>
        <p:spPr>
          <a:xfrm>
            <a:off x="0" y="1369715"/>
            <a:ext cx="4570175" cy="1675735"/>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p130"/>
          <p:cNvSpPr/>
          <p:nvPr/>
        </p:nvSpPr>
        <p:spPr>
          <a:xfrm>
            <a:off x="4572000" y="5047207"/>
            <a:ext cx="38118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t>Characteristic points will appear on the laid terrace, e.g. terrace entrance, terrace corner, arch, diagonal, obstacles, e.g. roof drain.</a:t>
            </a:r>
            <a:endParaRPr sz="1200"/>
          </a:p>
        </p:txBody>
      </p:sp>
      <p:pic>
        <p:nvPicPr>
          <p:cNvPr id="1298" name="Google Shape;1298;p130"/>
          <p:cNvPicPr preferRelativeResize="0"/>
          <p:nvPr/>
        </p:nvPicPr>
        <p:blipFill rotWithShape="1">
          <a:blip r:embed="rId3">
            <a:alphaModFix/>
          </a:blip>
          <a:srcRect b="0" l="12451" r="12451" t="0"/>
          <a:stretch/>
        </p:blipFill>
        <p:spPr>
          <a:xfrm>
            <a:off x="4572000" y="0"/>
            <a:ext cx="4570182" cy="4571999"/>
          </a:xfrm>
          <a:prstGeom prst="rect">
            <a:avLst/>
          </a:prstGeom>
          <a:noFill/>
          <a:ln>
            <a:noFill/>
          </a:ln>
        </p:spPr>
      </p:pic>
      <p:sp>
        <p:nvSpPr>
          <p:cNvPr id="1299" name="Google Shape;1299;p130"/>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300" name="Google Shape;1300;p130"/>
          <p:cNvSpPr/>
          <p:nvPr/>
        </p:nvSpPr>
        <p:spPr>
          <a:xfrm>
            <a:off x="914436" y="51996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pedestals placement</a:t>
            </a:r>
            <a:endParaRPr sz="2000">
              <a:solidFill>
                <a:srgbClr val="212121"/>
              </a:solidFill>
              <a:highlight>
                <a:srgbClr val="FF9900"/>
              </a:highlight>
              <a:latin typeface="Montserrat"/>
              <a:ea typeface="Montserrat"/>
              <a:cs typeface="Montserrat"/>
              <a:sym typeface="Montserrat"/>
            </a:endParaRPr>
          </a:p>
        </p:txBody>
      </p:sp>
      <p:pic>
        <p:nvPicPr>
          <p:cNvPr id="1301" name="Google Shape;1301;p130"/>
          <p:cNvPicPr preferRelativeResize="0"/>
          <p:nvPr/>
        </p:nvPicPr>
        <p:blipFill>
          <a:blip r:embed="rId4">
            <a:alphaModFix/>
          </a:blip>
          <a:stretch>
            <a:fillRect/>
          </a:stretch>
        </p:blipFill>
        <p:spPr>
          <a:xfrm>
            <a:off x="186255" y="-11"/>
            <a:ext cx="4265667" cy="45720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sp>
        <p:nvSpPr>
          <p:cNvPr id="1306" name="Google Shape;1306;p131"/>
          <p:cNvSpPr/>
          <p:nvPr/>
        </p:nvSpPr>
        <p:spPr>
          <a:xfrm>
            <a:off x="4572000" y="5047207"/>
            <a:ext cx="38118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t>Set a starting point for laying the panels on the terrace. Usually, a row of panels is chosen along the main line, e.g. a wall, and at the entrance from a balcony window.</a:t>
            </a:r>
            <a:endParaRPr sz="1200"/>
          </a:p>
        </p:txBody>
      </p:sp>
      <p:pic>
        <p:nvPicPr>
          <p:cNvPr id="1307" name="Google Shape;1307;p131"/>
          <p:cNvPicPr preferRelativeResize="0"/>
          <p:nvPr/>
        </p:nvPicPr>
        <p:blipFill rotWithShape="1">
          <a:blip r:embed="rId3">
            <a:alphaModFix/>
          </a:blip>
          <a:srcRect b="-8303" l="-1440" r="-1429" t="-8314"/>
          <a:stretch/>
        </p:blipFill>
        <p:spPr>
          <a:xfrm>
            <a:off x="928" y="0"/>
            <a:ext cx="4570182" cy="4572000"/>
          </a:xfrm>
          <a:prstGeom prst="rect">
            <a:avLst/>
          </a:prstGeom>
          <a:noFill/>
          <a:ln>
            <a:noFill/>
          </a:ln>
        </p:spPr>
      </p:pic>
      <p:pic>
        <p:nvPicPr>
          <p:cNvPr id="1308" name="Google Shape;1308;p131"/>
          <p:cNvPicPr preferRelativeResize="0"/>
          <p:nvPr/>
        </p:nvPicPr>
        <p:blipFill rotWithShape="1">
          <a:blip r:embed="rId4">
            <a:alphaModFix/>
          </a:blip>
          <a:srcRect b="0" l="16764" r="16764" t="0"/>
          <a:stretch/>
        </p:blipFill>
        <p:spPr>
          <a:xfrm>
            <a:off x="4572000" y="0"/>
            <a:ext cx="4570182" cy="4572000"/>
          </a:xfrm>
          <a:prstGeom prst="rect">
            <a:avLst/>
          </a:prstGeom>
          <a:noFill/>
          <a:ln>
            <a:noFill/>
          </a:ln>
        </p:spPr>
      </p:pic>
      <p:sp>
        <p:nvSpPr>
          <p:cNvPr id="1309" name="Google Shape;1309;p131"/>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310" name="Google Shape;1310;p131"/>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start point</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p132"/>
          <p:cNvSpPr/>
          <p:nvPr/>
        </p:nvSpPr>
        <p:spPr>
          <a:xfrm>
            <a:off x="4571100" y="4834875"/>
            <a:ext cx="4221600" cy="15258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Setting the terrace height - Entering the terrace is usually the place where we plan the height of the ventilated terrace. Properly adjusted height relative to the threshold will allow comfortable transition from room to outside. It is recommended that the height between the terrace surface and the threshold of the balcony door is not higher than (comfortable) stairs.</a:t>
            </a:r>
            <a:endParaRPr sz="1200">
              <a:solidFill>
                <a:srgbClr val="5E5E5E"/>
              </a:solidFill>
              <a:latin typeface="Montserrat"/>
              <a:ea typeface="Montserrat"/>
              <a:cs typeface="Montserrat"/>
              <a:sym typeface="Montserrat"/>
            </a:endParaRPr>
          </a:p>
        </p:txBody>
      </p:sp>
      <p:pic>
        <p:nvPicPr>
          <p:cNvPr id="1316" name="Google Shape;1316;p132"/>
          <p:cNvPicPr preferRelativeResize="0"/>
          <p:nvPr/>
        </p:nvPicPr>
        <p:blipFill rotWithShape="1">
          <a:blip r:embed="rId3">
            <a:alphaModFix/>
          </a:blip>
          <a:srcRect b="0" l="768" r="768" t="0"/>
          <a:stretch/>
        </p:blipFill>
        <p:spPr>
          <a:xfrm>
            <a:off x="928" y="0"/>
            <a:ext cx="4570182" cy="4572000"/>
          </a:xfrm>
          <a:prstGeom prst="rect">
            <a:avLst/>
          </a:prstGeom>
          <a:noFill/>
          <a:ln>
            <a:noFill/>
          </a:ln>
        </p:spPr>
      </p:pic>
      <p:pic>
        <p:nvPicPr>
          <p:cNvPr id="1317" name="Google Shape;1317;p132"/>
          <p:cNvPicPr preferRelativeResize="0"/>
          <p:nvPr/>
        </p:nvPicPr>
        <p:blipFill rotWithShape="1">
          <a:blip r:embed="rId4">
            <a:alphaModFix/>
          </a:blip>
          <a:srcRect b="0" l="0" r="25031" t="0"/>
          <a:stretch/>
        </p:blipFill>
        <p:spPr>
          <a:xfrm>
            <a:off x="4572000" y="0"/>
            <a:ext cx="4570182" cy="4572000"/>
          </a:xfrm>
          <a:prstGeom prst="rect">
            <a:avLst/>
          </a:prstGeom>
          <a:noFill/>
          <a:ln>
            <a:noFill/>
          </a:ln>
        </p:spPr>
      </p:pic>
      <p:sp>
        <p:nvSpPr>
          <p:cNvPr id="1318" name="Google Shape;1318;p132"/>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319" name="Google Shape;1319;p132"/>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terrace entrance, balcony window</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sp>
        <p:nvSpPr>
          <p:cNvPr id="1324" name="Google Shape;1324;p133"/>
          <p:cNvSpPr/>
          <p:nvPr/>
        </p:nvSpPr>
        <p:spPr>
          <a:xfrm>
            <a:off x="4572000" y="5047200"/>
            <a:ext cx="4221600" cy="15258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In the corner, place a pedestal without gap spacers. The pedestal must be positioned maximally in the corner. If necessary, you can gently cut the support base.</a:t>
            </a:r>
            <a:endParaRPr sz="1200">
              <a:solidFill>
                <a:srgbClr val="5E5E5E"/>
              </a:solidFill>
              <a:latin typeface="Montserrat"/>
              <a:ea typeface="Montserrat"/>
              <a:cs typeface="Montserrat"/>
              <a:sym typeface="Montserrat"/>
            </a:endParaRPr>
          </a:p>
        </p:txBody>
      </p:sp>
      <p:pic>
        <p:nvPicPr>
          <p:cNvPr id="1325" name="Google Shape;1325;p133"/>
          <p:cNvPicPr preferRelativeResize="0"/>
          <p:nvPr/>
        </p:nvPicPr>
        <p:blipFill rotWithShape="1">
          <a:blip r:embed="rId3">
            <a:alphaModFix/>
          </a:blip>
          <a:srcRect b="169" l="0" r="0" t="169"/>
          <a:stretch/>
        </p:blipFill>
        <p:spPr>
          <a:xfrm>
            <a:off x="928" y="0"/>
            <a:ext cx="4570181" cy="4572000"/>
          </a:xfrm>
          <a:prstGeom prst="rect">
            <a:avLst/>
          </a:prstGeom>
          <a:noFill/>
          <a:ln>
            <a:noFill/>
          </a:ln>
        </p:spPr>
      </p:pic>
      <p:pic>
        <p:nvPicPr>
          <p:cNvPr id="1326" name="Google Shape;1326;p133"/>
          <p:cNvPicPr preferRelativeResize="0"/>
          <p:nvPr/>
        </p:nvPicPr>
        <p:blipFill rotWithShape="1">
          <a:blip r:embed="rId4">
            <a:alphaModFix/>
          </a:blip>
          <a:srcRect b="0" l="2389" r="41383" t="0"/>
          <a:stretch/>
        </p:blipFill>
        <p:spPr>
          <a:xfrm>
            <a:off x="4572000" y="0"/>
            <a:ext cx="4570182" cy="4572000"/>
          </a:xfrm>
          <a:prstGeom prst="rect">
            <a:avLst/>
          </a:prstGeom>
          <a:noFill/>
          <a:ln>
            <a:noFill/>
          </a:ln>
        </p:spPr>
      </p:pic>
      <p:sp>
        <p:nvSpPr>
          <p:cNvPr id="1327" name="Google Shape;1327;p133"/>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328" name="Google Shape;1328;p133"/>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terrace corner</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7"/>
          <p:cNvSpPr/>
          <p:nvPr/>
        </p:nvSpPr>
        <p:spPr>
          <a:xfrm>
            <a:off x="4572000" y="4723700"/>
            <a:ext cx="4248000" cy="1013700"/>
          </a:xfrm>
          <a:prstGeom prst="rect">
            <a:avLst/>
          </a:prstGeom>
          <a:noFill/>
          <a:ln>
            <a:noFill/>
          </a:ln>
        </p:spPr>
        <p:txBody>
          <a:bodyPr anchorCtr="0" anchor="t" bIns="21175" lIns="21175" spcFirstLastPara="1" rIns="21175" wrap="square" tIns="21175">
            <a:noAutofit/>
          </a:bodyPr>
          <a:lstStyle/>
          <a:p>
            <a:pPr indent="0" lvl="0" marL="0" rtl="0" algn="l">
              <a:lnSpc>
                <a:spcPct val="120000"/>
              </a:lnSpc>
              <a:spcBef>
                <a:spcPts val="0"/>
              </a:spcBef>
              <a:spcAft>
                <a:spcPts val="0"/>
              </a:spcAft>
              <a:buNone/>
            </a:pPr>
            <a:r>
              <a:rPr lang="en-GB" sz="1200"/>
              <a:t>Read more about advantages of raised outdoor pedestals terrace flooring </a:t>
            </a:r>
            <a:r>
              <a:rPr lang="en-GB" sz="1100" u="sng">
                <a:solidFill>
                  <a:schemeClr val="hlink"/>
                </a:solidFill>
                <a:hlinkClick r:id="rId3"/>
              </a:rPr>
              <a:t>https://ddgro.eu/en/articles/adjustable-deck-supports-5-most-important-advantages-of-technology/</a:t>
            </a:r>
            <a:endParaRPr sz="1200"/>
          </a:p>
        </p:txBody>
      </p:sp>
      <p:pic>
        <p:nvPicPr>
          <p:cNvPr id="161" name="Google Shape;161;p17"/>
          <p:cNvPicPr preferRelativeResize="0"/>
          <p:nvPr/>
        </p:nvPicPr>
        <p:blipFill rotWithShape="1">
          <a:blip r:embed="rId4">
            <a:alphaModFix/>
          </a:blip>
          <a:srcRect b="-38047" l="-10" r="0" t="-63687"/>
          <a:stretch/>
        </p:blipFill>
        <p:spPr>
          <a:xfrm>
            <a:off x="0" y="-613825"/>
            <a:ext cx="4570175" cy="5185825"/>
          </a:xfrm>
          <a:prstGeom prst="rect">
            <a:avLst/>
          </a:prstGeom>
          <a:noFill/>
          <a:ln>
            <a:noFill/>
          </a:ln>
        </p:spPr>
      </p:pic>
      <p:pic>
        <p:nvPicPr>
          <p:cNvPr id="162" name="Google Shape;162;p17"/>
          <p:cNvPicPr preferRelativeResize="0"/>
          <p:nvPr/>
        </p:nvPicPr>
        <p:blipFill rotWithShape="1">
          <a:blip r:embed="rId5">
            <a:alphaModFix/>
          </a:blip>
          <a:srcRect b="-38936" l="-10" r="0" t="-38936"/>
          <a:stretch/>
        </p:blipFill>
        <p:spPr>
          <a:xfrm>
            <a:off x="4572000" y="0"/>
            <a:ext cx="4570182" cy="4571999"/>
          </a:xfrm>
          <a:prstGeom prst="rect">
            <a:avLst/>
          </a:prstGeom>
          <a:noFill/>
          <a:ln>
            <a:noFill/>
          </a:ln>
        </p:spPr>
      </p:pic>
      <p:sp>
        <p:nvSpPr>
          <p:cNvPr id="163" name="Google Shape;163;p17"/>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64" name="Google Shape;164;p17"/>
          <p:cNvSpPr/>
          <p:nvPr/>
        </p:nvSpPr>
        <p:spPr>
          <a:xfrm>
            <a:off x="762025" y="5047197"/>
            <a:ext cx="3429300" cy="10890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pedestal flooring</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advantages</a:t>
            </a:r>
            <a:endParaRPr sz="600">
              <a:highlight>
                <a:srgbClr val="FF9900"/>
              </a:highlight>
            </a:endParaRPr>
          </a:p>
        </p:txBody>
      </p:sp>
      <p:sp>
        <p:nvSpPr>
          <p:cNvPr id="165" name="Google Shape;165;p17"/>
          <p:cNvSpPr txBox="1"/>
          <p:nvPr/>
        </p:nvSpPr>
        <p:spPr>
          <a:xfrm>
            <a:off x="372625" y="3481550"/>
            <a:ext cx="4026300" cy="899700"/>
          </a:xfrm>
          <a:prstGeom prst="rect">
            <a:avLst/>
          </a:prstGeom>
          <a:no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b="1" lang="en-GB" sz="1500"/>
              <a:t>Possibility to lay cable installation media </a:t>
            </a:r>
            <a:endParaRPr b="1" sz="1500"/>
          </a:p>
          <a:p>
            <a:pPr indent="0" lvl="0" marL="0" rtl="0" algn="ctr">
              <a:lnSpc>
                <a:spcPct val="120000"/>
              </a:lnSpc>
              <a:spcBef>
                <a:spcPts val="0"/>
              </a:spcBef>
              <a:spcAft>
                <a:spcPts val="0"/>
              </a:spcAft>
              <a:buNone/>
            </a:pPr>
            <a:r>
              <a:rPr b="1" lang="en-GB" sz="1500"/>
              <a:t>under the terrace</a:t>
            </a:r>
            <a:endParaRPr/>
          </a:p>
        </p:txBody>
      </p:sp>
      <p:sp>
        <p:nvSpPr>
          <p:cNvPr id="166" name="Google Shape;166;p17"/>
          <p:cNvSpPr/>
          <p:nvPr/>
        </p:nvSpPr>
        <p:spPr>
          <a:xfrm>
            <a:off x="5323488" y="3730850"/>
            <a:ext cx="3067200" cy="4011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b="1" lang="en-GB" sz="1500"/>
              <a:t>The terrace is resistant to loads</a:t>
            </a:r>
            <a:endParaRPr b="1" sz="1500"/>
          </a:p>
          <a:p>
            <a:pPr indent="0" lvl="0" marL="0" rtl="0" algn="l">
              <a:lnSpc>
                <a:spcPct val="120000"/>
              </a:lnSpc>
              <a:spcBef>
                <a:spcPts val="0"/>
              </a:spcBef>
              <a:spcAft>
                <a:spcPts val="0"/>
              </a:spcAft>
              <a:buNone/>
            </a:pPr>
            <a:r>
              <a:t/>
            </a:r>
            <a:endParaRPr sz="1200"/>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134"/>
          <p:cNvSpPr/>
          <p:nvPr/>
        </p:nvSpPr>
        <p:spPr>
          <a:xfrm>
            <a:off x="4572000" y="5047200"/>
            <a:ext cx="4221600" cy="15258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In the outer corner, place a pedestals without gap spacers. The pedestal must be positioned maximally in the corner. If necessary, you can gently cut the support base.</a:t>
            </a:r>
            <a:endParaRPr sz="1200">
              <a:solidFill>
                <a:srgbClr val="5E5E5E"/>
              </a:solidFill>
              <a:latin typeface="Montserrat"/>
              <a:ea typeface="Montserrat"/>
              <a:cs typeface="Montserrat"/>
              <a:sym typeface="Montserrat"/>
            </a:endParaRPr>
          </a:p>
        </p:txBody>
      </p:sp>
      <p:pic>
        <p:nvPicPr>
          <p:cNvPr id="1334" name="Google Shape;1334;p134"/>
          <p:cNvPicPr preferRelativeResize="0"/>
          <p:nvPr/>
        </p:nvPicPr>
        <p:blipFill rotWithShape="1">
          <a:blip r:embed="rId3">
            <a:alphaModFix/>
          </a:blip>
          <a:srcRect b="169" l="0" r="0" t="169"/>
          <a:stretch/>
        </p:blipFill>
        <p:spPr>
          <a:xfrm>
            <a:off x="928" y="0"/>
            <a:ext cx="4570181" cy="4572000"/>
          </a:xfrm>
          <a:prstGeom prst="rect">
            <a:avLst/>
          </a:prstGeom>
          <a:noFill/>
          <a:ln>
            <a:noFill/>
          </a:ln>
        </p:spPr>
      </p:pic>
      <p:pic>
        <p:nvPicPr>
          <p:cNvPr id="1335" name="Google Shape;1335;p134"/>
          <p:cNvPicPr preferRelativeResize="0"/>
          <p:nvPr/>
        </p:nvPicPr>
        <p:blipFill rotWithShape="1">
          <a:blip r:embed="rId4">
            <a:alphaModFix/>
          </a:blip>
          <a:srcRect b="12484" l="0" r="0" t="12484"/>
          <a:stretch/>
        </p:blipFill>
        <p:spPr>
          <a:xfrm>
            <a:off x="4571100" y="0"/>
            <a:ext cx="4570182" cy="4572000"/>
          </a:xfrm>
          <a:prstGeom prst="rect">
            <a:avLst/>
          </a:prstGeom>
          <a:noFill/>
          <a:ln>
            <a:noFill/>
          </a:ln>
        </p:spPr>
      </p:pic>
      <p:sp>
        <p:nvSpPr>
          <p:cNvPr id="1336" name="Google Shape;1336;p134"/>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337" name="Google Shape;1337;p134"/>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reverse corner</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sp>
        <p:nvSpPr>
          <p:cNvPr id="1342" name="Google Shape;1342;p135"/>
          <p:cNvSpPr/>
          <p:nvPr/>
        </p:nvSpPr>
        <p:spPr>
          <a:xfrm>
            <a:off x="4572000" y="5047200"/>
            <a:ext cx="4221600" cy="15258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Compaction and cutting of pedestals. Diagonal lines require cutting terrace tiles into trapeziums or triangles. This requires a non-standard placement of DDP pedestals and proper tile matching. Sizes after cutting should be anticipated at the stage of starting the terrace construction.</a:t>
            </a:r>
            <a:endParaRPr sz="1200">
              <a:highlight>
                <a:srgbClr val="FFFFFF"/>
              </a:highlight>
            </a:endParaRPr>
          </a:p>
        </p:txBody>
      </p:sp>
      <p:pic>
        <p:nvPicPr>
          <p:cNvPr id="1343" name="Google Shape;1343;p135"/>
          <p:cNvPicPr preferRelativeResize="0"/>
          <p:nvPr/>
        </p:nvPicPr>
        <p:blipFill rotWithShape="1">
          <a:blip r:embed="rId3">
            <a:alphaModFix/>
          </a:blip>
          <a:srcRect b="169" l="0" r="0" t="169"/>
          <a:stretch/>
        </p:blipFill>
        <p:spPr>
          <a:xfrm>
            <a:off x="928" y="0"/>
            <a:ext cx="4570181" cy="4572000"/>
          </a:xfrm>
          <a:prstGeom prst="rect">
            <a:avLst/>
          </a:prstGeom>
          <a:noFill/>
          <a:ln>
            <a:noFill/>
          </a:ln>
        </p:spPr>
      </p:pic>
      <p:pic>
        <p:nvPicPr>
          <p:cNvPr id="1344" name="Google Shape;1344;p135"/>
          <p:cNvPicPr preferRelativeResize="0"/>
          <p:nvPr/>
        </p:nvPicPr>
        <p:blipFill rotWithShape="1">
          <a:blip r:embed="rId4">
            <a:alphaModFix/>
          </a:blip>
          <a:srcRect b="1849" l="0" r="43772" t="-1850"/>
          <a:stretch/>
        </p:blipFill>
        <p:spPr>
          <a:xfrm>
            <a:off x="4572000" y="0"/>
            <a:ext cx="4570182" cy="4572000"/>
          </a:xfrm>
          <a:prstGeom prst="rect">
            <a:avLst/>
          </a:prstGeom>
          <a:noFill/>
          <a:ln>
            <a:noFill/>
          </a:ln>
        </p:spPr>
      </p:pic>
      <p:sp>
        <p:nvSpPr>
          <p:cNvPr id="1345" name="Google Shape;1345;p135"/>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346" name="Google Shape;1346;p135"/>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diagonal</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0" name="Shape 1350"/>
        <p:cNvGrpSpPr/>
        <p:nvPr/>
      </p:nvGrpSpPr>
      <p:grpSpPr>
        <a:xfrm>
          <a:off x="0" y="0"/>
          <a:ext cx="0" cy="0"/>
          <a:chOff x="0" y="0"/>
          <a:chExt cx="0" cy="0"/>
        </a:xfrm>
      </p:grpSpPr>
      <p:sp>
        <p:nvSpPr>
          <p:cNvPr id="1351" name="Google Shape;1351;p136"/>
          <p:cNvSpPr/>
          <p:nvPr/>
        </p:nvSpPr>
        <p:spPr>
          <a:xfrm>
            <a:off x="4572000" y="4917900"/>
            <a:ext cx="4221600" cy="15258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Cutting pedestals and tiles. Each terrace has its own unique geometry. Terraces often have arched attic walls. In this case, placing the DDP pedestals and cutting the tiles will require greater precision and density of the DDP pedestals. Curved panels should be planned already at the stage of starting the terrace construction.</a:t>
            </a:r>
            <a:endParaRPr sz="1200">
              <a:highlight>
                <a:srgbClr val="FFFFFF"/>
              </a:highlight>
            </a:endParaRPr>
          </a:p>
        </p:txBody>
      </p:sp>
      <p:pic>
        <p:nvPicPr>
          <p:cNvPr id="1352" name="Google Shape;1352;p136"/>
          <p:cNvPicPr preferRelativeResize="0"/>
          <p:nvPr/>
        </p:nvPicPr>
        <p:blipFill rotWithShape="1">
          <a:blip r:embed="rId3">
            <a:alphaModFix/>
          </a:blip>
          <a:srcRect b="0" l="268" r="268" t="0"/>
          <a:stretch/>
        </p:blipFill>
        <p:spPr>
          <a:xfrm>
            <a:off x="928" y="0"/>
            <a:ext cx="4570182" cy="4571999"/>
          </a:xfrm>
          <a:prstGeom prst="rect">
            <a:avLst/>
          </a:prstGeom>
          <a:noFill/>
          <a:ln>
            <a:noFill/>
          </a:ln>
        </p:spPr>
      </p:pic>
      <p:pic>
        <p:nvPicPr>
          <p:cNvPr id="1353" name="Google Shape;1353;p136"/>
          <p:cNvPicPr preferRelativeResize="0"/>
          <p:nvPr/>
        </p:nvPicPr>
        <p:blipFill rotWithShape="1">
          <a:blip r:embed="rId4">
            <a:alphaModFix/>
          </a:blip>
          <a:srcRect b="0" l="21760" r="21760" t="0"/>
          <a:stretch/>
        </p:blipFill>
        <p:spPr>
          <a:xfrm>
            <a:off x="4572000" y="0"/>
            <a:ext cx="4570182" cy="4572000"/>
          </a:xfrm>
          <a:prstGeom prst="rect">
            <a:avLst/>
          </a:prstGeom>
          <a:noFill/>
          <a:ln>
            <a:noFill/>
          </a:ln>
        </p:spPr>
      </p:pic>
      <p:sp>
        <p:nvSpPr>
          <p:cNvPr id="1354" name="Google Shape;1354;p136"/>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355" name="Google Shape;1355;p136"/>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arcs</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9" name="Shape 1359"/>
        <p:cNvGrpSpPr/>
        <p:nvPr/>
      </p:nvGrpSpPr>
      <p:grpSpPr>
        <a:xfrm>
          <a:off x="0" y="0"/>
          <a:ext cx="0" cy="0"/>
          <a:chOff x="0" y="0"/>
          <a:chExt cx="0" cy="0"/>
        </a:xfrm>
      </p:grpSpPr>
      <p:sp>
        <p:nvSpPr>
          <p:cNvPr id="1360" name="Google Shape;1360;p137"/>
          <p:cNvSpPr/>
          <p:nvPr/>
        </p:nvSpPr>
        <p:spPr>
          <a:xfrm>
            <a:off x="4571100" y="4792400"/>
            <a:ext cx="4221600" cy="16092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The roof drain is usually located at the lowest point of the terrace. Due to the basket, DDP pedestals cannot be placed directly on the inlet. It is necessary to make the replacement by placing the DDP pedestals next to the roof drain on which the panel is placed, on which the target DDP pedestal supporting the terrace tiles is located.</a:t>
            </a:r>
            <a:endParaRPr sz="1200">
              <a:highlight>
                <a:srgbClr val="FFFFFF"/>
              </a:highlight>
            </a:endParaRPr>
          </a:p>
        </p:txBody>
      </p:sp>
      <p:pic>
        <p:nvPicPr>
          <p:cNvPr id="1361" name="Google Shape;1361;p137"/>
          <p:cNvPicPr preferRelativeResize="0"/>
          <p:nvPr/>
        </p:nvPicPr>
        <p:blipFill rotWithShape="1">
          <a:blip r:embed="rId3">
            <a:alphaModFix/>
          </a:blip>
          <a:srcRect b="0" l="1522" r="1512" t="0"/>
          <a:stretch/>
        </p:blipFill>
        <p:spPr>
          <a:xfrm>
            <a:off x="928" y="0"/>
            <a:ext cx="4570182" cy="4572000"/>
          </a:xfrm>
          <a:prstGeom prst="rect">
            <a:avLst/>
          </a:prstGeom>
          <a:noFill/>
          <a:ln>
            <a:noFill/>
          </a:ln>
        </p:spPr>
      </p:pic>
      <p:pic>
        <p:nvPicPr>
          <p:cNvPr id="1362" name="Google Shape;1362;p137"/>
          <p:cNvPicPr preferRelativeResize="0"/>
          <p:nvPr/>
        </p:nvPicPr>
        <p:blipFill rotWithShape="1">
          <a:blip r:embed="rId4">
            <a:alphaModFix/>
          </a:blip>
          <a:srcRect b="0" l="12451" r="12451" t="0"/>
          <a:stretch/>
        </p:blipFill>
        <p:spPr>
          <a:xfrm>
            <a:off x="4572000" y="0"/>
            <a:ext cx="4570182" cy="4572001"/>
          </a:xfrm>
          <a:prstGeom prst="rect">
            <a:avLst/>
          </a:prstGeom>
          <a:noFill/>
          <a:ln>
            <a:noFill/>
          </a:ln>
        </p:spPr>
      </p:pic>
      <p:sp>
        <p:nvSpPr>
          <p:cNvPr id="1363" name="Google Shape;1363;p137"/>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364" name="Google Shape;1364;p137"/>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roof drain</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pic>
        <p:nvPicPr>
          <p:cNvPr id="1369" name="Google Shape;1369;p138"/>
          <p:cNvPicPr preferRelativeResize="0"/>
          <p:nvPr/>
        </p:nvPicPr>
        <p:blipFill rotWithShape="1">
          <a:blip r:embed="rId3">
            <a:alphaModFix/>
          </a:blip>
          <a:srcRect b="-32748" l="-1730" r="25846" t="-32732"/>
          <a:stretch/>
        </p:blipFill>
        <p:spPr>
          <a:xfrm>
            <a:off x="928" y="0"/>
            <a:ext cx="4570182" cy="4572000"/>
          </a:xfrm>
          <a:prstGeom prst="rect">
            <a:avLst/>
          </a:prstGeom>
          <a:noFill/>
          <a:ln>
            <a:noFill/>
          </a:ln>
        </p:spPr>
      </p:pic>
      <p:pic>
        <p:nvPicPr>
          <p:cNvPr id="1370" name="Google Shape;1370;p138"/>
          <p:cNvPicPr preferRelativeResize="0"/>
          <p:nvPr/>
        </p:nvPicPr>
        <p:blipFill rotWithShape="1">
          <a:blip r:embed="rId4">
            <a:alphaModFix/>
          </a:blip>
          <a:srcRect b="0" l="24902" r="0" t="0"/>
          <a:stretch/>
        </p:blipFill>
        <p:spPr>
          <a:xfrm>
            <a:off x="4572000" y="0"/>
            <a:ext cx="4570180" cy="4571999"/>
          </a:xfrm>
          <a:prstGeom prst="rect">
            <a:avLst/>
          </a:prstGeom>
          <a:noFill/>
          <a:ln>
            <a:noFill/>
          </a:ln>
        </p:spPr>
      </p:pic>
      <p:sp>
        <p:nvSpPr>
          <p:cNvPr id="1371" name="Google Shape;1371;p138"/>
          <p:cNvSpPr/>
          <p:nvPr/>
        </p:nvSpPr>
        <p:spPr>
          <a:xfrm>
            <a:off x="4572000" y="5047200"/>
            <a:ext cx="4221600" cy="15258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Develop a plan for the placement of pedestals paying special attention to places such as corners, thresholds, doors. The spacing of the pedestals depends on the size of the joist cross-section and the weight of the terrace. A string is helpful when running straight lines.</a:t>
            </a:r>
            <a:endParaRPr sz="1200">
              <a:highlight>
                <a:srgbClr val="FFFFFF"/>
              </a:highlight>
            </a:endParaRPr>
          </a:p>
        </p:txBody>
      </p:sp>
      <p:sp>
        <p:nvSpPr>
          <p:cNvPr id="1372" name="Google Shape;1372;p138"/>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373" name="Google Shape;1373;p138"/>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decking joists mounting</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7" name="Shape 1377"/>
        <p:cNvGrpSpPr/>
        <p:nvPr/>
      </p:nvGrpSpPr>
      <p:grpSpPr>
        <a:xfrm>
          <a:off x="0" y="0"/>
          <a:ext cx="0" cy="0"/>
          <a:chOff x="0" y="0"/>
          <a:chExt cx="0" cy="0"/>
        </a:xfrm>
      </p:grpSpPr>
      <p:pic>
        <p:nvPicPr>
          <p:cNvPr id="1378" name="Google Shape;1378;p139"/>
          <p:cNvPicPr preferRelativeResize="0"/>
          <p:nvPr/>
        </p:nvPicPr>
        <p:blipFill rotWithShape="1">
          <a:blip r:embed="rId3">
            <a:alphaModFix/>
          </a:blip>
          <a:srcRect b="-35011" l="-1699" r="17553" t="-35028"/>
          <a:stretch/>
        </p:blipFill>
        <p:spPr>
          <a:xfrm>
            <a:off x="928" y="0"/>
            <a:ext cx="4570182" cy="4572000"/>
          </a:xfrm>
          <a:prstGeom prst="rect">
            <a:avLst/>
          </a:prstGeom>
          <a:noFill/>
          <a:ln>
            <a:noFill/>
          </a:ln>
        </p:spPr>
      </p:pic>
      <p:pic>
        <p:nvPicPr>
          <p:cNvPr id="1379" name="Google Shape;1379;p139"/>
          <p:cNvPicPr preferRelativeResize="0"/>
          <p:nvPr/>
        </p:nvPicPr>
        <p:blipFill rotWithShape="1">
          <a:blip r:embed="rId4">
            <a:alphaModFix/>
          </a:blip>
          <a:srcRect b="0" l="12451" r="12451" t="0"/>
          <a:stretch/>
        </p:blipFill>
        <p:spPr>
          <a:xfrm>
            <a:off x="4572000" y="0"/>
            <a:ext cx="4570180" cy="4571999"/>
          </a:xfrm>
          <a:prstGeom prst="rect">
            <a:avLst/>
          </a:prstGeom>
          <a:noFill/>
          <a:ln>
            <a:noFill/>
          </a:ln>
        </p:spPr>
      </p:pic>
      <p:sp>
        <p:nvSpPr>
          <p:cNvPr id="1380" name="Google Shape;1380;p139"/>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381" name="Google Shape;1381;p139"/>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decking joists mounting</a:t>
            </a:r>
            <a:endParaRPr sz="2000">
              <a:solidFill>
                <a:srgbClr val="212121"/>
              </a:solidFill>
              <a:highlight>
                <a:srgbClr val="FF9900"/>
              </a:highlight>
              <a:latin typeface="Montserrat"/>
              <a:ea typeface="Montserrat"/>
              <a:cs typeface="Montserrat"/>
              <a:sym typeface="Montserrat"/>
            </a:endParaRPr>
          </a:p>
        </p:txBody>
      </p:sp>
      <p:sp>
        <p:nvSpPr>
          <p:cNvPr id="1382" name="Google Shape;1382;p139"/>
          <p:cNvSpPr/>
          <p:nvPr/>
        </p:nvSpPr>
        <p:spPr>
          <a:xfrm>
            <a:off x="4572000" y="5047200"/>
            <a:ext cx="4221600" cy="15258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Develop a plan for the placement of pedestals paying special attention to places such as corners, thresholds, doors. The spacing of the pedestals depends on the size of the joist cross-section and the weight of the terrace. A string is helpful when running straight lines.</a:t>
            </a:r>
            <a:endParaRPr sz="1200">
              <a:highlight>
                <a:srgbClr val="FFFFFF"/>
              </a:highlight>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6" name="Shape 1386"/>
        <p:cNvGrpSpPr/>
        <p:nvPr/>
      </p:nvGrpSpPr>
      <p:grpSpPr>
        <a:xfrm>
          <a:off x="0" y="0"/>
          <a:ext cx="0" cy="0"/>
          <a:chOff x="0" y="0"/>
          <a:chExt cx="0" cy="0"/>
        </a:xfrm>
      </p:grpSpPr>
      <p:sp>
        <p:nvSpPr>
          <p:cNvPr id="1387" name="Google Shape;1387;p140"/>
          <p:cNvSpPr/>
          <p:nvPr/>
        </p:nvSpPr>
        <p:spPr>
          <a:xfrm>
            <a:off x="4572000" y="5047200"/>
            <a:ext cx="4221600" cy="15258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Level all joists by placing them on a pedestsls and checking the level using a bubble level. Make sure that joist joints are on the pedestals ( as on the photo above).</a:t>
            </a:r>
            <a:endParaRPr sz="1200">
              <a:highlight>
                <a:srgbClr val="FFFFFF"/>
              </a:highlight>
            </a:endParaRPr>
          </a:p>
        </p:txBody>
      </p:sp>
      <p:pic>
        <p:nvPicPr>
          <p:cNvPr id="1388" name="Google Shape;1388;p140"/>
          <p:cNvPicPr preferRelativeResize="0"/>
          <p:nvPr/>
        </p:nvPicPr>
        <p:blipFill rotWithShape="1">
          <a:blip r:embed="rId3">
            <a:alphaModFix/>
          </a:blip>
          <a:srcRect b="-51327" l="0" r="0" t="-51306"/>
          <a:stretch/>
        </p:blipFill>
        <p:spPr>
          <a:xfrm>
            <a:off x="928" y="0"/>
            <a:ext cx="4570182" cy="4572001"/>
          </a:xfrm>
          <a:prstGeom prst="rect">
            <a:avLst/>
          </a:prstGeom>
          <a:noFill/>
          <a:ln>
            <a:noFill/>
          </a:ln>
        </p:spPr>
      </p:pic>
      <p:pic>
        <p:nvPicPr>
          <p:cNvPr id="1389" name="Google Shape;1389;p140"/>
          <p:cNvPicPr preferRelativeResize="0"/>
          <p:nvPr/>
        </p:nvPicPr>
        <p:blipFill rotWithShape="1">
          <a:blip r:embed="rId4">
            <a:alphaModFix/>
          </a:blip>
          <a:srcRect b="0" l="21883" r="21889" t="0"/>
          <a:stretch/>
        </p:blipFill>
        <p:spPr>
          <a:xfrm>
            <a:off x="4572000" y="0"/>
            <a:ext cx="4570180" cy="4571999"/>
          </a:xfrm>
          <a:prstGeom prst="rect">
            <a:avLst/>
          </a:prstGeom>
          <a:noFill/>
          <a:ln>
            <a:noFill/>
          </a:ln>
        </p:spPr>
      </p:pic>
      <p:sp>
        <p:nvSpPr>
          <p:cNvPr id="1390" name="Google Shape;1390;p140"/>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391" name="Google Shape;1391;p140"/>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decking joists mounting</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5" name="Shape 1395"/>
        <p:cNvGrpSpPr/>
        <p:nvPr/>
      </p:nvGrpSpPr>
      <p:grpSpPr>
        <a:xfrm>
          <a:off x="0" y="0"/>
          <a:ext cx="0" cy="0"/>
          <a:chOff x="0" y="0"/>
          <a:chExt cx="0" cy="0"/>
        </a:xfrm>
      </p:grpSpPr>
      <p:sp>
        <p:nvSpPr>
          <p:cNvPr id="1396" name="Google Shape;1396;p141"/>
          <p:cNvSpPr/>
          <p:nvPr/>
        </p:nvSpPr>
        <p:spPr>
          <a:xfrm>
            <a:off x="4572000" y="5047200"/>
            <a:ext cx="4221600" cy="7659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Fix the joists to the pedestals with screws and L joist adapter.</a:t>
            </a:r>
            <a:endParaRPr sz="1200">
              <a:highlight>
                <a:srgbClr val="FFFFFF"/>
              </a:highlight>
            </a:endParaRPr>
          </a:p>
        </p:txBody>
      </p:sp>
      <p:pic>
        <p:nvPicPr>
          <p:cNvPr id="1397" name="Google Shape;1397;p141"/>
          <p:cNvPicPr preferRelativeResize="0"/>
          <p:nvPr/>
        </p:nvPicPr>
        <p:blipFill rotWithShape="1">
          <a:blip r:embed="rId3">
            <a:alphaModFix/>
          </a:blip>
          <a:srcRect b="-46665" l="0" r="0" t="-46646"/>
          <a:stretch/>
        </p:blipFill>
        <p:spPr>
          <a:xfrm>
            <a:off x="928" y="0"/>
            <a:ext cx="4570182" cy="4572001"/>
          </a:xfrm>
          <a:prstGeom prst="rect">
            <a:avLst/>
          </a:prstGeom>
          <a:noFill/>
          <a:ln>
            <a:noFill/>
          </a:ln>
        </p:spPr>
      </p:pic>
      <p:pic>
        <p:nvPicPr>
          <p:cNvPr id="1398" name="Google Shape;1398;p141"/>
          <p:cNvPicPr preferRelativeResize="0"/>
          <p:nvPr/>
        </p:nvPicPr>
        <p:blipFill rotWithShape="1">
          <a:blip r:embed="rId4">
            <a:alphaModFix/>
          </a:blip>
          <a:srcRect b="0" l="15501" r="28271" t="0"/>
          <a:stretch/>
        </p:blipFill>
        <p:spPr>
          <a:xfrm>
            <a:off x="4572000" y="0"/>
            <a:ext cx="4570180" cy="4571999"/>
          </a:xfrm>
          <a:prstGeom prst="rect">
            <a:avLst/>
          </a:prstGeom>
          <a:noFill/>
          <a:ln>
            <a:noFill/>
          </a:ln>
        </p:spPr>
      </p:pic>
      <p:sp>
        <p:nvSpPr>
          <p:cNvPr id="1399" name="Google Shape;1399;p141"/>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400" name="Google Shape;1400;p141"/>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decking joists mounting</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4" name="Shape 1404"/>
        <p:cNvGrpSpPr/>
        <p:nvPr/>
      </p:nvGrpSpPr>
      <p:grpSpPr>
        <a:xfrm>
          <a:off x="0" y="0"/>
          <a:ext cx="0" cy="0"/>
          <a:chOff x="0" y="0"/>
          <a:chExt cx="0" cy="0"/>
        </a:xfrm>
      </p:grpSpPr>
      <p:sp>
        <p:nvSpPr>
          <p:cNvPr id="1405" name="Google Shape;1405;p142"/>
          <p:cNvSpPr/>
          <p:nvPr/>
        </p:nvSpPr>
        <p:spPr>
          <a:xfrm>
            <a:off x="4572000" y="5047200"/>
            <a:ext cx="4221600" cy="4521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Mount decking planks on leveled joists laid on pedestals.</a:t>
            </a:r>
            <a:endParaRPr sz="1200">
              <a:highlight>
                <a:srgbClr val="FFFFFF"/>
              </a:highlight>
            </a:endParaRPr>
          </a:p>
        </p:txBody>
      </p:sp>
      <p:pic>
        <p:nvPicPr>
          <p:cNvPr id="1406" name="Google Shape;1406;p142"/>
          <p:cNvPicPr preferRelativeResize="0"/>
          <p:nvPr/>
        </p:nvPicPr>
        <p:blipFill rotWithShape="1">
          <a:blip r:embed="rId3">
            <a:alphaModFix/>
          </a:blip>
          <a:srcRect b="2107" l="0" r="0" t="2107"/>
          <a:stretch/>
        </p:blipFill>
        <p:spPr>
          <a:xfrm>
            <a:off x="928" y="0"/>
            <a:ext cx="4570182" cy="4572000"/>
          </a:xfrm>
          <a:prstGeom prst="rect">
            <a:avLst/>
          </a:prstGeom>
          <a:noFill/>
          <a:ln>
            <a:noFill/>
          </a:ln>
        </p:spPr>
      </p:pic>
      <p:pic>
        <p:nvPicPr>
          <p:cNvPr id="1407" name="Google Shape;1407;p142"/>
          <p:cNvPicPr preferRelativeResize="0"/>
          <p:nvPr/>
        </p:nvPicPr>
        <p:blipFill rotWithShape="1">
          <a:blip r:embed="rId4">
            <a:alphaModFix/>
          </a:blip>
          <a:srcRect b="0" l="11599" r="32173" t="0"/>
          <a:stretch/>
        </p:blipFill>
        <p:spPr>
          <a:xfrm>
            <a:off x="4572000" y="0"/>
            <a:ext cx="4570180" cy="4571999"/>
          </a:xfrm>
          <a:prstGeom prst="rect">
            <a:avLst/>
          </a:prstGeom>
          <a:noFill/>
          <a:ln>
            <a:noFill/>
          </a:ln>
        </p:spPr>
      </p:pic>
      <p:sp>
        <p:nvSpPr>
          <p:cNvPr id="1408" name="Google Shape;1408;p142"/>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409" name="Google Shape;1409;p142"/>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decking joists mounting</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3" name="Shape 1413"/>
        <p:cNvGrpSpPr/>
        <p:nvPr/>
      </p:nvGrpSpPr>
      <p:grpSpPr>
        <a:xfrm>
          <a:off x="0" y="0"/>
          <a:ext cx="0" cy="0"/>
          <a:chOff x="0" y="0"/>
          <a:chExt cx="0" cy="0"/>
        </a:xfrm>
      </p:grpSpPr>
      <p:sp>
        <p:nvSpPr>
          <p:cNvPr id="1414" name="Google Shape;1414;p143"/>
          <p:cNvSpPr/>
          <p:nvPr/>
        </p:nvSpPr>
        <p:spPr>
          <a:xfrm>
            <a:off x="762025" y="599046"/>
            <a:ext cx="3429300" cy="1267200"/>
          </a:xfrm>
          <a:prstGeom prst="rect">
            <a:avLst/>
          </a:prstGeom>
          <a:noFill/>
          <a:ln>
            <a:noFill/>
          </a:ln>
        </p:spPr>
        <p:txBody>
          <a:bodyPr anchorCtr="0" anchor="t" bIns="21175" lIns="21175" spcFirstLastPara="1" rIns="21175" wrap="square" tIns="21175">
            <a:noAutofit/>
          </a:bodyPr>
          <a:lstStyle/>
          <a:p>
            <a:pPr indent="0" lvl="0" marL="0" rtl="0" algn="l">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rtl="0" algn="l">
              <a:spcBef>
                <a:spcPts val="0"/>
              </a:spcBef>
              <a:spcAft>
                <a:spcPts val="0"/>
              </a:spcAft>
              <a:buNone/>
            </a:pPr>
            <a:r>
              <a:rPr lang="en-GB" sz="2000">
                <a:solidFill>
                  <a:srgbClr val="212121"/>
                </a:solidFill>
                <a:latin typeface="Montserrat"/>
                <a:ea typeface="Montserrat"/>
                <a:cs typeface="Montserrat"/>
                <a:sym typeface="Montserrat"/>
              </a:rPr>
              <a:t>pedestal flooring </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tiles thickness differences</a:t>
            </a:r>
            <a:endParaRPr sz="2000">
              <a:solidFill>
                <a:srgbClr val="212121"/>
              </a:solidFill>
              <a:latin typeface="Montserrat"/>
              <a:ea typeface="Montserrat"/>
              <a:cs typeface="Montserrat"/>
              <a:sym typeface="Montserrat"/>
            </a:endParaRPr>
          </a:p>
        </p:txBody>
      </p:sp>
      <p:sp>
        <p:nvSpPr>
          <p:cNvPr id="1415" name="Google Shape;1415;p143"/>
          <p:cNvSpPr/>
          <p:nvPr/>
        </p:nvSpPr>
        <p:spPr>
          <a:xfrm>
            <a:off x="354925" y="4501225"/>
            <a:ext cx="3836400" cy="16623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Parts of rubber pads are used to level differences in the thickness of terrace tiles. In the case of an uneven terrace surface resulting from the difference in thickness of the terrace slabs, the thickness of the thickest slab should be determined and the appropriate amount of rubber pads should be placed under the other slabs.</a:t>
            </a:r>
            <a:endParaRPr sz="1200">
              <a:highlight>
                <a:srgbClr val="FFFFFF"/>
              </a:highlight>
            </a:endParaRPr>
          </a:p>
        </p:txBody>
      </p:sp>
      <p:sp>
        <p:nvSpPr>
          <p:cNvPr id="1416" name="Google Shape;1416;p143"/>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pic>
        <p:nvPicPr>
          <p:cNvPr id="1417" name="Google Shape;1417;p143"/>
          <p:cNvPicPr preferRelativeResize="0"/>
          <p:nvPr/>
        </p:nvPicPr>
        <p:blipFill>
          <a:blip r:embed="rId3">
            <a:alphaModFix/>
          </a:blip>
          <a:stretch>
            <a:fillRect/>
          </a:stretch>
        </p:blipFill>
        <p:spPr>
          <a:xfrm>
            <a:off x="4267100" y="525138"/>
            <a:ext cx="4876899" cy="5807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8"/>
          <p:cNvSpPr/>
          <p:nvPr/>
        </p:nvSpPr>
        <p:spPr>
          <a:xfrm>
            <a:off x="186250" y="5047195"/>
            <a:ext cx="3462600" cy="1302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a:t>
            </a:r>
            <a:r>
              <a:rPr lang="en-GB" sz="2000">
                <a:solidFill>
                  <a:srgbClr val="212121"/>
                </a:solidFill>
                <a:highlight>
                  <a:srgbClr val="FF9900"/>
                </a:highlight>
                <a:latin typeface="Montserrat"/>
                <a:ea typeface="Montserrat"/>
                <a:cs typeface="Montserrat"/>
                <a:sym typeface="Montserrat"/>
              </a:rPr>
              <a:t> </a:t>
            </a:r>
            <a:br>
              <a:rPr lang="en-GB" sz="2000">
                <a:solidFill>
                  <a:srgbClr val="212121"/>
                </a:solidFill>
                <a:latin typeface="Montserrat"/>
                <a:ea typeface="Montserrat"/>
                <a:cs typeface="Montserrat"/>
                <a:sym typeface="Montserrat"/>
              </a:rPr>
            </a:br>
            <a:r>
              <a:rPr lang="en-GB" sz="2400">
                <a:solidFill>
                  <a:srgbClr val="212121"/>
                </a:solidFill>
                <a:highlight>
                  <a:srgbClr val="FF0000"/>
                </a:highlight>
                <a:latin typeface="Montserrat"/>
                <a:ea typeface="Montserrat"/>
                <a:cs typeface="Montserrat"/>
                <a:sym typeface="Montserrat"/>
              </a:rPr>
              <a:t>vs. traditional solution</a:t>
            </a:r>
            <a:endParaRPr sz="1000">
              <a:highlight>
                <a:srgbClr val="FF0000"/>
              </a:highlight>
            </a:endParaRPr>
          </a:p>
        </p:txBody>
      </p:sp>
      <p:sp>
        <p:nvSpPr>
          <p:cNvPr id="172" name="Google Shape;172;p18"/>
          <p:cNvSpPr/>
          <p:nvPr/>
        </p:nvSpPr>
        <p:spPr>
          <a:xfrm>
            <a:off x="3861775" y="4734375"/>
            <a:ext cx="51402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b="1" lang="en-GB" sz="1500"/>
              <a:t>Traditional terraces are exposed to damage shortly after completion. The main factor destroying terraces is the constant penetration of water and rot. Read more how we repaired old balcony with raised outdoor pedestals </a:t>
            </a:r>
            <a:r>
              <a:rPr b="1" lang="en-GB" u="sng">
                <a:solidFill>
                  <a:schemeClr val="hlink"/>
                </a:solidFill>
                <a:hlinkClick r:id="rId3"/>
              </a:rPr>
              <a:t>https://ddgro.eu/en/articles/balcony-repair-adjustable-pedestals/</a:t>
            </a:r>
            <a:endParaRPr b="1" sz="1500"/>
          </a:p>
        </p:txBody>
      </p:sp>
      <p:pic>
        <p:nvPicPr>
          <p:cNvPr id="173" name="Google Shape;173;p18"/>
          <p:cNvPicPr preferRelativeResize="0"/>
          <p:nvPr/>
        </p:nvPicPr>
        <p:blipFill rotWithShape="1">
          <a:blip r:embed="rId4">
            <a:alphaModFix/>
          </a:blip>
          <a:srcRect b="0" l="25026" r="0" t="-13430"/>
          <a:stretch/>
        </p:blipFill>
        <p:spPr>
          <a:xfrm>
            <a:off x="0" y="-613825"/>
            <a:ext cx="4570174" cy="5185826"/>
          </a:xfrm>
          <a:prstGeom prst="rect">
            <a:avLst/>
          </a:prstGeom>
          <a:noFill/>
          <a:ln>
            <a:noFill/>
          </a:ln>
        </p:spPr>
      </p:pic>
      <p:pic>
        <p:nvPicPr>
          <p:cNvPr id="174" name="Google Shape;174;p18"/>
          <p:cNvPicPr preferRelativeResize="0"/>
          <p:nvPr/>
        </p:nvPicPr>
        <p:blipFill rotWithShape="1">
          <a:blip r:embed="rId5">
            <a:alphaModFix/>
          </a:blip>
          <a:srcRect b="12496" l="0" r="0" t="12496"/>
          <a:stretch/>
        </p:blipFill>
        <p:spPr>
          <a:xfrm>
            <a:off x="4572000" y="0"/>
            <a:ext cx="4570182" cy="4571999"/>
          </a:xfrm>
          <a:prstGeom prst="rect">
            <a:avLst/>
          </a:prstGeom>
          <a:noFill/>
          <a:ln>
            <a:noFill/>
          </a:ln>
        </p:spPr>
      </p:pic>
      <p:pic>
        <p:nvPicPr>
          <p:cNvPr id="175" name="Google Shape;175;p18"/>
          <p:cNvPicPr preferRelativeResize="0"/>
          <p:nvPr/>
        </p:nvPicPr>
        <p:blipFill>
          <a:blip r:embed="rId6">
            <a:alphaModFix/>
          </a:blip>
          <a:stretch>
            <a:fillRect/>
          </a:stretch>
        </p:blipFill>
        <p:spPr>
          <a:xfrm>
            <a:off x="1633850" y="1252725"/>
            <a:ext cx="1302476" cy="1302476"/>
          </a:xfrm>
          <a:prstGeom prst="rect">
            <a:avLst/>
          </a:prstGeom>
          <a:noFill/>
          <a:ln>
            <a:noFill/>
          </a:ln>
        </p:spPr>
      </p:pic>
      <p:pic>
        <p:nvPicPr>
          <p:cNvPr id="176" name="Google Shape;176;p18"/>
          <p:cNvPicPr preferRelativeResize="0"/>
          <p:nvPr/>
        </p:nvPicPr>
        <p:blipFill>
          <a:blip r:embed="rId6">
            <a:alphaModFix/>
          </a:blip>
          <a:stretch>
            <a:fillRect/>
          </a:stretch>
        </p:blipFill>
        <p:spPr>
          <a:xfrm>
            <a:off x="6329925" y="1252725"/>
            <a:ext cx="1302476" cy="1302476"/>
          </a:xfrm>
          <a:prstGeom prst="rect">
            <a:avLst/>
          </a:prstGeom>
          <a:noFill/>
          <a:ln>
            <a:noFill/>
          </a:ln>
        </p:spPr>
      </p:pic>
      <p:sp>
        <p:nvSpPr>
          <p:cNvPr id="177" name="Google Shape;177;p18"/>
          <p:cNvSpPr/>
          <p:nvPr/>
        </p:nvSpPr>
        <p:spPr>
          <a:xfrm>
            <a:off x="3385362" y="516000"/>
            <a:ext cx="2373274" cy="454526"/>
          </a:xfrm>
          <a:prstGeom prst="rect">
            <a:avLst/>
          </a:prstGeom>
        </p:spPr>
        <p:txBody>
          <a:bodyPr>
            <a:prstTxWarp prst="textPlain"/>
          </a:bodyPr>
          <a:lstStyle/>
          <a:p>
            <a:pPr lvl="0" algn="ctr"/>
            <a:r>
              <a:rPr b="0" i="0">
                <a:ln cap="flat" cmpd="sng" w="28575">
                  <a:solidFill>
                    <a:srgbClr val="FFFF00"/>
                  </a:solidFill>
                  <a:prstDash val="solid"/>
                  <a:round/>
                  <a:headEnd len="sm" w="sm" type="none"/>
                  <a:tailEnd len="sm" w="sm" type="none"/>
                </a:ln>
                <a:solidFill>
                  <a:srgbClr val="FF0000"/>
                </a:solidFill>
                <a:latin typeface="Arial"/>
              </a:rPr>
              <a:t>WRONG</a:t>
            </a:r>
          </a:p>
        </p:txBody>
      </p:sp>
      <p:sp>
        <p:nvSpPr>
          <p:cNvPr id="178" name="Google Shape;178;p18"/>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1" name="Shape 1421"/>
        <p:cNvGrpSpPr/>
        <p:nvPr/>
      </p:nvGrpSpPr>
      <p:grpSpPr>
        <a:xfrm>
          <a:off x="0" y="0"/>
          <a:ext cx="0" cy="0"/>
          <a:chOff x="0" y="0"/>
          <a:chExt cx="0" cy="0"/>
        </a:xfrm>
      </p:grpSpPr>
      <p:sp>
        <p:nvSpPr>
          <p:cNvPr id="1422" name="Google Shape;1422;p144"/>
          <p:cNvSpPr/>
          <p:nvPr/>
        </p:nvSpPr>
        <p:spPr>
          <a:xfrm>
            <a:off x="4572000" y="5078950"/>
            <a:ext cx="4260600" cy="14454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200">
                <a:highlight>
                  <a:srgbClr val="FFFFFF"/>
                </a:highlight>
              </a:rPr>
              <a:t>Parts of rubber pads are used to level differences in the thickness of terrace tiles. In the case of an uneven terrace surface resulting from the difference in thickness of the terrace slabs, the thickness of the thickest slab should be determined and the appropriate amount of rubber pads should be placed under the other slabs.</a:t>
            </a:r>
            <a:endParaRPr sz="1200">
              <a:highlight>
                <a:srgbClr val="FFFFFF"/>
              </a:highlight>
            </a:endParaRPr>
          </a:p>
          <a:p>
            <a:pPr indent="0" lvl="0" marL="0" marR="0" rtl="0" algn="just">
              <a:lnSpc>
                <a:spcPct val="120000"/>
              </a:lnSpc>
              <a:spcBef>
                <a:spcPts val="0"/>
              </a:spcBef>
              <a:spcAft>
                <a:spcPts val="0"/>
              </a:spcAft>
              <a:buNone/>
            </a:pPr>
            <a:r>
              <a:t/>
            </a:r>
            <a:endParaRPr sz="1200">
              <a:highlight>
                <a:srgbClr val="FFFFFF"/>
              </a:highlight>
            </a:endParaRPr>
          </a:p>
        </p:txBody>
      </p:sp>
      <p:sp>
        <p:nvSpPr>
          <p:cNvPr id="1423" name="Google Shape;1423;p144"/>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pic>
        <p:nvPicPr>
          <p:cNvPr id="1424" name="Google Shape;1424;p144"/>
          <p:cNvPicPr preferRelativeResize="0"/>
          <p:nvPr/>
        </p:nvPicPr>
        <p:blipFill>
          <a:blip r:embed="rId3">
            <a:alphaModFix/>
          </a:blip>
          <a:stretch>
            <a:fillRect/>
          </a:stretch>
        </p:blipFill>
        <p:spPr>
          <a:xfrm>
            <a:off x="266425" y="-3"/>
            <a:ext cx="3839245" cy="4571999"/>
          </a:xfrm>
          <a:prstGeom prst="rect">
            <a:avLst/>
          </a:prstGeom>
          <a:noFill/>
          <a:ln>
            <a:noFill/>
          </a:ln>
        </p:spPr>
      </p:pic>
      <p:pic>
        <p:nvPicPr>
          <p:cNvPr id="1425" name="Google Shape;1425;p144"/>
          <p:cNvPicPr preferRelativeResize="0"/>
          <p:nvPr/>
        </p:nvPicPr>
        <p:blipFill>
          <a:blip r:embed="rId4">
            <a:alphaModFix/>
          </a:blip>
          <a:stretch>
            <a:fillRect/>
          </a:stretch>
        </p:blipFill>
        <p:spPr>
          <a:xfrm>
            <a:off x="4267945" y="510925"/>
            <a:ext cx="4733530" cy="3550148"/>
          </a:xfrm>
          <a:prstGeom prst="rect">
            <a:avLst/>
          </a:prstGeom>
          <a:noFill/>
          <a:ln>
            <a:noFill/>
          </a:ln>
        </p:spPr>
      </p:pic>
      <p:sp>
        <p:nvSpPr>
          <p:cNvPr id="1426" name="Google Shape;1426;p144"/>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tiles thickness difference</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0" name="Shape 1430"/>
        <p:cNvGrpSpPr/>
        <p:nvPr/>
      </p:nvGrpSpPr>
      <p:grpSpPr>
        <a:xfrm>
          <a:off x="0" y="0"/>
          <a:ext cx="0" cy="0"/>
          <a:chOff x="0" y="0"/>
          <a:chExt cx="0" cy="0"/>
        </a:xfrm>
      </p:grpSpPr>
      <p:pic>
        <p:nvPicPr>
          <p:cNvPr id="1431" name="Google Shape;1431;p145"/>
          <p:cNvPicPr preferRelativeResize="0"/>
          <p:nvPr/>
        </p:nvPicPr>
        <p:blipFill rotWithShape="1">
          <a:blip r:embed="rId3">
            <a:alphaModFix/>
          </a:blip>
          <a:srcRect b="0" l="16703" r="16696" t="0"/>
          <a:stretch/>
        </p:blipFill>
        <p:spPr>
          <a:xfrm>
            <a:off x="4572000" y="0"/>
            <a:ext cx="4570180" cy="4571998"/>
          </a:xfrm>
          <a:prstGeom prst="rect">
            <a:avLst/>
          </a:prstGeom>
          <a:noFill/>
          <a:ln>
            <a:noFill/>
          </a:ln>
        </p:spPr>
      </p:pic>
      <p:sp>
        <p:nvSpPr>
          <p:cNvPr id="1432" name="Google Shape;1432;p145"/>
          <p:cNvSpPr/>
          <p:nvPr/>
        </p:nvSpPr>
        <p:spPr>
          <a:xfrm>
            <a:off x="4572000" y="5078950"/>
            <a:ext cx="4260600" cy="104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The outer vertical edges of the terrace can be finished with the help of terrace covers mounted on system clips for mounting covers.</a:t>
            </a:r>
            <a:endParaRPr sz="1200">
              <a:highlight>
                <a:srgbClr val="FFFFFF"/>
              </a:highlight>
            </a:endParaRPr>
          </a:p>
        </p:txBody>
      </p:sp>
      <p:sp>
        <p:nvSpPr>
          <p:cNvPr id="1433" name="Google Shape;1433;p145"/>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434" name="Google Shape;1434;p145"/>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vertical edges</a:t>
            </a:r>
            <a:endParaRPr sz="2000">
              <a:solidFill>
                <a:srgbClr val="212121"/>
              </a:solidFill>
              <a:highlight>
                <a:srgbClr val="FF9900"/>
              </a:highlight>
              <a:latin typeface="Montserrat"/>
              <a:ea typeface="Montserrat"/>
              <a:cs typeface="Montserrat"/>
              <a:sym typeface="Montserrat"/>
            </a:endParaRPr>
          </a:p>
        </p:txBody>
      </p:sp>
      <p:pic>
        <p:nvPicPr>
          <p:cNvPr id="1435" name="Google Shape;1435;p145"/>
          <p:cNvPicPr preferRelativeResize="0"/>
          <p:nvPr/>
        </p:nvPicPr>
        <p:blipFill>
          <a:blip r:embed="rId4">
            <a:alphaModFix/>
          </a:blip>
          <a:stretch>
            <a:fillRect/>
          </a:stretch>
        </p:blipFill>
        <p:spPr>
          <a:xfrm>
            <a:off x="186250" y="23225"/>
            <a:ext cx="4260939" cy="4894798"/>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9" name="Shape 1439"/>
        <p:cNvGrpSpPr/>
        <p:nvPr/>
      </p:nvGrpSpPr>
      <p:grpSpPr>
        <a:xfrm>
          <a:off x="0" y="0"/>
          <a:ext cx="0" cy="0"/>
          <a:chOff x="0" y="0"/>
          <a:chExt cx="0" cy="0"/>
        </a:xfrm>
      </p:grpSpPr>
      <p:pic>
        <p:nvPicPr>
          <p:cNvPr id="1440" name="Google Shape;1440;p146"/>
          <p:cNvPicPr preferRelativeResize="0"/>
          <p:nvPr/>
        </p:nvPicPr>
        <p:blipFill rotWithShape="1">
          <a:blip r:embed="rId3">
            <a:alphaModFix/>
          </a:blip>
          <a:srcRect b="0" l="21947" r="21947" t="0"/>
          <a:stretch/>
        </p:blipFill>
        <p:spPr>
          <a:xfrm>
            <a:off x="4572000" y="0"/>
            <a:ext cx="4570180" cy="4571998"/>
          </a:xfrm>
          <a:prstGeom prst="rect">
            <a:avLst/>
          </a:prstGeom>
          <a:noFill/>
          <a:ln>
            <a:noFill/>
          </a:ln>
        </p:spPr>
      </p:pic>
      <p:sp>
        <p:nvSpPr>
          <p:cNvPr id="1441" name="Google Shape;1441;p146"/>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442" name="Google Shape;1442;p146"/>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vertical edges</a:t>
            </a:r>
            <a:endParaRPr sz="2000">
              <a:solidFill>
                <a:srgbClr val="212121"/>
              </a:solidFill>
              <a:highlight>
                <a:srgbClr val="FF9900"/>
              </a:highlight>
              <a:latin typeface="Montserrat"/>
              <a:ea typeface="Montserrat"/>
              <a:cs typeface="Montserrat"/>
              <a:sym typeface="Montserrat"/>
            </a:endParaRPr>
          </a:p>
        </p:txBody>
      </p:sp>
      <p:pic>
        <p:nvPicPr>
          <p:cNvPr id="1443" name="Google Shape;1443;p146"/>
          <p:cNvPicPr preferRelativeResize="0"/>
          <p:nvPr/>
        </p:nvPicPr>
        <p:blipFill>
          <a:blip r:embed="rId4">
            <a:alphaModFix/>
          </a:blip>
          <a:stretch>
            <a:fillRect/>
          </a:stretch>
        </p:blipFill>
        <p:spPr>
          <a:xfrm>
            <a:off x="320150" y="63575"/>
            <a:ext cx="3802882" cy="4894798"/>
          </a:xfrm>
          <a:prstGeom prst="rect">
            <a:avLst/>
          </a:prstGeom>
          <a:noFill/>
          <a:ln>
            <a:noFill/>
          </a:ln>
        </p:spPr>
      </p:pic>
      <p:sp>
        <p:nvSpPr>
          <p:cNvPr id="1444" name="Google Shape;1444;p146"/>
          <p:cNvSpPr/>
          <p:nvPr/>
        </p:nvSpPr>
        <p:spPr>
          <a:xfrm>
            <a:off x="4572000" y="5078950"/>
            <a:ext cx="4260600" cy="104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The outer vertical edges of the terrace can be finished with the help of terrace covers mounted on system clips for mounting covers.</a:t>
            </a:r>
            <a:endParaRPr sz="1200">
              <a:highlight>
                <a:srgbClr val="FFFFFF"/>
              </a:highlight>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8" name="Shape 1448"/>
        <p:cNvGrpSpPr/>
        <p:nvPr/>
      </p:nvGrpSpPr>
      <p:grpSpPr>
        <a:xfrm>
          <a:off x="0" y="0"/>
          <a:ext cx="0" cy="0"/>
          <a:chOff x="0" y="0"/>
          <a:chExt cx="0" cy="0"/>
        </a:xfrm>
      </p:grpSpPr>
      <p:pic>
        <p:nvPicPr>
          <p:cNvPr id="1449" name="Google Shape;1449;p147"/>
          <p:cNvPicPr preferRelativeResize="0"/>
          <p:nvPr/>
        </p:nvPicPr>
        <p:blipFill rotWithShape="1">
          <a:blip r:embed="rId3">
            <a:alphaModFix/>
          </a:blip>
          <a:srcRect b="11111" l="11132" r="17" t="0"/>
          <a:stretch/>
        </p:blipFill>
        <p:spPr>
          <a:xfrm>
            <a:off x="4572000" y="0"/>
            <a:ext cx="4570180" cy="4571998"/>
          </a:xfrm>
          <a:prstGeom prst="rect">
            <a:avLst/>
          </a:prstGeom>
          <a:noFill/>
          <a:ln>
            <a:noFill/>
          </a:ln>
        </p:spPr>
      </p:pic>
      <p:sp>
        <p:nvSpPr>
          <p:cNvPr id="1450" name="Google Shape;1450;p147"/>
          <p:cNvSpPr/>
          <p:nvPr/>
        </p:nvSpPr>
        <p:spPr>
          <a:xfrm>
            <a:off x="4572000" y="5078950"/>
            <a:ext cx="4260600" cy="10464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200">
                <a:highlight>
                  <a:srgbClr val="FFFFFF"/>
                </a:highlight>
              </a:rPr>
              <a:t>The outer vertical edges of the terrace can be finished with the help of terrace covers mounted on system clips for mounting covers.</a:t>
            </a:r>
            <a:endParaRPr sz="1200">
              <a:highlight>
                <a:srgbClr val="FFFFFF"/>
              </a:highlight>
            </a:endParaRPr>
          </a:p>
        </p:txBody>
      </p:sp>
      <p:sp>
        <p:nvSpPr>
          <p:cNvPr id="1451" name="Google Shape;1451;p147"/>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pic>
        <p:nvPicPr>
          <p:cNvPr id="1452" name="Google Shape;1452;p147"/>
          <p:cNvPicPr preferRelativeResize="0"/>
          <p:nvPr/>
        </p:nvPicPr>
        <p:blipFill>
          <a:blip r:embed="rId4">
            <a:alphaModFix/>
          </a:blip>
          <a:stretch>
            <a:fillRect/>
          </a:stretch>
        </p:blipFill>
        <p:spPr>
          <a:xfrm>
            <a:off x="399075" y="124325"/>
            <a:ext cx="3635034" cy="4742395"/>
          </a:xfrm>
          <a:prstGeom prst="rect">
            <a:avLst/>
          </a:prstGeom>
          <a:noFill/>
          <a:ln>
            <a:noFill/>
          </a:ln>
        </p:spPr>
      </p:pic>
      <p:sp>
        <p:nvSpPr>
          <p:cNvPr id="1453" name="Google Shape;1453;p147"/>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vertical edges</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7" name="Shape 1457"/>
        <p:cNvGrpSpPr/>
        <p:nvPr/>
      </p:nvGrpSpPr>
      <p:grpSpPr>
        <a:xfrm>
          <a:off x="0" y="0"/>
          <a:ext cx="0" cy="0"/>
          <a:chOff x="0" y="0"/>
          <a:chExt cx="0" cy="0"/>
        </a:xfrm>
      </p:grpSpPr>
      <p:pic>
        <p:nvPicPr>
          <p:cNvPr id="1458" name="Google Shape;1458;p148"/>
          <p:cNvPicPr preferRelativeResize="0"/>
          <p:nvPr/>
        </p:nvPicPr>
        <p:blipFill rotWithShape="1">
          <a:blip r:embed="rId3">
            <a:alphaModFix/>
          </a:blip>
          <a:srcRect b="51354" l="0" r="0" t="0"/>
          <a:stretch/>
        </p:blipFill>
        <p:spPr>
          <a:xfrm>
            <a:off x="4572000" y="0"/>
            <a:ext cx="4570180" cy="4571998"/>
          </a:xfrm>
          <a:prstGeom prst="rect">
            <a:avLst/>
          </a:prstGeom>
          <a:noFill/>
          <a:ln>
            <a:noFill/>
          </a:ln>
        </p:spPr>
      </p:pic>
      <p:sp>
        <p:nvSpPr>
          <p:cNvPr id="1459" name="Google Shape;1459;p148"/>
          <p:cNvSpPr/>
          <p:nvPr/>
        </p:nvSpPr>
        <p:spPr>
          <a:xfrm>
            <a:off x="4572000" y="5078950"/>
            <a:ext cx="4260600" cy="104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Raised outdoor pedestal flooring terrace on an Isokorb balcony slab. More information about porcelain 2 CM thickness tiles you can read on our blog </a:t>
            </a:r>
            <a:r>
              <a:rPr lang="en-GB" sz="1100" u="sng">
                <a:solidFill>
                  <a:schemeClr val="hlink"/>
                </a:solidFill>
                <a:hlinkClick r:id="rId4"/>
              </a:rPr>
              <a:t>https://ddgro.eu/en/articles/terrace-tiles-on-adjustable-pedestals/</a:t>
            </a:r>
            <a:endParaRPr sz="1200">
              <a:highlight>
                <a:srgbClr val="FFFFFF"/>
              </a:highlight>
            </a:endParaRPr>
          </a:p>
        </p:txBody>
      </p:sp>
      <p:sp>
        <p:nvSpPr>
          <p:cNvPr id="1460" name="Google Shape;1460;p148"/>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461" name="Google Shape;1461;p148"/>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2 CM porcelain tiles</a:t>
            </a:r>
            <a:endParaRPr sz="2000">
              <a:solidFill>
                <a:srgbClr val="212121"/>
              </a:solidFill>
              <a:highlight>
                <a:srgbClr val="FF9900"/>
              </a:highlight>
              <a:latin typeface="Montserrat"/>
              <a:ea typeface="Montserrat"/>
              <a:cs typeface="Montserrat"/>
              <a:sym typeface="Montserrat"/>
            </a:endParaRPr>
          </a:p>
        </p:txBody>
      </p:sp>
      <p:pic>
        <p:nvPicPr>
          <p:cNvPr id="1462" name="Google Shape;1462;p148"/>
          <p:cNvPicPr preferRelativeResize="0"/>
          <p:nvPr/>
        </p:nvPicPr>
        <p:blipFill>
          <a:blip r:embed="rId5">
            <a:alphaModFix/>
          </a:blip>
          <a:stretch>
            <a:fillRect/>
          </a:stretch>
        </p:blipFill>
        <p:spPr>
          <a:xfrm>
            <a:off x="152400" y="152400"/>
            <a:ext cx="4267199" cy="4047295"/>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6" name="Shape 1466"/>
        <p:cNvGrpSpPr/>
        <p:nvPr/>
      </p:nvGrpSpPr>
      <p:grpSpPr>
        <a:xfrm>
          <a:off x="0" y="0"/>
          <a:ext cx="0" cy="0"/>
          <a:chOff x="0" y="0"/>
          <a:chExt cx="0" cy="0"/>
        </a:xfrm>
      </p:grpSpPr>
      <p:pic>
        <p:nvPicPr>
          <p:cNvPr id="1467" name="Google Shape;1467;p149"/>
          <p:cNvPicPr preferRelativeResize="0"/>
          <p:nvPr/>
        </p:nvPicPr>
        <p:blipFill rotWithShape="1">
          <a:blip r:embed="rId3">
            <a:alphaModFix/>
          </a:blip>
          <a:srcRect b="0" l="36588" r="15383" t="0"/>
          <a:stretch/>
        </p:blipFill>
        <p:spPr>
          <a:xfrm>
            <a:off x="4572000" y="0"/>
            <a:ext cx="4570180" cy="4571999"/>
          </a:xfrm>
          <a:prstGeom prst="rect">
            <a:avLst/>
          </a:prstGeom>
          <a:noFill/>
          <a:ln>
            <a:noFill/>
          </a:ln>
        </p:spPr>
      </p:pic>
      <p:sp>
        <p:nvSpPr>
          <p:cNvPr id="1468" name="Google Shape;1468;p149"/>
          <p:cNvSpPr/>
          <p:nvPr/>
        </p:nvSpPr>
        <p:spPr>
          <a:xfrm>
            <a:off x="4572000" y="5078950"/>
            <a:ext cx="4260600" cy="104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Terrace floor elements should be moved away from the edge limit, e.g. a wall, to prevent damage. A dilatation clip should be used between the first / last tile and the wall.</a:t>
            </a:r>
            <a:endParaRPr sz="1200">
              <a:highlight>
                <a:srgbClr val="FFFFFF"/>
              </a:highlight>
            </a:endParaRPr>
          </a:p>
        </p:txBody>
      </p:sp>
      <p:sp>
        <p:nvSpPr>
          <p:cNvPr id="1469" name="Google Shape;1469;p149"/>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470" name="Google Shape;1470;p149"/>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up to wall distance</a:t>
            </a:r>
            <a:endParaRPr sz="2000">
              <a:solidFill>
                <a:srgbClr val="212121"/>
              </a:solidFill>
              <a:highlight>
                <a:srgbClr val="FF9900"/>
              </a:highlight>
              <a:latin typeface="Montserrat"/>
              <a:ea typeface="Montserrat"/>
              <a:cs typeface="Montserrat"/>
              <a:sym typeface="Montserrat"/>
            </a:endParaRPr>
          </a:p>
        </p:txBody>
      </p:sp>
      <p:pic>
        <p:nvPicPr>
          <p:cNvPr id="1471" name="Google Shape;1471;p149"/>
          <p:cNvPicPr preferRelativeResize="0"/>
          <p:nvPr/>
        </p:nvPicPr>
        <p:blipFill>
          <a:blip r:embed="rId4">
            <a:alphaModFix/>
          </a:blip>
          <a:stretch>
            <a:fillRect/>
          </a:stretch>
        </p:blipFill>
        <p:spPr>
          <a:xfrm>
            <a:off x="284925" y="83325"/>
            <a:ext cx="3886806" cy="4488674"/>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5" name="Shape 1475"/>
        <p:cNvGrpSpPr/>
        <p:nvPr/>
      </p:nvGrpSpPr>
      <p:grpSpPr>
        <a:xfrm>
          <a:off x="0" y="0"/>
          <a:ext cx="0" cy="0"/>
          <a:chOff x="0" y="0"/>
          <a:chExt cx="0" cy="0"/>
        </a:xfrm>
      </p:grpSpPr>
      <p:pic>
        <p:nvPicPr>
          <p:cNvPr id="1476" name="Google Shape;1476;p150"/>
          <p:cNvPicPr preferRelativeResize="0"/>
          <p:nvPr/>
        </p:nvPicPr>
        <p:blipFill rotWithShape="1">
          <a:blip r:embed="rId3">
            <a:alphaModFix/>
          </a:blip>
          <a:srcRect b="0" l="0" r="25031" t="0"/>
          <a:stretch/>
        </p:blipFill>
        <p:spPr>
          <a:xfrm flipH="1">
            <a:off x="4572000" y="0"/>
            <a:ext cx="4570180" cy="4571999"/>
          </a:xfrm>
          <a:prstGeom prst="rect">
            <a:avLst/>
          </a:prstGeom>
          <a:noFill/>
          <a:ln>
            <a:noFill/>
          </a:ln>
        </p:spPr>
      </p:pic>
      <p:sp>
        <p:nvSpPr>
          <p:cNvPr id="1477" name="Google Shape;1477;p150"/>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478" name="Google Shape;1478;p150"/>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up to wall distance</a:t>
            </a:r>
            <a:endParaRPr sz="2000">
              <a:solidFill>
                <a:srgbClr val="212121"/>
              </a:solidFill>
              <a:highlight>
                <a:srgbClr val="FF9900"/>
              </a:highlight>
              <a:latin typeface="Montserrat"/>
              <a:ea typeface="Montserrat"/>
              <a:cs typeface="Montserrat"/>
              <a:sym typeface="Montserrat"/>
            </a:endParaRPr>
          </a:p>
        </p:txBody>
      </p:sp>
      <p:sp>
        <p:nvSpPr>
          <p:cNvPr id="1479" name="Google Shape;1479;p150"/>
          <p:cNvSpPr/>
          <p:nvPr/>
        </p:nvSpPr>
        <p:spPr>
          <a:xfrm>
            <a:off x="4572000" y="5078950"/>
            <a:ext cx="4260600" cy="104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Terrace floor elements should be moved away from the edge limit, e.g. a wall, to prevent damage. A dilatation clip should be used between the first / last tile and the wall.</a:t>
            </a:r>
            <a:endParaRPr sz="1200">
              <a:highlight>
                <a:srgbClr val="FFFFFF"/>
              </a:highlight>
            </a:endParaRPr>
          </a:p>
        </p:txBody>
      </p:sp>
      <p:pic>
        <p:nvPicPr>
          <p:cNvPr id="1480" name="Google Shape;1480;p150"/>
          <p:cNvPicPr preferRelativeResize="0"/>
          <p:nvPr/>
        </p:nvPicPr>
        <p:blipFill>
          <a:blip r:embed="rId4">
            <a:alphaModFix/>
          </a:blip>
          <a:stretch>
            <a:fillRect/>
          </a:stretch>
        </p:blipFill>
        <p:spPr>
          <a:xfrm>
            <a:off x="507625" y="69050"/>
            <a:ext cx="3526492" cy="4572000"/>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4" name="Shape 1484"/>
        <p:cNvGrpSpPr/>
        <p:nvPr/>
      </p:nvGrpSpPr>
      <p:grpSpPr>
        <a:xfrm>
          <a:off x="0" y="0"/>
          <a:ext cx="0" cy="0"/>
          <a:chOff x="0" y="0"/>
          <a:chExt cx="0" cy="0"/>
        </a:xfrm>
      </p:grpSpPr>
      <p:pic>
        <p:nvPicPr>
          <p:cNvPr id="1485" name="Google Shape;1485;p151"/>
          <p:cNvPicPr preferRelativeResize="0"/>
          <p:nvPr/>
        </p:nvPicPr>
        <p:blipFill rotWithShape="1">
          <a:blip r:embed="rId3">
            <a:alphaModFix/>
          </a:blip>
          <a:srcRect b="0" l="12512" r="12519" t="0"/>
          <a:stretch/>
        </p:blipFill>
        <p:spPr>
          <a:xfrm flipH="1">
            <a:off x="928" y="0"/>
            <a:ext cx="4570184" cy="4572000"/>
          </a:xfrm>
          <a:prstGeom prst="rect">
            <a:avLst/>
          </a:prstGeom>
          <a:noFill/>
          <a:ln>
            <a:noFill/>
          </a:ln>
        </p:spPr>
      </p:pic>
      <p:pic>
        <p:nvPicPr>
          <p:cNvPr id="1486" name="Google Shape;1486;p151"/>
          <p:cNvPicPr preferRelativeResize="0"/>
          <p:nvPr/>
        </p:nvPicPr>
        <p:blipFill rotWithShape="1">
          <a:blip r:embed="rId4">
            <a:alphaModFix/>
          </a:blip>
          <a:srcRect b="3514" l="2641" r="26350" t="1761"/>
          <a:stretch/>
        </p:blipFill>
        <p:spPr>
          <a:xfrm>
            <a:off x="4572000" y="0"/>
            <a:ext cx="4570180" cy="4571998"/>
          </a:xfrm>
          <a:prstGeom prst="rect">
            <a:avLst/>
          </a:prstGeom>
          <a:noFill/>
          <a:ln>
            <a:noFill/>
          </a:ln>
        </p:spPr>
      </p:pic>
      <p:sp>
        <p:nvSpPr>
          <p:cNvPr id="1487" name="Google Shape;1487;p151"/>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488" name="Google Shape;1488;p151"/>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up to wall distance</a:t>
            </a:r>
            <a:endParaRPr sz="2000">
              <a:solidFill>
                <a:srgbClr val="212121"/>
              </a:solidFill>
              <a:highlight>
                <a:srgbClr val="FF9900"/>
              </a:highlight>
              <a:latin typeface="Montserrat"/>
              <a:ea typeface="Montserrat"/>
              <a:cs typeface="Montserrat"/>
              <a:sym typeface="Montserrat"/>
            </a:endParaRPr>
          </a:p>
        </p:txBody>
      </p:sp>
      <p:sp>
        <p:nvSpPr>
          <p:cNvPr id="1489" name="Google Shape;1489;p151"/>
          <p:cNvSpPr/>
          <p:nvPr/>
        </p:nvSpPr>
        <p:spPr>
          <a:xfrm>
            <a:off x="4572000" y="5078950"/>
            <a:ext cx="4260600" cy="104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Terrace floor elements should be moved away from the edge limit, e.g. a wall, to prevent damage. A dilatation clip should be used between the first / last tile and the wall.</a:t>
            </a:r>
            <a:endParaRPr sz="1200">
              <a:highlight>
                <a:srgbClr val="FFFFFF"/>
              </a:highlight>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3" name="Shape 1493"/>
        <p:cNvGrpSpPr/>
        <p:nvPr/>
      </p:nvGrpSpPr>
      <p:grpSpPr>
        <a:xfrm>
          <a:off x="0" y="0"/>
          <a:ext cx="0" cy="0"/>
          <a:chOff x="0" y="0"/>
          <a:chExt cx="0" cy="0"/>
        </a:xfrm>
      </p:grpSpPr>
      <p:pic>
        <p:nvPicPr>
          <p:cNvPr id="1494" name="Google Shape;1494;p152"/>
          <p:cNvPicPr preferRelativeResize="0"/>
          <p:nvPr/>
        </p:nvPicPr>
        <p:blipFill rotWithShape="1">
          <a:blip r:embed="rId3">
            <a:alphaModFix/>
          </a:blip>
          <a:srcRect b="9176" l="0" r="0" t="15793"/>
          <a:stretch/>
        </p:blipFill>
        <p:spPr>
          <a:xfrm flipH="1">
            <a:off x="928" y="0"/>
            <a:ext cx="4570184" cy="4572000"/>
          </a:xfrm>
          <a:prstGeom prst="rect">
            <a:avLst/>
          </a:prstGeom>
          <a:noFill/>
          <a:ln>
            <a:noFill/>
          </a:ln>
        </p:spPr>
      </p:pic>
      <p:pic>
        <p:nvPicPr>
          <p:cNvPr id="1495" name="Google Shape;1495;p152"/>
          <p:cNvPicPr preferRelativeResize="0"/>
          <p:nvPr/>
        </p:nvPicPr>
        <p:blipFill rotWithShape="1">
          <a:blip r:embed="rId4">
            <a:alphaModFix/>
          </a:blip>
          <a:srcRect b="12484" l="0" r="0" t="12484"/>
          <a:stretch/>
        </p:blipFill>
        <p:spPr>
          <a:xfrm rot="10800000">
            <a:off x="4571100" y="0"/>
            <a:ext cx="4570180" cy="4571997"/>
          </a:xfrm>
          <a:prstGeom prst="rect">
            <a:avLst/>
          </a:prstGeom>
          <a:noFill/>
          <a:ln>
            <a:noFill/>
          </a:ln>
        </p:spPr>
      </p:pic>
      <p:sp>
        <p:nvSpPr>
          <p:cNvPr id="1496" name="Google Shape;1496;p152"/>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497" name="Google Shape;1497;p152"/>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up to wall distance</a:t>
            </a:r>
            <a:endParaRPr sz="2000">
              <a:solidFill>
                <a:srgbClr val="212121"/>
              </a:solidFill>
              <a:highlight>
                <a:srgbClr val="FF9900"/>
              </a:highlight>
              <a:latin typeface="Montserrat"/>
              <a:ea typeface="Montserrat"/>
              <a:cs typeface="Montserrat"/>
              <a:sym typeface="Montserrat"/>
            </a:endParaRPr>
          </a:p>
        </p:txBody>
      </p:sp>
      <p:sp>
        <p:nvSpPr>
          <p:cNvPr id="1498" name="Google Shape;1498;p152"/>
          <p:cNvSpPr/>
          <p:nvPr/>
        </p:nvSpPr>
        <p:spPr>
          <a:xfrm>
            <a:off x="4572000" y="5078950"/>
            <a:ext cx="4260600" cy="104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Terrace floor elements should be moved away from the edge limit, e.g. a wall, to prevent damage. A dilatation clip should be used between the first / last tile and the wall.</a:t>
            </a:r>
            <a:endParaRPr sz="1200">
              <a:highlight>
                <a:srgbClr val="FFFFFF"/>
              </a:highlight>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2" name="Shape 1502"/>
        <p:cNvGrpSpPr/>
        <p:nvPr/>
      </p:nvGrpSpPr>
      <p:grpSpPr>
        <a:xfrm>
          <a:off x="0" y="0"/>
          <a:ext cx="0" cy="0"/>
          <a:chOff x="0" y="0"/>
          <a:chExt cx="0" cy="0"/>
        </a:xfrm>
      </p:grpSpPr>
      <p:pic>
        <p:nvPicPr>
          <p:cNvPr id="1503" name="Google Shape;1503;p153"/>
          <p:cNvPicPr preferRelativeResize="0"/>
          <p:nvPr/>
        </p:nvPicPr>
        <p:blipFill rotWithShape="1">
          <a:blip r:embed="rId3">
            <a:alphaModFix/>
          </a:blip>
          <a:srcRect b="-12345" l="-2820" r="-2831" t="-12358"/>
          <a:stretch/>
        </p:blipFill>
        <p:spPr>
          <a:xfrm>
            <a:off x="928" y="0"/>
            <a:ext cx="4570184" cy="4572000"/>
          </a:xfrm>
          <a:prstGeom prst="rect">
            <a:avLst/>
          </a:prstGeom>
          <a:noFill/>
          <a:ln>
            <a:noFill/>
          </a:ln>
        </p:spPr>
      </p:pic>
      <p:pic>
        <p:nvPicPr>
          <p:cNvPr id="1504" name="Google Shape;1504;p153"/>
          <p:cNvPicPr preferRelativeResize="0"/>
          <p:nvPr/>
        </p:nvPicPr>
        <p:blipFill rotWithShape="1">
          <a:blip r:embed="rId4">
            <a:alphaModFix/>
          </a:blip>
          <a:srcRect b="-28959" l="-10" r="-20" t="-28943"/>
          <a:stretch/>
        </p:blipFill>
        <p:spPr>
          <a:xfrm>
            <a:off x="4571100" y="-1"/>
            <a:ext cx="4570180" cy="4571998"/>
          </a:xfrm>
          <a:prstGeom prst="rect">
            <a:avLst/>
          </a:prstGeom>
          <a:noFill/>
          <a:ln>
            <a:noFill/>
          </a:ln>
        </p:spPr>
      </p:pic>
      <p:sp>
        <p:nvSpPr>
          <p:cNvPr id="1505" name="Google Shape;1505;p153"/>
          <p:cNvSpPr/>
          <p:nvPr/>
        </p:nvSpPr>
        <p:spPr>
          <a:xfrm>
            <a:off x="4572000" y="5078950"/>
            <a:ext cx="4260600" cy="104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Gap spacers are protruding elements from the pedestals head of a certain width ( 3 / 5 mm ) that set the gap between the tiles and prevent the terrace tiles from moving.</a:t>
            </a:r>
            <a:endParaRPr sz="1200">
              <a:highlight>
                <a:srgbClr val="FFFFFF"/>
              </a:highlight>
            </a:endParaRPr>
          </a:p>
        </p:txBody>
      </p:sp>
      <p:sp>
        <p:nvSpPr>
          <p:cNvPr id="1506" name="Google Shape;1506;p153"/>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507" name="Google Shape;1507;p153"/>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gap space between tiles</a:t>
            </a:r>
            <a:endParaRPr sz="2000">
              <a:solidFill>
                <a:srgbClr val="212121"/>
              </a:solidFill>
              <a:highlight>
                <a:srgbClr val="FF9900"/>
              </a:highlight>
              <a:latin typeface="Montserrat"/>
              <a:ea typeface="Montserrat"/>
              <a:cs typeface="Montserrat"/>
              <a:sym typeface="Montserrat"/>
            </a:endParaRPr>
          </a:p>
        </p:txBody>
      </p:sp>
      <p:sp>
        <p:nvSpPr>
          <p:cNvPr id="1508" name="Google Shape;1508;p153"/>
          <p:cNvSpPr/>
          <p:nvPr/>
        </p:nvSpPr>
        <p:spPr>
          <a:xfrm>
            <a:off x="514225" y="4434425"/>
            <a:ext cx="1923000" cy="483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5 mm (</a:t>
            </a:r>
            <a:r>
              <a:rPr lang="en-GB" sz="2000">
                <a:solidFill>
                  <a:srgbClr val="212121"/>
                </a:solidFill>
                <a:latin typeface="Montserrat"/>
                <a:ea typeface="Montserrat"/>
                <a:cs typeface="Montserrat"/>
                <a:sym typeface="Montserrat"/>
              </a:rPr>
              <a:t>13/64”)</a:t>
            </a:r>
            <a:endParaRPr sz="2000">
              <a:solidFill>
                <a:srgbClr val="212121"/>
              </a:solidFill>
              <a:highlight>
                <a:srgbClr val="FF9900"/>
              </a:highlight>
              <a:latin typeface="Montserrat"/>
              <a:ea typeface="Montserrat"/>
              <a:cs typeface="Montserrat"/>
              <a:sym typeface="Montserrat"/>
            </a:endParaRPr>
          </a:p>
        </p:txBody>
      </p:sp>
      <p:sp>
        <p:nvSpPr>
          <p:cNvPr id="1509" name="Google Shape;1509;p153"/>
          <p:cNvSpPr/>
          <p:nvPr/>
        </p:nvSpPr>
        <p:spPr>
          <a:xfrm>
            <a:off x="2975650" y="4434425"/>
            <a:ext cx="1923000" cy="483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3</a:t>
            </a:r>
            <a:r>
              <a:rPr lang="en-GB" sz="2000">
                <a:solidFill>
                  <a:srgbClr val="212121"/>
                </a:solidFill>
                <a:latin typeface="Montserrat"/>
                <a:ea typeface="Montserrat"/>
                <a:cs typeface="Montserrat"/>
                <a:sym typeface="Montserrat"/>
              </a:rPr>
              <a:t> mm (1/8”)</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19"/>
          <p:cNvPicPr preferRelativeResize="0"/>
          <p:nvPr/>
        </p:nvPicPr>
        <p:blipFill rotWithShape="1">
          <a:blip r:embed="rId3">
            <a:alphaModFix/>
          </a:blip>
          <a:srcRect b="0" l="34123" r="0" t="0"/>
          <a:stretch/>
        </p:blipFill>
        <p:spPr>
          <a:xfrm>
            <a:off x="0" y="-613825"/>
            <a:ext cx="4570174" cy="5185826"/>
          </a:xfrm>
          <a:prstGeom prst="rect">
            <a:avLst/>
          </a:prstGeom>
          <a:noFill/>
          <a:ln>
            <a:noFill/>
          </a:ln>
        </p:spPr>
      </p:pic>
      <p:pic>
        <p:nvPicPr>
          <p:cNvPr id="184" name="Google Shape;184;p19"/>
          <p:cNvPicPr preferRelativeResize="0"/>
          <p:nvPr/>
        </p:nvPicPr>
        <p:blipFill rotWithShape="1">
          <a:blip r:embed="rId4">
            <a:alphaModFix/>
          </a:blip>
          <a:srcRect b="0" l="12642" r="12635" t="0"/>
          <a:stretch/>
        </p:blipFill>
        <p:spPr>
          <a:xfrm>
            <a:off x="4572000" y="0"/>
            <a:ext cx="4570182" cy="4571999"/>
          </a:xfrm>
          <a:prstGeom prst="rect">
            <a:avLst/>
          </a:prstGeom>
          <a:noFill/>
          <a:ln>
            <a:noFill/>
          </a:ln>
        </p:spPr>
      </p:pic>
      <p:pic>
        <p:nvPicPr>
          <p:cNvPr id="185" name="Google Shape;185;p19"/>
          <p:cNvPicPr preferRelativeResize="0"/>
          <p:nvPr/>
        </p:nvPicPr>
        <p:blipFill>
          <a:blip r:embed="rId5">
            <a:alphaModFix/>
          </a:blip>
          <a:stretch>
            <a:fillRect/>
          </a:stretch>
        </p:blipFill>
        <p:spPr>
          <a:xfrm>
            <a:off x="1633850" y="1252725"/>
            <a:ext cx="1302476" cy="1302476"/>
          </a:xfrm>
          <a:prstGeom prst="rect">
            <a:avLst/>
          </a:prstGeom>
          <a:noFill/>
          <a:ln>
            <a:noFill/>
          </a:ln>
        </p:spPr>
      </p:pic>
      <p:pic>
        <p:nvPicPr>
          <p:cNvPr id="186" name="Google Shape;186;p19"/>
          <p:cNvPicPr preferRelativeResize="0"/>
          <p:nvPr/>
        </p:nvPicPr>
        <p:blipFill>
          <a:blip r:embed="rId5">
            <a:alphaModFix/>
          </a:blip>
          <a:stretch>
            <a:fillRect/>
          </a:stretch>
        </p:blipFill>
        <p:spPr>
          <a:xfrm>
            <a:off x="6329925" y="1252725"/>
            <a:ext cx="1302476" cy="1302476"/>
          </a:xfrm>
          <a:prstGeom prst="rect">
            <a:avLst/>
          </a:prstGeom>
          <a:noFill/>
          <a:ln>
            <a:noFill/>
          </a:ln>
        </p:spPr>
      </p:pic>
      <p:sp>
        <p:nvSpPr>
          <p:cNvPr id="187" name="Google Shape;187;p19"/>
          <p:cNvSpPr/>
          <p:nvPr/>
        </p:nvSpPr>
        <p:spPr>
          <a:xfrm>
            <a:off x="3648850" y="4627825"/>
            <a:ext cx="5299800" cy="19506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b="1" lang="en-GB" sz="1500"/>
              <a:t>Water penetration and freezing leads to weaning of glued tiles. Decay causes damage to the boards and the inability to use the terrace safely. The terrace surface becomes slippery and unsightly. See how we repaired old terrace with pedestals system </a:t>
            </a:r>
            <a:r>
              <a:rPr lang="en-GB" sz="1200" u="sng">
                <a:solidFill>
                  <a:schemeClr val="hlink"/>
                </a:solidFill>
                <a:hlinkClick r:id="rId6"/>
              </a:rPr>
              <a:t>https://ddgro.eu/en/articles/how-did-we-repair-a-terrace-of-80m2-using-a-simple-technology/</a:t>
            </a:r>
            <a:endParaRPr sz="1300"/>
          </a:p>
        </p:txBody>
      </p:sp>
      <p:sp>
        <p:nvSpPr>
          <p:cNvPr id="188" name="Google Shape;188;p19"/>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89" name="Google Shape;189;p19"/>
          <p:cNvSpPr/>
          <p:nvPr/>
        </p:nvSpPr>
        <p:spPr>
          <a:xfrm>
            <a:off x="3385362" y="516000"/>
            <a:ext cx="2373274" cy="454526"/>
          </a:xfrm>
          <a:prstGeom prst="rect">
            <a:avLst/>
          </a:prstGeom>
        </p:spPr>
        <p:txBody>
          <a:bodyPr>
            <a:prstTxWarp prst="textPlain"/>
          </a:bodyPr>
          <a:lstStyle/>
          <a:p>
            <a:pPr lvl="0" algn="ctr"/>
            <a:r>
              <a:rPr b="0" i="0">
                <a:ln cap="flat" cmpd="sng" w="28575">
                  <a:solidFill>
                    <a:srgbClr val="FFFF00"/>
                  </a:solidFill>
                  <a:prstDash val="solid"/>
                  <a:round/>
                  <a:headEnd len="sm" w="sm" type="none"/>
                  <a:tailEnd len="sm" w="sm" type="none"/>
                </a:ln>
                <a:solidFill>
                  <a:srgbClr val="FF0000"/>
                </a:solidFill>
                <a:latin typeface="Arial"/>
              </a:rPr>
              <a:t>WRONG</a:t>
            </a:r>
          </a:p>
        </p:txBody>
      </p:sp>
      <p:sp>
        <p:nvSpPr>
          <p:cNvPr id="190" name="Google Shape;190;p19"/>
          <p:cNvSpPr/>
          <p:nvPr/>
        </p:nvSpPr>
        <p:spPr>
          <a:xfrm>
            <a:off x="186250" y="5047195"/>
            <a:ext cx="3462600" cy="1302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a:t>
            </a:r>
            <a:r>
              <a:rPr lang="en-GB" sz="2000">
                <a:solidFill>
                  <a:srgbClr val="212121"/>
                </a:solidFill>
                <a:highlight>
                  <a:srgbClr val="FF9900"/>
                </a:highlight>
                <a:latin typeface="Montserrat"/>
                <a:ea typeface="Montserrat"/>
                <a:cs typeface="Montserrat"/>
                <a:sym typeface="Montserrat"/>
              </a:rPr>
              <a:t> </a:t>
            </a:r>
            <a:br>
              <a:rPr lang="en-GB" sz="2000">
                <a:solidFill>
                  <a:srgbClr val="212121"/>
                </a:solidFill>
                <a:latin typeface="Montserrat"/>
                <a:ea typeface="Montserrat"/>
                <a:cs typeface="Montserrat"/>
                <a:sym typeface="Montserrat"/>
              </a:rPr>
            </a:br>
            <a:r>
              <a:rPr lang="en-GB" sz="2400">
                <a:solidFill>
                  <a:srgbClr val="212121"/>
                </a:solidFill>
                <a:highlight>
                  <a:srgbClr val="FF0000"/>
                </a:highlight>
                <a:latin typeface="Montserrat"/>
                <a:ea typeface="Montserrat"/>
                <a:cs typeface="Montserrat"/>
                <a:sym typeface="Montserrat"/>
              </a:rPr>
              <a:t>vs. traditional solution</a:t>
            </a:r>
            <a:endParaRPr sz="1000">
              <a:highlight>
                <a:srgbClr val="FF0000"/>
              </a:highlight>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3" name="Shape 1513"/>
        <p:cNvGrpSpPr/>
        <p:nvPr/>
      </p:nvGrpSpPr>
      <p:grpSpPr>
        <a:xfrm>
          <a:off x="0" y="0"/>
          <a:ext cx="0" cy="0"/>
          <a:chOff x="0" y="0"/>
          <a:chExt cx="0" cy="0"/>
        </a:xfrm>
      </p:grpSpPr>
      <p:pic>
        <p:nvPicPr>
          <p:cNvPr id="1514" name="Google Shape;1514;p154"/>
          <p:cNvPicPr preferRelativeResize="0"/>
          <p:nvPr/>
        </p:nvPicPr>
        <p:blipFill rotWithShape="1">
          <a:blip r:embed="rId3">
            <a:alphaModFix/>
          </a:blip>
          <a:srcRect b="-38936" l="-20" r="0" t="-38936"/>
          <a:stretch/>
        </p:blipFill>
        <p:spPr>
          <a:xfrm>
            <a:off x="928" y="0"/>
            <a:ext cx="4570184" cy="4572000"/>
          </a:xfrm>
          <a:prstGeom prst="rect">
            <a:avLst/>
          </a:prstGeom>
          <a:noFill/>
          <a:ln>
            <a:noFill/>
          </a:ln>
        </p:spPr>
      </p:pic>
      <p:pic>
        <p:nvPicPr>
          <p:cNvPr id="1515" name="Google Shape;1515;p154"/>
          <p:cNvPicPr preferRelativeResize="0"/>
          <p:nvPr/>
        </p:nvPicPr>
        <p:blipFill rotWithShape="1">
          <a:blip r:embed="rId4">
            <a:alphaModFix/>
          </a:blip>
          <a:srcRect b="0" l="21883" r="21889" t="0"/>
          <a:stretch/>
        </p:blipFill>
        <p:spPr>
          <a:xfrm>
            <a:off x="4571100" y="-1"/>
            <a:ext cx="4570180" cy="4571998"/>
          </a:xfrm>
          <a:prstGeom prst="rect">
            <a:avLst/>
          </a:prstGeom>
          <a:noFill/>
          <a:ln>
            <a:noFill/>
          </a:ln>
        </p:spPr>
      </p:pic>
      <p:sp>
        <p:nvSpPr>
          <p:cNvPr id="1516" name="Google Shape;1516;p154"/>
          <p:cNvSpPr/>
          <p:nvPr/>
        </p:nvSpPr>
        <p:spPr>
          <a:xfrm>
            <a:off x="4572000" y="5078950"/>
            <a:ext cx="4260600" cy="7941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The gap between the tiles (3 mm (1/8") gap in the pictures) allows free drainage of water from the terrace surface.</a:t>
            </a:r>
            <a:endParaRPr sz="1200">
              <a:highlight>
                <a:srgbClr val="FFFFFF"/>
              </a:highlight>
            </a:endParaRPr>
          </a:p>
        </p:txBody>
      </p:sp>
      <p:sp>
        <p:nvSpPr>
          <p:cNvPr id="1517" name="Google Shape;1517;p154"/>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518" name="Google Shape;1518;p154"/>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gap space between tiles</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2" name="Shape 1522"/>
        <p:cNvGrpSpPr/>
        <p:nvPr/>
      </p:nvGrpSpPr>
      <p:grpSpPr>
        <a:xfrm>
          <a:off x="0" y="0"/>
          <a:ext cx="0" cy="0"/>
          <a:chOff x="0" y="0"/>
          <a:chExt cx="0" cy="0"/>
        </a:xfrm>
      </p:grpSpPr>
      <p:pic>
        <p:nvPicPr>
          <p:cNvPr id="1523" name="Google Shape;1523;p155"/>
          <p:cNvPicPr preferRelativeResize="0"/>
          <p:nvPr/>
        </p:nvPicPr>
        <p:blipFill rotWithShape="1">
          <a:blip r:embed="rId3">
            <a:alphaModFix/>
          </a:blip>
          <a:srcRect b="-8018" l="11371" r="11378" t="-8018"/>
          <a:stretch/>
        </p:blipFill>
        <p:spPr>
          <a:xfrm>
            <a:off x="928" y="0"/>
            <a:ext cx="4570184" cy="4572000"/>
          </a:xfrm>
          <a:prstGeom prst="rect">
            <a:avLst/>
          </a:prstGeom>
          <a:noFill/>
          <a:ln>
            <a:noFill/>
          </a:ln>
        </p:spPr>
      </p:pic>
      <p:pic>
        <p:nvPicPr>
          <p:cNvPr id="1524" name="Google Shape;1524;p155"/>
          <p:cNvPicPr preferRelativeResize="0"/>
          <p:nvPr/>
        </p:nvPicPr>
        <p:blipFill rotWithShape="1">
          <a:blip r:embed="rId4">
            <a:alphaModFix/>
          </a:blip>
          <a:srcRect b="131" l="-10" r="0" t="17989"/>
          <a:stretch/>
        </p:blipFill>
        <p:spPr>
          <a:xfrm>
            <a:off x="4571100" y="-1"/>
            <a:ext cx="4570180" cy="4571997"/>
          </a:xfrm>
          <a:prstGeom prst="rect">
            <a:avLst/>
          </a:prstGeom>
          <a:noFill/>
          <a:ln>
            <a:noFill/>
          </a:ln>
        </p:spPr>
      </p:pic>
      <p:sp>
        <p:nvSpPr>
          <p:cNvPr id="1525" name="Google Shape;1525;p155"/>
          <p:cNvSpPr txBox="1"/>
          <p:nvPr/>
        </p:nvSpPr>
        <p:spPr>
          <a:xfrm>
            <a:off x="4511850" y="5047200"/>
            <a:ext cx="4012800" cy="1126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GB" sz="1200"/>
              <a:t>A 1.5 mm thick rubber shim is placed between the iles and the pedestal head to block out any walking noises such as sand particles etc.</a:t>
            </a:r>
            <a:endParaRPr sz="1200"/>
          </a:p>
        </p:txBody>
      </p:sp>
      <p:sp>
        <p:nvSpPr>
          <p:cNvPr id="1526" name="Google Shape;1526;p155"/>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527" name="Google Shape;1527;p155"/>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rubber shim</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1" name="Shape 1531"/>
        <p:cNvGrpSpPr/>
        <p:nvPr/>
      </p:nvGrpSpPr>
      <p:grpSpPr>
        <a:xfrm>
          <a:off x="0" y="0"/>
          <a:ext cx="0" cy="0"/>
          <a:chOff x="0" y="0"/>
          <a:chExt cx="0" cy="0"/>
        </a:xfrm>
      </p:grpSpPr>
      <p:pic>
        <p:nvPicPr>
          <p:cNvPr id="1532" name="Google Shape;1532;p156"/>
          <p:cNvPicPr preferRelativeResize="0"/>
          <p:nvPr/>
        </p:nvPicPr>
        <p:blipFill rotWithShape="1">
          <a:blip r:embed="rId3">
            <a:alphaModFix/>
          </a:blip>
          <a:srcRect b="0" l="21883" r="21889" t="0"/>
          <a:stretch/>
        </p:blipFill>
        <p:spPr>
          <a:xfrm>
            <a:off x="928" y="0"/>
            <a:ext cx="4570184" cy="4572000"/>
          </a:xfrm>
          <a:prstGeom prst="rect">
            <a:avLst/>
          </a:prstGeom>
          <a:noFill/>
          <a:ln>
            <a:noFill/>
          </a:ln>
        </p:spPr>
      </p:pic>
      <p:pic>
        <p:nvPicPr>
          <p:cNvPr id="1533" name="Google Shape;1533;p156"/>
          <p:cNvPicPr preferRelativeResize="0"/>
          <p:nvPr/>
        </p:nvPicPr>
        <p:blipFill rotWithShape="1">
          <a:blip r:embed="rId4">
            <a:alphaModFix/>
          </a:blip>
          <a:srcRect b="-10168" l="12543" r="19797" t="-10168"/>
          <a:stretch/>
        </p:blipFill>
        <p:spPr>
          <a:xfrm>
            <a:off x="4571100" y="-1"/>
            <a:ext cx="4570180" cy="4571997"/>
          </a:xfrm>
          <a:prstGeom prst="rect">
            <a:avLst/>
          </a:prstGeom>
          <a:noFill/>
          <a:ln>
            <a:noFill/>
          </a:ln>
        </p:spPr>
      </p:pic>
      <p:sp>
        <p:nvSpPr>
          <p:cNvPr id="1534" name="Google Shape;1534;p156"/>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535" name="Google Shape;1535;p156"/>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rubber shim</a:t>
            </a:r>
            <a:endParaRPr sz="2000">
              <a:solidFill>
                <a:srgbClr val="212121"/>
              </a:solidFill>
              <a:highlight>
                <a:srgbClr val="FF9900"/>
              </a:highlight>
              <a:latin typeface="Montserrat"/>
              <a:ea typeface="Montserrat"/>
              <a:cs typeface="Montserrat"/>
              <a:sym typeface="Montserrat"/>
            </a:endParaRPr>
          </a:p>
        </p:txBody>
      </p:sp>
      <p:sp>
        <p:nvSpPr>
          <p:cNvPr id="1536" name="Google Shape;1536;p156"/>
          <p:cNvSpPr txBox="1"/>
          <p:nvPr/>
        </p:nvSpPr>
        <p:spPr>
          <a:xfrm>
            <a:off x="4511850" y="5047200"/>
            <a:ext cx="4012800" cy="1126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GB" sz="1200"/>
              <a:t>A 1.5 mm thick rubber shim is placed between the iles and the pedestal head to block out any walking noises such as sand particles etc.</a:t>
            </a:r>
            <a:endParaRPr sz="1200"/>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0" name="Shape 1540"/>
        <p:cNvGrpSpPr/>
        <p:nvPr/>
      </p:nvGrpSpPr>
      <p:grpSpPr>
        <a:xfrm>
          <a:off x="0" y="0"/>
          <a:ext cx="0" cy="0"/>
          <a:chOff x="0" y="0"/>
          <a:chExt cx="0" cy="0"/>
        </a:xfrm>
      </p:grpSpPr>
      <p:pic>
        <p:nvPicPr>
          <p:cNvPr id="1541" name="Google Shape;1541;p157"/>
          <p:cNvPicPr preferRelativeResize="0"/>
          <p:nvPr/>
        </p:nvPicPr>
        <p:blipFill rotWithShape="1">
          <a:blip r:embed="rId3">
            <a:alphaModFix/>
          </a:blip>
          <a:srcRect b="-6818" l="3266" r="31527" t="-9149"/>
          <a:stretch/>
        </p:blipFill>
        <p:spPr>
          <a:xfrm>
            <a:off x="4571100" y="-1"/>
            <a:ext cx="4570180" cy="4571997"/>
          </a:xfrm>
          <a:prstGeom prst="rect">
            <a:avLst/>
          </a:prstGeom>
          <a:noFill/>
          <a:ln>
            <a:noFill/>
          </a:ln>
        </p:spPr>
      </p:pic>
      <p:sp>
        <p:nvSpPr>
          <p:cNvPr id="1542" name="Google Shape;1542;p157"/>
          <p:cNvSpPr txBox="1"/>
          <p:nvPr/>
        </p:nvSpPr>
        <p:spPr>
          <a:xfrm>
            <a:off x="4607375" y="5047200"/>
            <a:ext cx="4214700" cy="945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GB" sz="1200"/>
              <a:t>In the case of balconies with a balustrade, it is recommended to support the last tiles additionally on a riveted aluminium angle to the railing in order to additionally support the panel and protect it against sliding.</a:t>
            </a:r>
            <a:endParaRPr sz="1200"/>
          </a:p>
        </p:txBody>
      </p:sp>
      <p:sp>
        <p:nvSpPr>
          <p:cNvPr id="1543" name="Google Shape;1543;p157"/>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pic>
        <p:nvPicPr>
          <p:cNvPr id="1544" name="Google Shape;1544;p157"/>
          <p:cNvPicPr preferRelativeResize="0"/>
          <p:nvPr/>
        </p:nvPicPr>
        <p:blipFill>
          <a:blip r:embed="rId4">
            <a:alphaModFix/>
          </a:blip>
          <a:stretch>
            <a:fillRect/>
          </a:stretch>
        </p:blipFill>
        <p:spPr>
          <a:xfrm>
            <a:off x="152400" y="1283213"/>
            <a:ext cx="4266302" cy="2005582"/>
          </a:xfrm>
          <a:prstGeom prst="rect">
            <a:avLst/>
          </a:prstGeom>
          <a:noFill/>
          <a:ln>
            <a:noFill/>
          </a:ln>
        </p:spPr>
      </p:pic>
      <p:sp>
        <p:nvSpPr>
          <p:cNvPr id="1545" name="Google Shape;1545;p157"/>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terrace edge balustrade</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9" name="Shape 1549"/>
        <p:cNvGrpSpPr/>
        <p:nvPr/>
      </p:nvGrpSpPr>
      <p:grpSpPr>
        <a:xfrm>
          <a:off x="0" y="0"/>
          <a:ext cx="0" cy="0"/>
          <a:chOff x="0" y="0"/>
          <a:chExt cx="0" cy="0"/>
        </a:xfrm>
      </p:grpSpPr>
      <p:pic>
        <p:nvPicPr>
          <p:cNvPr id="1550" name="Google Shape;1550;p158"/>
          <p:cNvPicPr preferRelativeResize="0"/>
          <p:nvPr/>
        </p:nvPicPr>
        <p:blipFill rotWithShape="1">
          <a:blip r:embed="rId3">
            <a:alphaModFix/>
          </a:blip>
          <a:srcRect b="-23145" l="8860" r="8868" t="-23160"/>
          <a:stretch/>
        </p:blipFill>
        <p:spPr>
          <a:xfrm>
            <a:off x="928" y="0"/>
            <a:ext cx="4570184" cy="4572000"/>
          </a:xfrm>
          <a:prstGeom prst="rect">
            <a:avLst/>
          </a:prstGeom>
          <a:noFill/>
          <a:ln>
            <a:noFill/>
          </a:ln>
        </p:spPr>
      </p:pic>
      <p:pic>
        <p:nvPicPr>
          <p:cNvPr id="1551" name="Google Shape;1551;p158"/>
          <p:cNvPicPr preferRelativeResize="0"/>
          <p:nvPr/>
        </p:nvPicPr>
        <p:blipFill rotWithShape="1">
          <a:blip r:embed="rId4">
            <a:alphaModFix/>
          </a:blip>
          <a:srcRect b="-23356" l="16070" r="16063" t="-16250"/>
          <a:stretch/>
        </p:blipFill>
        <p:spPr>
          <a:xfrm>
            <a:off x="4571100" y="-1"/>
            <a:ext cx="4570180" cy="4571997"/>
          </a:xfrm>
          <a:prstGeom prst="rect">
            <a:avLst/>
          </a:prstGeom>
          <a:noFill/>
          <a:ln>
            <a:noFill/>
          </a:ln>
        </p:spPr>
      </p:pic>
      <p:sp>
        <p:nvSpPr>
          <p:cNvPr id="1552" name="Google Shape;1552;p158"/>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553" name="Google Shape;1553;p158"/>
          <p:cNvSpPr txBox="1"/>
          <p:nvPr/>
        </p:nvSpPr>
        <p:spPr>
          <a:xfrm>
            <a:off x="4607375" y="5047200"/>
            <a:ext cx="4214700" cy="9450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GB" sz="1200"/>
              <a:t>In the case of balconies with a balustrade, it is recommended to support the last tiles additionally on a riveted aluminium angle to the railing in order to additionally support the panel and protect it against sliding.</a:t>
            </a:r>
            <a:endParaRPr sz="1200"/>
          </a:p>
        </p:txBody>
      </p:sp>
      <p:sp>
        <p:nvSpPr>
          <p:cNvPr id="1554" name="Google Shape;1554;p158"/>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terrace edge balustrade</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8" name="Shape 1558"/>
        <p:cNvGrpSpPr/>
        <p:nvPr/>
      </p:nvGrpSpPr>
      <p:grpSpPr>
        <a:xfrm>
          <a:off x="0" y="0"/>
          <a:ext cx="0" cy="0"/>
          <a:chOff x="0" y="0"/>
          <a:chExt cx="0" cy="0"/>
        </a:xfrm>
      </p:grpSpPr>
      <p:sp>
        <p:nvSpPr>
          <p:cNvPr id="1559" name="Google Shape;1559;p159"/>
          <p:cNvSpPr/>
          <p:nvPr/>
        </p:nvSpPr>
        <p:spPr>
          <a:xfrm>
            <a:off x="4572000" y="5078952"/>
            <a:ext cx="3811800" cy="7941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If it is possible to damage the water membrane insulation, it is recommended to use SBR granulate pads underlays.</a:t>
            </a:r>
            <a:endParaRPr sz="1200"/>
          </a:p>
        </p:txBody>
      </p:sp>
      <p:pic>
        <p:nvPicPr>
          <p:cNvPr id="1560" name="Google Shape;1560;p159"/>
          <p:cNvPicPr preferRelativeResize="0"/>
          <p:nvPr/>
        </p:nvPicPr>
        <p:blipFill rotWithShape="1">
          <a:blip r:embed="rId3">
            <a:alphaModFix/>
          </a:blip>
          <a:srcRect b="-23424" l="-2675" r="-2665" t="-23439"/>
          <a:stretch/>
        </p:blipFill>
        <p:spPr>
          <a:xfrm>
            <a:off x="928" y="0"/>
            <a:ext cx="4570182" cy="4572000"/>
          </a:xfrm>
          <a:prstGeom prst="rect">
            <a:avLst/>
          </a:prstGeom>
          <a:noFill/>
          <a:ln>
            <a:noFill/>
          </a:ln>
        </p:spPr>
      </p:pic>
      <p:pic>
        <p:nvPicPr>
          <p:cNvPr id="1561" name="Google Shape;1561;p159"/>
          <p:cNvPicPr preferRelativeResize="0"/>
          <p:nvPr/>
        </p:nvPicPr>
        <p:blipFill rotWithShape="1">
          <a:blip r:embed="rId4">
            <a:alphaModFix/>
          </a:blip>
          <a:srcRect b="0" l="25004" r="18768" t="0"/>
          <a:stretch/>
        </p:blipFill>
        <p:spPr>
          <a:xfrm>
            <a:off x="4572000" y="0"/>
            <a:ext cx="4570182" cy="4572000"/>
          </a:xfrm>
          <a:prstGeom prst="rect">
            <a:avLst/>
          </a:prstGeom>
          <a:noFill/>
          <a:ln>
            <a:noFill/>
          </a:ln>
        </p:spPr>
      </p:pic>
      <p:sp>
        <p:nvSpPr>
          <p:cNvPr id="1562" name="Google Shape;1562;p159"/>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563" name="Google Shape;1563;p159"/>
          <p:cNvSpPr/>
          <p:nvPr/>
        </p:nvSpPr>
        <p:spPr>
          <a:xfrm>
            <a:off x="760225" y="5199600"/>
            <a:ext cx="38118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water membrane protection</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7" name="Shape 1567"/>
        <p:cNvGrpSpPr/>
        <p:nvPr/>
      </p:nvGrpSpPr>
      <p:grpSpPr>
        <a:xfrm>
          <a:off x="0" y="0"/>
          <a:ext cx="0" cy="0"/>
          <a:chOff x="0" y="0"/>
          <a:chExt cx="0" cy="0"/>
        </a:xfrm>
      </p:grpSpPr>
      <p:pic>
        <p:nvPicPr>
          <p:cNvPr id="1568" name="Google Shape;1568;p160"/>
          <p:cNvPicPr preferRelativeResize="0"/>
          <p:nvPr/>
        </p:nvPicPr>
        <p:blipFill rotWithShape="1">
          <a:blip r:embed="rId3">
            <a:alphaModFix/>
          </a:blip>
          <a:srcRect b="0" l="16709" r="16716" t="0"/>
          <a:stretch/>
        </p:blipFill>
        <p:spPr>
          <a:xfrm>
            <a:off x="928" y="0"/>
            <a:ext cx="4570182" cy="4571999"/>
          </a:xfrm>
          <a:prstGeom prst="rect">
            <a:avLst/>
          </a:prstGeom>
          <a:noFill/>
          <a:ln>
            <a:noFill/>
          </a:ln>
        </p:spPr>
      </p:pic>
      <p:pic>
        <p:nvPicPr>
          <p:cNvPr id="1569" name="Google Shape;1569;p160"/>
          <p:cNvPicPr preferRelativeResize="0"/>
          <p:nvPr/>
        </p:nvPicPr>
        <p:blipFill rotWithShape="1">
          <a:blip r:embed="rId4">
            <a:alphaModFix/>
          </a:blip>
          <a:srcRect b="-6735" l="-2720" r="-2731" t="-105083"/>
          <a:stretch/>
        </p:blipFill>
        <p:spPr>
          <a:xfrm>
            <a:off x="4572000" y="0"/>
            <a:ext cx="4570182" cy="4572000"/>
          </a:xfrm>
          <a:prstGeom prst="rect">
            <a:avLst/>
          </a:prstGeom>
          <a:noFill/>
          <a:ln>
            <a:noFill/>
          </a:ln>
        </p:spPr>
      </p:pic>
      <p:sp>
        <p:nvSpPr>
          <p:cNvPr id="1570" name="Google Shape;1570;p160"/>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571" name="Google Shape;1571;p160"/>
          <p:cNvSpPr/>
          <p:nvPr/>
        </p:nvSpPr>
        <p:spPr>
          <a:xfrm>
            <a:off x="4572000" y="5078952"/>
            <a:ext cx="3811800" cy="7941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If it is possible to damage the water membrane insulation, it is recommended to use SBR granulate pads underlays.</a:t>
            </a:r>
            <a:endParaRPr sz="1200"/>
          </a:p>
        </p:txBody>
      </p:sp>
      <p:sp>
        <p:nvSpPr>
          <p:cNvPr id="1572" name="Google Shape;1572;p160"/>
          <p:cNvSpPr/>
          <p:nvPr/>
        </p:nvSpPr>
        <p:spPr>
          <a:xfrm>
            <a:off x="760225" y="5199600"/>
            <a:ext cx="38118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water membrane protection</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pic>
        <p:nvPicPr>
          <p:cNvPr id="1577" name="Google Shape;1577;p161"/>
          <p:cNvPicPr preferRelativeResize="0"/>
          <p:nvPr/>
        </p:nvPicPr>
        <p:blipFill rotWithShape="1">
          <a:blip r:embed="rId3">
            <a:alphaModFix/>
          </a:blip>
          <a:srcRect b="-429" l="44214" r="7170" t="430"/>
          <a:stretch/>
        </p:blipFill>
        <p:spPr>
          <a:xfrm>
            <a:off x="928" y="0"/>
            <a:ext cx="4570182" cy="4571999"/>
          </a:xfrm>
          <a:prstGeom prst="rect">
            <a:avLst/>
          </a:prstGeom>
          <a:noFill/>
          <a:ln>
            <a:noFill/>
          </a:ln>
        </p:spPr>
      </p:pic>
      <p:pic>
        <p:nvPicPr>
          <p:cNvPr id="1578" name="Google Shape;1578;p161"/>
          <p:cNvPicPr preferRelativeResize="0"/>
          <p:nvPr/>
        </p:nvPicPr>
        <p:blipFill rotWithShape="1">
          <a:blip r:embed="rId4">
            <a:alphaModFix/>
          </a:blip>
          <a:srcRect b="0" l="27049" r="24336" t="0"/>
          <a:stretch/>
        </p:blipFill>
        <p:spPr>
          <a:xfrm>
            <a:off x="4572000" y="0"/>
            <a:ext cx="4570182" cy="4572000"/>
          </a:xfrm>
          <a:prstGeom prst="rect">
            <a:avLst/>
          </a:prstGeom>
          <a:noFill/>
          <a:ln>
            <a:noFill/>
          </a:ln>
        </p:spPr>
      </p:pic>
      <p:sp>
        <p:nvSpPr>
          <p:cNvPr id="1579" name="Google Shape;1579;p161"/>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580" name="Google Shape;1580;p161"/>
          <p:cNvSpPr/>
          <p:nvPr/>
        </p:nvSpPr>
        <p:spPr>
          <a:xfrm>
            <a:off x="4572000" y="5078952"/>
            <a:ext cx="3811800" cy="7941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If it is possible to damage the water membrane insulation, it is recommended to use SBR granulate pads underlays.</a:t>
            </a:r>
            <a:endParaRPr sz="1200"/>
          </a:p>
        </p:txBody>
      </p:sp>
      <p:sp>
        <p:nvSpPr>
          <p:cNvPr id="1581" name="Google Shape;1581;p161"/>
          <p:cNvSpPr/>
          <p:nvPr/>
        </p:nvSpPr>
        <p:spPr>
          <a:xfrm>
            <a:off x="760225" y="5199600"/>
            <a:ext cx="38118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water membrane protection</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5" name="Shape 1585"/>
        <p:cNvGrpSpPr/>
        <p:nvPr/>
      </p:nvGrpSpPr>
      <p:grpSpPr>
        <a:xfrm>
          <a:off x="0" y="0"/>
          <a:ext cx="0" cy="0"/>
          <a:chOff x="0" y="0"/>
          <a:chExt cx="0" cy="0"/>
        </a:xfrm>
      </p:grpSpPr>
      <p:sp>
        <p:nvSpPr>
          <p:cNvPr id="1586" name="Google Shape;1586;p162"/>
          <p:cNvSpPr/>
          <p:nvPr/>
        </p:nvSpPr>
        <p:spPr>
          <a:xfrm>
            <a:off x="4572000" y="5078948"/>
            <a:ext cx="3811800" cy="134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One of the many advantages of raised outdoor pedestal terrace flooring is the possibility of entering the terrace surface perfectly under the window frame. Thanks to this, the terrace has the effect of extending the floor inside the room without adverse faults.</a:t>
            </a:r>
            <a:endParaRPr sz="1200"/>
          </a:p>
        </p:txBody>
      </p:sp>
      <p:pic>
        <p:nvPicPr>
          <p:cNvPr id="1587" name="Google Shape;1587;p162"/>
          <p:cNvPicPr preferRelativeResize="0"/>
          <p:nvPr/>
        </p:nvPicPr>
        <p:blipFill rotWithShape="1">
          <a:blip r:embed="rId3">
            <a:alphaModFix/>
          </a:blip>
          <a:srcRect b="2552" l="26938" r="26933" t="2561"/>
          <a:stretch/>
        </p:blipFill>
        <p:spPr>
          <a:xfrm>
            <a:off x="928" y="0"/>
            <a:ext cx="4570182" cy="4571999"/>
          </a:xfrm>
          <a:prstGeom prst="rect">
            <a:avLst/>
          </a:prstGeom>
          <a:noFill/>
          <a:ln>
            <a:noFill/>
          </a:ln>
        </p:spPr>
      </p:pic>
      <p:pic>
        <p:nvPicPr>
          <p:cNvPr id="1588" name="Google Shape;1588;p162"/>
          <p:cNvPicPr preferRelativeResize="0"/>
          <p:nvPr/>
        </p:nvPicPr>
        <p:blipFill rotWithShape="1">
          <a:blip r:embed="rId4">
            <a:alphaModFix/>
          </a:blip>
          <a:srcRect b="0" l="0" r="33399" t="0"/>
          <a:stretch/>
        </p:blipFill>
        <p:spPr>
          <a:xfrm>
            <a:off x="4572000" y="0"/>
            <a:ext cx="4570182" cy="4572001"/>
          </a:xfrm>
          <a:prstGeom prst="rect">
            <a:avLst/>
          </a:prstGeom>
          <a:noFill/>
          <a:ln>
            <a:noFill/>
          </a:ln>
        </p:spPr>
      </p:pic>
      <p:sp>
        <p:nvSpPr>
          <p:cNvPr id="1589" name="Google Shape;1589;p162"/>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590" name="Google Shape;1590;p162"/>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window frame</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4" name="Shape 1594"/>
        <p:cNvGrpSpPr/>
        <p:nvPr/>
      </p:nvGrpSpPr>
      <p:grpSpPr>
        <a:xfrm>
          <a:off x="0" y="0"/>
          <a:ext cx="0" cy="0"/>
          <a:chOff x="0" y="0"/>
          <a:chExt cx="0" cy="0"/>
        </a:xfrm>
      </p:grpSpPr>
      <p:pic>
        <p:nvPicPr>
          <p:cNvPr id="1595" name="Google Shape;1595;p163"/>
          <p:cNvPicPr preferRelativeResize="0"/>
          <p:nvPr/>
        </p:nvPicPr>
        <p:blipFill rotWithShape="1">
          <a:blip r:embed="rId3">
            <a:alphaModFix/>
          </a:blip>
          <a:srcRect b="0" l="12512" r="12519" t="0"/>
          <a:stretch/>
        </p:blipFill>
        <p:spPr>
          <a:xfrm>
            <a:off x="928" y="0"/>
            <a:ext cx="4570182" cy="4571999"/>
          </a:xfrm>
          <a:prstGeom prst="rect">
            <a:avLst/>
          </a:prstGeom>
          <a:noFill/>
          <a:ln>
            <a:noFill/>
          </a:ln>
        </p:spPr>
      </p:pic>
      <p:pic>
        <p:nvPicPr>
          <p:cNvPr id="1596" name="Google Shape;1596;p163"/>
          <p:cNvPicPr preferRelativeResize="0"/>
          <p:nvPr/>
        </p:nvPicPr>
        <p:blipFill rotWithShape="1">
          <a:blip r:embed="rId4">
            <a:alphaModFix/>
          </a:blip>
          <a:srcRect b="0" l="12512" r="12519" t="0"/>
          <a:stretch/>
        </p:blipFill>
        <p:spPr>
          <a:xfrm>
            <a:off x="4572000" y="0"/>
            <a:ext cx="4570182" cy="4572000"/>
          </a:xfrm>
          <a:prstGeom prst="rect">
            <a:avLst/>
          </a:prstGeom>
          <a:noFill/>
          <a:ln>
            <a:noFill/>
          </a:ln>
        </p:spPr>
      </p:pic>
      <p:sp>
        <p:nvSpPr>
          <p:cNvPr id="1597" name="Google Shape;1597;p163"/>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598" name="Google Shape;1598;p163"/>
          <p:cNvSpPr/>
          <p:nvPr/>
        </p:nvSpPr>
        <p:spPr>
          <a:xfrm>
            <a:off x="4572000" y="5078948"/>
            <a:ext cx="3811800" cy="134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One of the many advantages of raised outdoor pedestal terrace flooring is the possibility of entering the terrace surface perfectly under the window frame. Thanks to this, the terrace has the effect of extending the floor inside the room without adverse faults.</a:t>
            </a:r>
            <a:endParaRPr sz="1200"/>
          </a:p>
        </p:txBody>
      </p:sp>
      <p:sp>
        <p:nvSpPr>
          <p:cNvPr id="1599" name="Google Shape;1599;p163"/>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window frame</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20"/>
          <p:cNvPicPr preferRelativeResize="0"/>
          <p:nvPr/>
        </p:nvPicPr>
        <p:blipFill rotWithShape="1">
          <a:blip r:embed="rId3">
            <a:alphaModFix/>
          </a:blip>
          <a:srcRect b="0" l="16954" r="16947" t="0"/>
          <a:stretch/>
        </p:blipFill>
        <p:spPr>
          <a:xfrm>
            <a:off x="0" y="-613825"/>
            <a:ext cx="4570174" cy="5185826"/>
          </a:xfrm>
          <a:prstGeom prst="rect">
            <a:avLst/>
          </a:prstGeom>
          <a:noFill/>
          <a:ln>
            <a:noFill/>
          </a:ln>
        </p:spPr>
      </p:pic>
      <p:pic>
        <p:nvPicPr>
          <p:cNvPr id="196" name="Google Shape;196;p20"/>
          <p:cNvPicPr preferRelativeResize="0"/>
          <p:nvPr/>
        </p:nvPicPr>
        <p:blipFill rotWithShape="1">
          <a:blip r:embed="rId4">
            <a:alphaModFix/>
          </a:blip>
          <a:srcRect b="0" l="0" r="25031" t="0"/>
          <a:stretch/>
        </p:blipFill>
        <p:spPr>
          <a:xfrm>
            <a:off x="4572000" y="0"/>
            <a:ext cx="4570182" cy="4571999"/>
          </a:xfrm>
          <a:prstGeom prst="rect">
            <a:avLst/>
          </a:prstGeom>
          <a:noFill/>
          <a:ln>
            <a:noFill/>
          </a:ln>
        </p:spPr>
      </p:pic>
      <p:pic>
        <p:nvPicPr>
          <p:cNvPr id="197" name="Google Shape;197;p20"/>
          <p:cNvPicPr preferRelativeResize="0"/>
          <p:nvPr/>
        </p:nvPicPr>
        <p:blipFill>
          <a:blip r:embed="rId5">
            <a:alphaModFix/>
          </a:blip>
          <a:stretch>
            <a:fillRect/>
          </a:stretch>
        </p:blipFill>
        <p:spPr>
          <a:xfrm>
            <a:off x="1633850" y="1252725"/>
            <a:ext cx="1302476" cy="1302476"/>
          </a:xfrm>
          <a:prstGeom prst="rect">
            <a:avLst/>
          </a:prstGeom>
          <a:noFill/>
          <a:ln>
            <a:noFill/>
          </a:ln>
        </p:spPr>
      </p:pic>
      <p:pic>
        <p:nvPicPr>
          <p:cNvPr id="198" name="Google Shape;198;p20"/>
          <p:cNvPicPr preferRelativeResize="0"/>
          <p:nvPr/>
        </p:nvPicPr>
        <p:blipFill>
          <a:blip r:embed="rId5">
            <a:alphaModFix/>
          </a:blip>
          <a:stretch>
            <a:fillRect/>
          </a:stretch>
        </p:blipFill>
        <p:spPr>
          <a:xfrm>
            <a:off x="6329925" y="1252725"/>
            <a:ext cx="1302476" cy="1302476"/>
          </a:xfrm>
          <a:prstGeom prst="rect">
            <a:avLst/>
          </a:prstGeom>
          <a:noFill/>
          <a:ln>
            <a:noFill/>
          </a:ln>
        </p:spPr>
      </p:pic>
      <p:sp>
        <p:nvSpPr>
          <p:cNvPr id="199" name="Google Shape;199;p20"/>
          <p:cNvSpPr/>
          <p:nvPr/>
        </p:nvSpPr>
        <p:spPr>
          <a:xfrm>
            <a:off x="3821825" y="4714050"/>
            <a:ext cx="4998300" cy="18465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b="1" lang="en-GB" sz="1500"/>
              <a:t>With the invention of raised outdoor pedestal flooring, there are also attempts to make them by arranging the terraces on bags with mortar. This solution, despite being cheaper, is much more labor-intensive and faulty. Bags soaked in water crumble during frosts, which causes the terrace to collapse and be unusable.</a:t>
            </a:r>
            <a:endParaRPr b="1" sz="1500"/>
          </a:p>
        </p:txBody>
      </p:sp>
      <p:sp>
        <p:nvSpPr>
          <p:cNvPr id="200" name="Google Shape;200;p20"/>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201" name="Google Shape;201;p20"/>
          <p:cNvSpPr/>
          <p:nvPr/>
        </p:nvSpPr>
        <p:spPr>
          <a:xfrm>
            <a:off x="3385362" y="516000"/>
            <a:ext cx="2373274" cy="454526"/>
          </a:xfrm>
          <a:prstGeom prst="rect">
            <a:avLst/>
          </a:prstGeom>
        </p:spPr>
        <p:txBody>
          <a:bodyPr>
            <a:prstTxWarp prst="textPlain"/>
          </a:bodyPr>
          <a:lstStyle/>
          <a:p>
            <a:pPr lvl="0" algn="ctr"/>
            <a:r>
              <a:rPr b="0" i="0">
                <a:ln cap="flat" cmpd="sng" w="28575">
                  <a:solidFill>
                    <a:srgbClr val="FFFF00"/>
                  </a:solidFill>
                  <a:prstDash val="solid"/>
                  <a:round/>
                  <a:headEnd len="sm" w="sm" type="none"/>
                  <a:tailEnd len="sm" w="sm" type="none"/>
                </a:ln>
                <a:solidFill>
                  <a:srgbClr val="FF0000"/>
                </a:solidFill>
                <a:latin typeface="Arial"/>
              </a:rPr>
              <a:t>WRONG</a:t>
            </a:r>
          </a:p>
        </p:txBody>
      </p:sp>
      <p:sp>
        <p:nvSpPr>
          <p:cNvPr id="202" name="Google Shape;202;p20"/>
          <p:cNvSpPr/>
          <p:nvPr/>
        </p:nvSpPr>
        <p:spPr>
          <a:xfrm>
            <a:off x="186250" y="5047195"/>
            <a:ext cx="3462600" cy="1302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a:t>
            </a:r>
            <a:r>
              <a:rPr lang="en-GB" sz="2000">
                <a:solidFill>
                  <a:srgbClr val="212121"/>
                </a:solidFill>
                <a:highlight>
                  <a:srgbClr val="FF9900"/>
                </a:highlight>
                <a:latin typeface="Montserrat"/>
                <a:ea typeface="Montserrat"/>
                <a:cs typeface="Montserrat"/>
                <a:sym typeface="Montserrat"/>
              </a:rPr>
              <a:t> </a:t>
            </a:r>
            <a:br>
              <a:rPr lang="en-GB" sz="2000">
                <a:solidFill>
                  <a:srgbClr val="212121"/>
                </a:solidFill>
                <a:latin typeface="Montserrat"/>
                <a:ea typeface="Montserrat"/>
                <a:cs typeface="Montserrat"/>
                <a:sym typeface="Montserrat"/>
              </a:rPr>
            </a:br>
            <a:r>
              <a:rPr lang="en-GB" sz="2400">
                <a:solidFill>
                  <a:srgbClr val="212121"/>
                </a:solidFill>
                <a:highlight>
                  <a:srgbClr val="FF0000"/>
                </a:highlight>
                <a:latin typeface="Montserrat"/>
                <a:ea typeface="Montserrat"/>
                <a:cs typeface="Montserrat"/>
                <a:sym typeface="Montserrat"/>
              </a:rPr>
              <a:t>vs. traditional solution</a:t>
            </a:r>
            <a:endParaRPr sz="1000">
              <a:highlight>
                <a:srgbClr val="FF0000"/>
              </a:highlight>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3" name="Shape 1603"/>
        <p:cNvGrpSpPr/>
        <p:nvPr/>
      </p:nvGrpSpPr>
      <p:grpSpPr>
        <a:xfrm>
          <a:off x="0" y="0"/>
          <a:ext cx="0" cy="0"/>
          <a:chOff x="0" y="0"/>
          <a:chExt cx="0" cy="0"/>
        </a:xfrm>
      </p:grpSpPr>
      <p:sp>
        <p:nvSpPr>
          <p:cNvPr id="1604" name="Google Shape;1604;p164"/>
          <p:cNvSpPr/>
          <p:nvPr/>
        </p:nvSpPr>
        <p:spPr>
          <a:xfrm>
            <a:off x="4570175" y="4890471"/>
            <a:ext cx="3811800" cy="1520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At the very beginning of the installation of the raised outdoor pedestal terrace flooring, the planned arrangement of the tiles should be carefully planned so that the tiles cuts allow for good support of the panels by the supports. In addition, the final visual effect is important, which must also be planned so that the panels are laid out nicely on the terrace.</a:t>
            </a:r>
            <a:endParaRPr sz="1200"/>
          </a:p>
        </p:txBody>
      </p:sp>
      <p:pic>
        <p:nvPicPr>
          <p:cNvPr id="1605" name="Google Shape;1605;p164"/>
          <p:cNvPicPr preferRelativeResize="0"/>
          <p:nvPr/>
        </p:nvPicPr>
        <p:blipFill rotWithShape="1">
          <a:blip r:embed="rId3">
            <a:alphaModFix/>
          </a:blip>
          <a:srcRect b="-26546" l="0" r="13926" t="-26546"/>
          <a:stretch/>
        </p:blipFill>
        <p:spPr>
          <a:xfrm>
            <a:off x="4570178" y="0"/>
            <a:ext cx="4570182" cy="4571999"/>
          </a:xfrm>
          <a:prstGeom prst="rect">
            <a:avLst/>
          </a:prstGeom>
          <a:noFill/>
          <a:ln>
            <a:noFill/>
          </a:ln>
        </p:spPr>
      </p:pic>
      <p:pic>
        <p:nvPicPr>
          <p:cNvPr id="1606" name="Google Shape;1606;p164"/>
          <p:cNvPicPr preferRelativeResize="0"/>
          <p:nvPr/>
        </p:nvPicPr>
        <p:blipFill rotWithShape="1">
          <a:blip r:embed="rId4">
            <a:alphaModFix/>
          </a:blip>
          <a:srcRect b="-9181" l="0" r="50460" t="-6159"/>
          <a:stretch/>
        </p:blipFill>
        <p:spPr>
          <a:xfrm>
            <a:off x="0" y="0"/>
            <a:ext cx="4570182" cy="4572000"/>
          </a:xfrm>
          <a:prstGeom prst="rect">
            <a:avLst/>
          </a:prstGeom>
          <a:noFill/>
          <a:ln>
            <a:noFill/>
          </a:ln>
        </p:spPr>
      </p:pic>
      <p:sp>
        <p:nvSpPr>
          <p:cNvPr id="1607" name="Google Shape;1607;p164"/>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608" name="Google Shape;1608;p164"/>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tiles measuring</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2" name="Shape 1612"/>
        <p:cNvGrpSpPr/>
        <p:nvPr/>
      </p:nvGrpSpPr>
      <p:grpSpPr>
        <a:xfrm>
          <a:off x="0" y="0"/>
          <a:ext cx="0" cy="0"/>
          <a:chOff x="0" y="0"/>
          <a:chExt cx="0" cy="0"/>
        </a:xfrm>
      </p:grpSpPr>
      <p:pic>
        <p:nvPicPr>
          <p:cNvPr id="1613" name="Google Shape;1613;p165"/>
          <p:cNvPicPr preferRelativeResize="0"/>
          <p:nvPr/>
        </p:nvPicPr>
        <p:blipFill rotWithShape="1">
          <a:blip r:embed="rId3">
            <a:alphaModFix/>
          </a:blip>
          <a:srcRect b="0" l="0" r="44552" t="0"/>
          <a:stretch/>
        </p:blipFill>
        <p:spPr>
          <a:xfrm>
            <a:off x="4570178" y="0"/>
            <a:ext cx="4570182" cy="4571999"/>
          </a:xfrm>
          <a:prstGeom prst="rect">
            <a:avLst/>
          </a:prstGeom>
          <a:noFill/>
          <a:ln>
            <a:noFill/>
          </a:ln>
        </p:spPr>
      </p:pic>
      <p:pic>
        <p:nvPicPr>
          <p:cNvPr id="1614" name="Google Shape;1614;p165"/>
          <p:cNvPicPr preferRelativeResize="0"/>
          <p:nvPr/>
        </p:nvPicPr>
        <p:blipFill rotWithShape="1">
          <a:blip r:embed="rId4">
            <a:alphaModFix/>
          </a:blip>
          <a:srcRect b="-9181" l="49940" r="520" t="-6159"/>
          <a:stretch/>
        </p:blipFill>
        <p:spPr>
          <a:xfrm>
            <a:off x="0" y="0"/>
            <a:ext cx="4570182" cy="4572000"/>
          </a:xfrm>
          <a:prstGeom prst="rect">
            <a:avLst/>
          </a:prstGeom>
          <a:noFill/>
          <a:ln>
            <a:noFill/>
          </a:ln>
        </p:spPr>
      </p:pic>
      <p:sp>
        <p:nvSpPr>
          <p:cNvPr id="1615" name="Google Shape;1615;p165"/>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616" name="Google Shape;1616;p165"/>
          <p:cNvSpPr/>
          <p:nvPr/>
        </p:nvSpPr>
        <p:spPr>
          <a:xfrm>
            <a:off x="4570175" y="4890471"/>
            <a:ext cx="3811800" cy="1520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At the very beginning of the installation of the raised outdoor pedestal terrace flooring, the planned arrangement of the tiles should be carefully planned so that the tiles cuts allow for good support of the panels by the supports. In addition, the final visual effect is important, which must also be planned so that the panels are laid out nicely on the terrace.</a:t>
            </a:r>
            <a:endParaRPr sz="1200"/>
          </a:p>
        </p:txBody>
      </p:sp>
      <p:sp>
        <p:nvSpPr>
          <p:cNvPr id="1617" name="Google Shape;1617;p165"/>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tiles measuring</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1" name="Shape 1621"/>
        <p:cNvGrpSpPr/>
        <p:nvPr/>
      </p:nvGrpSpPr>
      <p:grpSpPr>
        <a:xfrm>
          <a:off x="0" y="0"/>
          <a:ext cx="0" cy="0"/>
          <a:chOff x="0" y="0"/>
          <a:chExt cx="0" cy="0"/>
        </a:xfrm>
      </p:grpSpPr>
      <p:sp>
        <p:nvSpPr>
          <p:cNvPr id="1622" name="Google Shape;1622;p166"/>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t>We recommend using a water-cooled circular saw for cutting boards.</a:t>
            </a:r>
            <a:endParaRPr sz="600"/>
          </a:p>
        </p:txBody>
      </p:sp>
      <p:sp>
        <p:nvSpPr>
          <p:cNvPr id="1623" name="Google Shape;1623;p166"/>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624" name="Google Shape;1624;p166"/>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tiles cutting</a:t>
            </a:r>
            <a:endParaRPr sz="2000">
              <a:solidFill>
                <a:srgbClr val="212121"/>
              </a:solidFill>
              <a:highlight>
                <a:srgbClr val="FF9900"/>
              </a:highlight>
              <a:latin typeface="Montserrat"/>
              <a:ea typeface="Montserrat"/>
              <a:cs typeface="Montserrat"/>
              <a:sym typeface="Montserrat"/>
            </a:endParaRPr>
          </a:p>
        </p:txBody>
      </p:sp>
      <p:pic>
        <p:nvPicPr>
          <p:cNvPr id="1625" name="Google Shape;1625;p166"/>
          <p:cNvPicPr preferRelativeResize="0"/>
          <p:nvPr/>
        </p:nvPicPr>
        <p:blipFill>
          <a:blip r:embed="rId3">
            <a:alphaModFix/>
          </a:blip>
          <a:stretch>
            <a:fillRect/>
          </a:stretch>
        </p:blipFill>
        <p:spPr>
          <a:xfrm>
            <a:off x="251075" y="63600"/>
            <a:ext cx="4019550" cy="3867150"/>
          </a:xfrm>
          <a:prstGeom prst="rect">
            <a:avLst/>
          </a:prstGeom>
          <a:noFill/>
          <a:ln>
            <a:noFill/>
          </a:ln>
        </p:spPr>
      </p:pic>
      <p:pic>
        <p:nvPicPr>
          <p:cNvPr id="1626" name="Google Shape;1626;p166"/>
          <p:cNvPicPr preferRelativeResize="0"/>
          <p:nvPr/>
        </p:nvPicPr>
        <p:blipFill>
          <a:blip r:embed="rId4">
            <a:alphaModFix/>
          </a:blip>
          <a:stretch>
            <a:fillRect/>
          </a:stretch>
        </p:blipFill>
        <p:spPr>
          <a:xfrm>
            <a:off x="4423025" y="152400"/>
            <a:ext cx="4568576" cy="4431519"/>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0" name="Shape 1630"/>
        <p:cNvGrpSpPr/>
        <p:nvPr/>
      </p:nvGrpSpPr>
      <p:grpSpPr>
        <a:xfrm>
          <a:off x="0" y="0"/>
          <a:ext cx="0" cy="0"/>
          <a:chOff x="0" y="0"/>
          <a:chExt cx="0" cy="0"/>
        </a:xfrm>
      </p:grpSpPr>
      <p:sp>
        <p:nvSpPr>
          <p:cNvPr id="1631" name="Google Shape;1631;p167"/>
          <p:cNvSpPr/>
          <p:nvPr/>
        </p:nvSpPr>
        <p:spPr>
          <a:xfrm>
            <a:off x="4572000" y="5047200"/>
            <a:ext cx="42480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t>Along the walls and corners you can cut the base of the epdestals if you need it.</a:t>
            </a:r>
            <a:endParaRPr sz="1200"/>
          </a:p>
        </p:txBody>
      </p:sp>
      <p:pic>
        <p:nvPicPr>
          <p:cNvPr id="1632" name="Google Shape;1632;p167"/>
          <p:cNvPicPr preferRelativeResize="0"/>
          <p:nvPr/>
        </p:nvPicPr>
        <p:blipFill rotWithShape="1">
          <a:blip r:embed="rId3">
            <a:alphaModFix/>
          </a:blip>
          <a:srcRect b="0" l="0" r="43772" t="0"/>
          <a:stretch/>
        </p:blipFill>
        <p:spPr>
          <a:xfrm>
            <a:off x="4572000" y="0"/>
            <a:ext cx="4570182" cy="4571999"/>
          </a:xfrm>
          <a:prstGeom prst="rect">
            <a:avLst/>
          </a:prstGeom>
          <a:noFill/>
          <a:ln>
            <a:noFill/>
          </a:ln>
        </p:spPr>
      </p:pic>
      <p:sp>
        <p:nvSpPr>
          <p:cNvPr id="1633" name="Google Shape;1633;p167"/>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634" name="Google Shape;1634;p167"/>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pedestal base trimming</a:t>
            </a:r>
            <a:endParaRPr sz="2000">
              <a:solidFill>
                <a:srgbClr val="212121"/>
              </a:solidFill>
              <a:highlight>
                <a:srgbClr val="FF9900"/>
              </a:highlight>
              <a:latin typeface="Montserrat"/>
              <a:ea typeface="Montserrat"/>
              <a:cs typeface="Montserrat"/>
              <a:sym typeface="Montserrat"/>
            </a:endParaRPr>
          </a:p>
        </p:txBody>
      </p:sp>
      <p:pic>
        <p:nvPicPr>
          <p:cNvPr id="1635" name="Google Shape;1635;p167"/>
          <p:cNvPicPr preferRelativeResize="0"/>
          <p:nvPr/>
        </p:nvPicPr>
        <p:blipFill>
          <a:blip r:embed="rId4">
            <a:alphaModFix/>
          </a:blip>
          <a:stretch>
            <a:fillRect/>
          </a:stretch>
        </p:blipFill>
        <p:spPr>
          <a:xfrm>
            <a:off x="330025" y="83350"/>
            <a:ext cx="3762549" cy="4894798"/>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9" name="Shape 1639"/>
        <p:cNvGrpSpPr/>
        <p:nvPr/>
      </p:nvGrpSpPr>
      <p:grpSpPr>
        <a:xfrm>
          <a:off x="0" y="0"/>
          <a:ext cx="0" cy="0"/>
          <a:chOff x="0" y="0"/>
          <a:chExt cx="0" cy="0"/>
        </a:xfrm>
      </p:grpSpPr>
      <p:sp>
        <p:nvSpPr>
          <p:cNvPr id="1640" name="Google Shape;1640;p168"/>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endParaRPr sz="600"/>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ground hardness</a:t>
            </a:r>
            <a:endParaRPr sz="600">
              <a:highlight>
                <a:srgbClr val="FF9900"/>
              </a:highlight>
            </a:endParaRPr>
          </a:p>
        </p:txBody>
      </p:sp>
      <p:sp>
        <p:nvSpPr>
          <p:cNvPr id="1641" name="Google Shape;1641;p168"/>
          <p:cNvSpPr/>
          <p:nvPr/>
        </p:nvSpPr>
        <p:spPr>
          <a:xfrm>
            <a:off x="4572000" y="5078950"/>
            <a:ext cx="4248000" cy="14499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Pedestals are often used on the roof on hard XPS styrodur insulation boards. Remember to check the strength of the ground and the permissible surface loads on which the brackets are placed. Recommended minimum hardness of XPS 300 boards.</a:t>
            </a:r>
            <a:endParaRPr sz="1200"/>
          </a:p>
        </p:txBody>
      </p:sp>
      <p:pic>
        <p:nvPicPr>
          <p:cNvPr id="1642" name="Google Shape;1642;p168"/>
          <p:cNvPicPr preferRelativeResize="0"/>
          <p:nvPr/>
        </p:nvPicPr>
        <p:blipFill rotWithShape="1">
          <a:blip r:embed="rId3">
            <a:alphaModFix/>
          </a:blip>
          <a:srcRect b="-20221" l="-10" r="0" t="-20207"/>
          <a:stretch/>
        </p:blipFill>
        <p:spPr>
          <a:xfrm>
            <a:off x="928" y="0"/>
            <a:ext cx="4570182" cy="4572000"/>
          </a:xfrm>
          <a:prstGeom prst="rect">
            <a:avLst/>
          </a:prstGeom>
          <a:noFill/>
          <a:ln>
            <a:noFill/>
          </a:ln>
        </p:spPr>
      </p:pic>
      <p:pic>
        <p:nvPicPr>
          <p:cNvPr id="1643" name="Google Shape;1643;p168"/>
          <p:cNvPicPr preferRelativeResize="0"/>
          <p:nvPr/>
        </p:nvPicPr>
        <p:blipFill rotWithShape="1">
          <a:blip r:embed="rId4">
            <a:alphaModFix/>
          </a:blip>
          <a:srcRect b="0" l="12512" r="12519" t="0"/>
          <a:stretch/>
        </p:blipFill>
        <p:spPr>
          <a:xfrm>
            <a:off x="4572000" y="0"/>
            <a:ext cx="4570182" cy="4572000"/>
          </a:xfrm>
          <a:prstGeom prst="rect">
            <a:avLst/>
          </a:prstGeom>
          <a:noFill/>
          <a:ln>
            <a:noFill/>
          </a:ln>
        </p:spPr>
      </p:pic>
      <p:sp>
        <p:nvSpPr>
          <p:cNvPr id="1644" name="Google Shape;1644;p168"/>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8" name="Shape 1648"/>
        <p:cNvGrpSpPr/>
        <p:nvPr/>
      </p:nvGrpSpPr>
      <p:grpSpPr>
        <a:xfrm>
          <a:off x="0" y="0"/>
          <a:ext cx="0" cy="0"/>
          <a:chOff x="0" y="0"/>
          <a:chExt cx="0" cy="0"/>
        </a:xfrm>
      </p:grpSpPr>
      <p:sp>
        <p:nvSpPr>
          <p:cNvPr id="1649" name="Google Shape;1649;p169"/>
          <p:cNvSpPr/>
          <p:nvPr/>
        </p:nvSpPr>
        <p:spPr>
          <a:xfrm>
            <a:off x="4571100" y="5047200"/>
            <a:ext cx="4248900" cy="15561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Level ground. The ground on which the pedestals are placed should be stable and level. Clean surface, before placing pedestals clean the surface of stones, sand and other dirt that may affect the instability of the terrace pedestals.</a:t>
            </a:r>
            <a:endParaRPr sz="1200">
              <a:highlight>
                <a:srgbClr val="FFFFFF"/>
              </a:highlight>
            </a:endParaRPr>
          </a:p>
        </p:txBody>
      </p:sp>
      <p:pic>
        <p:nvPicPr>
          <p:cNvPr id="1650" name="Google Shape;1650;p169"/>
          <p:cNvPicPr preferRelativeResize="0"/>
          <p:nvPr/>
        </p:nvPicPr>
        <p:blipFill rotWithShape="1">
          <a:blip r:embed="rId3">
            <a:alphaModFix/>
          </a:blip>
          <a:srcRect b="-4788" l="0" r="0" t="0"/>
          <a:stretch/>
        </p:blipFill>
        <p:spPr>
          <a:xfrm>
            <a:off x="925" y="0"/>
            <a:ext cx="4570175" cy="2370675"/>
          </a:xfrm>
          <a:prstGeom prst="rect">
            <a:avLst/>
          </a:prstGeom>
          <a:noFill/>
          <a:ln>
            <a:noFill/>
          </a:ln>
        </p:spPr>
      </p:pic>
      <p:pic>
        <p:nvPicPr>
          <p:cNvPr id="1651" name="Google Shape;1651;p169"/>
          <p:cNvPicPr preferRelativeResize="0"/>
          <p:nvPr/>
        </p:nvPicPr>
        <p:blipFill rotWithShape="1">
          <a:blip r:embed="rId4">
            <a:alphaModFix/>
          </a:blip>
          <a:srcRect b="0" l="17706" r="33688" t="0"/>
          <a:stretch/>
        </p:blipFill>
        <p:spPr>
          <a:xfrm>
            <a:off x="4572000" y="0"/>
            <a:ext cx="4570182" cy="4572000"/>
          </a:xfrm>
          <a:prstGeom prst="rect">
            <a:avLst/>
          </a:prstGeom>
          <a:noFill/>
          <a:ln>
            <a:noFill/>
          </a:ln>
        </p:spPr>
      </p:pic>
      <p:pic>
        <p:nvPicPr>
          <p:cNvPr id="1652" name="Google Shape;1652;p169"/>
          <p:cNvPicPr preferRelativeResize="0"/>
          <p:nvPr/>
        </p:nvPicPr>
        <p:blipFill rotWithShape="1">
          <a:blip r:embed="rId5">
            <a:alphaModFix/>
          </a:blip>
          <a:srcRect b="-42626" l="0" r="0" t="-42626"/>
          <a:stretch/>
        </p:blipFill>
        <p:spPr>
          <a:xfrm>
            <a:off x="925" y="2370675"/>
            <a:ext cx="4570174" cy="2370675"/>
          </a:xfrm>
          <a:prstGeom prst="rect">
            <a:avLst/>
          </a:prstGeom>
          <a:noFill/>
          <a:ln>
            <a:noFill/>
          </a:ln>
        </p:spPr>
      </p:pic>
      <p:sp>
        <p:nvSpPr>
          <p:cNvPr id="1653" name="Google Shape;1653;p169"/>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654" name="Google Shape;1654;p169"/>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endParaRPr sz="600"/>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pedestal undelay basis</a:t>
            </a:r>
            <a:endParaRPr sz="600">
              <a:highlight>
                <a:srgbClr val="FF9900"/>
              </a:highlight>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8" name="Shape 1658"/>
        <p:cNvGrpSpPr/>
        <p:nvPr/>
      </p:nvGrpSpPr>
      <p:grpSpPr>
        <a:xfrm>
          <a:off x="0" y="0"/>
          <a:ext cx="0" cy="0"/>
          <a:chOff x="0" y="0"/>
          <a:chExt cx="0" cy="0"/>
        </a:xfrm>
      </p:grpSpPr>
      <p:sp>
        <p:nvSpPr>
          <p:cNvPr id="1659" name="Google Shape;1659;p170"/>
          <p:cNvSpPr/>
          <p:nvPr/>
        </p:nvSpPr>
        <p:spPr>
          <a:xfrm>
            <a:off x="4572000" y="4809300"/>
            <a:ext cx="4248000" cy="16305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Although DD PEDESTALS pedestals are characterized by great resistance to loads, it should be remembered that if their maximum strength is exceeded, they may be damaged. On ventilated terraces raised on supports, it is forbidden to drive motor vehicles and to place heavy objects, e.g. a jacuzzi bath.</a:t>
            </a:r>
            <a:endParaRPr sz="1200">
              <a:highlight>
                <a:srgbClr val="FFFFFF"/>
              </a:highlight>
            </a:endParaRPr>
          </a:p>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Watch a Youtube video showing how durable are DD PEDESTALS - </a:t>
            </a:r>
            <a:r>
              <a:rPr lang="en-GB" sz="1200" u="sng">
                <a:solidFill>
                  <a:schemeClr val="hlink"/>
                </a:solidFill>
                <a:highlight>
                  <a:srgbClr val="FFFFFF"/>
                </a:highlight>
                <a:hlinkClick r:id="rId3"/>
              </a:rPr>
              <a:t>https://youtu.be/y4nBx-qd3Kg</a:t>
            </a:r>
            <a:endParaRPr sz="1200">
              <a:highlight>
                <a:srgbClr val="FFFFFF"/>
              </a:highlight>
            </a:endParaRPr>
          </a:p>
        </p:txBody>
      </p:sp>
      <p:pic>
        <p:nvPicPr>
          <p:cNvPr id="1660" name="Google Shape;1660;p170"/>
          <p:cNvPicPr preferRelativeResize="0"/>
          <p:nvPr/>
        </p:nvPicPr>
        <p:blipFill rotWithShape="1">
          <a:blip r:embed="rId4">
            <a:alphaModFix/>
          </a:blip>
          <a:srcRect b="0" l="21883" r="21889" t="0"/>
          <a:stretch/>
        </p:blipFill>
        <p:spPr>
          <a:xfrm>
            <a:off x="4572000" y="0"/>
            <a:ext cx="4570181" cy="4571999"/>
          </a:xfrm>
          <a:prstGeom prst="rect">
            <a:avLst/>
          </a:prstGeom>
          <a:noFill/>
          <a:ln>
            <a:noFill/>
          </a:ln>
        </p:spPr>
      </p:pic>
      <p:pic>
        <p:nvPicPr>
          <p:cNvPr id="1661" name="Google Shape;1661;p170"/>
          <p:cNvPicPr preferRelativeResize="0"/>
          <p:nvPr/>
        </p:nvPicPr>
        <p:blipFill rotWithShape="1">
          <a:blip r:embed="rId5">
            <a:alphaModFix/>
          </a:blip>
          <a:srcRect b="27908" l="-19403" r="-19389" t="-26488"/>
          <a:stretch/>
        </p:blipFill>
        <p:spPr>
          <a:xfrm>
            <a:off x="925" y="0"/>
            <a:ext cx="4570173" cy="4572000"/>
          </a:xfrm>
          <a:prstGeom prst="rect">
            <a:avLst/>
          </a:prstGeom>
          <a:noFill/>
          <a:ln>
            <a:noFill/>
          </a:ln>
        </p:spPr>
      </p:pic>
      <p:pic>
        <p:nvPicPr>
          <p:cNvPr id="1662" name="Google Shape;1662;p170"/>
          <p:cNvPicPr preferRelativeResize="0"/>
          <p:nvPr/>
        </p:nvPicPr>
        <p:blipFill rotWithShape="1">
          <a:blip r:embed="rId6">
            <a:alphaModFix/>
          </a:blip>
          <a:srcRect b="-145575" l="19" r="19" t="-44531"/>
          <a:stretch/>
        </p:blipFill>
        <p:spPr>
          <a:xfrm>
            <a:off x="925" y="0"/>
            <a:ext cx="4570174" cy="2370675"/>
          </a:xfrm>
          <a:prstGeom prst="rect">
            <a:avLst/>
          </a:prstGeom>
          <a:noFill/>
          <a:ln>
            <a:noFill/>
          </a:ln>
        </p:spPr>
      </p:pic>
      <p:sp>
        <p:nvSpPr>
          <p:cNvPr id="1663" name="Google Shape;1663;p170"/>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1664" name="Google Shape;1664;p170"/>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endParaRPr sz="600"/>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pedestals durability</a:t>
            </a:r>
            <a:endParaRPr sz="600">
              <a:highlight>
                <a:srgbClr val="FF9900"/>
              </a:highlight>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8" name="Shape 1668"/>
        <p:cNvGrpSpPr/>
        <p:nvPr/>
      </p:nvGrpSpPr>
      <p:grpSpPr>
        <a:xfrm>
          <a:off x="0" y="0"/>
          <a:ext cx="0" cy="0"/>
          <a:chOff x="0" y="0"/>
          <a:chExt cx="0" cy="0"/>
        </a:xfrm>
      </p:grpSpPr>
      <p:sp>
        <p:nvSpPr>
          <p:cNvPr id="1669" name="Google Shape;1669;p171"/>
          <p:cNvSpPr/>
          <p:nvPr/>
        </p:nvSpPr>
        <p:spPr>
          <a:xfrm rot="5400000">
            <a:off x="-1142682" y="1143300"/>
            <a:ext cx="6858000" cy="4571400"/>
          </a:xfrm>
          <a:custGeom>
            <a:rect b="b" l="l" r="r" t="t"/>
            <a:pathLst>
              <a:path extrusionOk="0" h="120000" w="120000">
                <a:moveTo>
                  <a:pt x="0" y="0"/>
                </a:moveTo>
                <a:lnTo>
                  <a:pt x="0" y="120000"/>
                </a:lnTo>
                <a:lnTo>
                  <a:pt x="120000" y="119994"/>
                </a:lnTo>
                <a:lnTo>
                  <a:pt x="0" y="0"/>
                </a:lnTo>
                <a:close/>
              </a:path>
            </a:pathLst>
          </a:custGeom>
          <a:solidFill>
            <a:srgbClr val="FFFFFF"/>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009193"/>
              </a:solidFill>
              <a:latin typeface="Helvetica Neue"/>
              <a:ea typeface="Helvetica Neue"/>
              <a:cs typeface="Helvetica Neue"/>
              <a:sym typeface="Helvetica Neue"/>
            </a:endParaRPr>
          </a:p>
        </p:txBody>
      </p:sp>
      <p:sp>
        <p:nvSpPr>
          <p:cNvPr id="1670" name="Google Shape;1670;p171"/>
          <p:cNvSpPr txBox="1"/>
          <p:nvPr/>
        </p:nvSpPr>
        <p:spPr>
          <a:xfrm>
            <a:off x="762000" y="1021925"/>
            <a:ext cx="8118900" cy="1633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lang="en-GB" sz="4700">
                <a:solidFill>
                  <a:srgbClr val="212121"/>
                </a:solidFill>
                <a:highlight>
                  <a:srgbClr val="FF9900"/>
                </a:highlight>
                <a:latin typeface="Montserrat"/>
                <a:ea typeface="Montserrat"/>
                <a:cs typeface="Montserrat"/>
                <a:sym typeface="Montserrat"/>
              </a:rPr>
              <a:t>Thanks for reading!</a:t>
            </a:r>
            <a:endParaRPr b="1" sz="4700">
              <a:solidFill>
                <a:srgbClr val="212121"/>
              </a:solidFill>
              <a:highlight>
                <a:srgbClr val="FF9900"/>
              </a:highlight>
              <a:latin typeface="Montserrat"/>
              <a:ea typeface="Montserrat"/>
              <a:cs typeface="Montserrat"/>
              <a:sym typeface="Montserrat"/>
            </a:endParaRPr>
          </a:p>
        </p:txBody>
      </p:sp>
      <p:sp>
        <p:nvSpPr>
          <p:cNvPr id="1671" name="Google Shape;1671;p171"/>
          <p:cNvSpPr txBox="1"/>
          <p:nvPr/>
        </p:nvSpPr>
        <p:spPr>
          <a:xfrm>
            <a:off x="-1125300" y="642925"/>
            <a:ext cx="6114900" cy="7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pic>
        <p:nvPicPr>
          <p:cNvPr id="1672" name="Google Shape;1672;p171"/>
          <p:cNvPicPr preferRelativeResize="0"/>
          <p:nvPr/>
        </p:nvPicPr>
        <p:blipFill>
          <a:blip r:embed="rId3">
            <a:alphaModFix/>
          </a:blip>
          <a:stretch>
            <a:fillRect/>
          </a:stretch>
        </p:blipFill>
        <p:spPr>
          <a:xfrm>
            <a:off x="761988" y="166675"/>
            <a:ext cx="2562225" cy="476250"/>
          </a:xfrm>
          <a:prstGeom prst="rect">
            <a:avLst/>
          </a:prstGeom>
          <a:noFill/>
          <a:ln>
            <a:noFill/>
          </a:ln>
        </p:spPr>
      </p:pic>
      <p:pic>
        <p:nvPicPr>
          <p:cNvPr id="1673" name="Google Shape;1673;p171">
            <a:hlinkClick r:id="rId4"/>
          </p:cNvPr>
          <p:cNvPicPr preferRelativeResize="0"/>
          <p:nvPr/>
        </p:nvPicPr>
        <p:blipFill>
          <a:blip r:embed="rId5">
            <a:alphaModFix/>
          </a:blip>
          <a:stretch>
            <a:fillRect/>
          </a:stretch>
        </p:blipFill>
        <p:spPr>
          <a:xfrm>
            <a:off x="1755859" y="2895563"/>
            <a:ext cx="1423099" cy="1422125"/>
          </a:xfrm>
          <a:prstGeom prst="rect">
            <a:avLst/>
          </a:prstGeom>
          <a:noFill/>
          <a:ln>
            <a:noFill/>
          </a:ln>
        </p:spPr>
      </p:pic>
      <p:pic>
        <p:nvPicPr>
          <p:cNvPr id="1674" name="Google Shape;1674;p171">
            <a:hlinkClick r:id="rId6"/>
          </p:cNvPr>
          <p:cNvPicPr preferRelativeResize="0"/>
          <p:nvPr/>
        </p:nvPicPr>
        <p:blipFill>
          <a:blip r:embed="rId7">
            <a:alphaModFix/>
          </a:blip>
          <a:stretch>
            <a:fillRect/>
          </a:stretch>
        </p:blipFill>
        <p:spPr>
          <a:xfrm>
            <a:off x="4109896" y="2895075"/>
            <a:ext cx="1423100" cy="1423100"/>
          </a:xfrm>
          <a:prstGeom prst="rect">
            <a:avLst/>
          </a:prstGeom>
          <a:noFill/>
          <a:ln>
            <a:noFill/>
          </a:ln>
        </p:spPr>
      </p:pic>
      <p:pic>
        <p:nvPicPr>
          <p:cNvPr id="1675" name="Google Shape;1675;p171">
            <a:hlinkClick r:id="rId8"/>
          </p:cNvPr>
          <p:cNvPicPr preferRelativeResize="0"/>
          <p:nvPr/>
        </p:nvPicPr>
        <p:blipFill>
          <a:blip r:embed="rId9">
            <a:alphaModFix/>
          </a:blip>
          <a:stretch>
            <a:fillRect/>
          </a:stretch>
        </p:blipFill>
        <p:spPr>
          <a:xfrm>
            <a:off x="6409473" y="2895075"/>
            <a:ext cx="1423099" cy="1423099"/>
          </a:xfrm>
          <a:prstGeom prst="rect">
            <a:avLst/>
          </a:prstGeom>
          <a:noFill/>
          <a:ln>
            <a:noFill/>
          </a:ln>
        </p:spPr>
      </p:pic>
      <p:sp>
        <p:nvSpPr>
          <p:cNvPr id="1676" name="Google Shape;1676;p171"/>
          <p:cNvSpPr/>
          <p:nvPr/>
        </p:nvSpPr>
        <p:spPr>
          <a:xfrm>
            <a:off x="2279280" y="4820253"/>
            <a:ext cx="2030400" cy="476400"/>
          </a:xfrm>
          <a:prstGeom prst="rect">
            <a:avLst/>
          </a:prstGeom>
          <a:noFill/>
          <a:ln>
            <a:noFill/>
          </a:ln>
        </p:spPr>
        <p:txBody>
          <a:bodyPr anchorCtr="0" anchor="t"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lang="en-GB" sz="2000" u="sng">
                <a:solidFill>
                  <a:schemeClr val="hlink"/>
                </a:solidFill>
                <a:latin typeface="Montserrat"/>
                <a:ea typeface="Montserrat"/>
                <a:cs typeface="Montserrat"/>
                <a:sym typeface="Montserrat"/>
                <a:hlinkClick r:id="rId10"/>
              </a:rPr>
              <a:t>www.ddgro.eu</a:t>
            </a:r>
            <a:endParaRPr sz="600">
              <a:highlight>
                <a:srgbClr val="FF9900"/>
              </a:highlight>
            </a:endParaRPr>
          </a:p>
        </p:txBody>
      </p:sp>
      <p:sp>
        <p:nvSpPr>
          <p:cNvPr id="1677" name="Google Shape;1677;p171"/>
          <p:cNvSpPr/>
          <p:nvPr/>
        </p:nvSpPr>
        <p:spPr>
          <a:xfrm>
            <a:off x="1884726" y="1942325"/>
            <a:ext cx="5545500" cy="713400"/>
          </a:xfrm>
          <a:prstGeom prst="rect">
            <a:avLst/>
          </a:prstGeom>
          <a:noFill/>
          <a:ln>
            <a:noFill/>
          </a:ln>
        </p:spPr>
        <p:txBody>
          <a:bodyPr anchorCtr="0" anchor="t"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We invite You to stay in touch with us.</a:t>
            </a:r>
            <a:endParaRPr sz="600">
              <a:highlight>
                <a:srgbClr val="FF9900"/>
              </a:highlight>
            </a:endParaRPr>
          </a:p>
        </p:txBody>
      </p:sp>
      <p:sp>
        <p:nvSpPr>
          <p:cNvPr id="1678" name="Google Shape;1678;p171"/>
          <p:cNvSpPr/>
          <p:nvPr/>
        </p:nvSpPr>
        <p:spPr>
          <a:xfrm>
            <a:off x="4390325" y="4820400"/>
            <a:ext cx="2973300" cy="476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u="sng">
                <a:solidFill>
                  <a:schemeClr val="hlink"/>
                </a:solidFill>
                <a:latin typeface="Montserrat"/>
                <a:ea typeface="Montserrat"/>
                <a:cs typeface="Montserrat"/>
                <a:sym typeface="Montserrat"/>
                <a:hlinkClick r:id="rId11"/>
              </a:rPr>
              <a:t>sales@ddpedestals.eu</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1679" name="Google Shape;1679;p171"/>
          <p:cNvPicPr preferRelativeResize="0"/>
          <p:nvPr/>
        </p:nvPicPr>
        <p:blipFill>
          <a:blip r:embed="rId12">
            <a:alphaModFix/>
          </a:blip>
          <a:stretch>
            <a:fillRect/>
          </a:stretch>
        </p:blipFill>
        <p:spPr>
          <a:xfrm>
            <a:off x="2641100" y="5712774"/>
            <a:ext cx="3861801" cy="726150"/>
          </a:xfrm>
          <a:prstGeom prst="rect">
            <a:avLst/>
          </a:prstGeom>
          <a:noFill/>
          <a:ln>
            <a:noFill/>
          </a:ln>
        </p:spPr>
      </p:pic>
      <p:sp>
        <p:nvSpPr>
          <p:cNvPr id="1680" name="Google Shape;1680;p171"/>
          <p:cNvSpPr/>
          <p:nvPr/>
        </p:nvSpPr>
        <p:spPr>
          <a:xfrm>
            <a:off x="503250" y="4742475"/>
            <a:ext cx="661200" cy="1865100"/>
          </a:xfrm>
          <a:prstGeom prst="downArrow">
            <a:avLst>
              <a:gd fmla="val 50000" name="adj1"/>
              <a:gd fmla="val 50000"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171"/>
          <p:cNvSpPr/>
          <p:nvPr/>
        </p:nvSpPr>
        <p:spPr>
          <a:xfrm>
            <a:off x="-1412487" y="4355714"/>
            <a:ext cx="4736700" cy="1504200"/>
          </a:xfrm>
          <a:prstGeom prst="rect">
            <a:avLst/>
          </a:prstGeom>
          <a:noFill/>
          <a:ln>
            <a:noFill/>
          </a:ln>
        </p:spPr>
        <p:txBody>
          <a:bodyPr anchorCtr="0" anchor="t"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lang="en-GB">
                <a:solidFill>
                  <a:srgbClr val="212121"/>
                </a:solidFill>
                <a:latin typeface="Montserrat"/>
                <a:ea typeface="Montserrat"/>
                <a:cs typeface="Montserrat"/>
                <a:sym typeface="Montserrat"/>
              </a:rPr>
              <a:t>Bonus ...</a:t>
            </a:r>
            <a:endParaRPr>
              <a:highlight>
                <a:srgbClr val="FF9900"/>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1"/>
          <p:cNvSpPr/>
          <p:nvPr/>
        </p:nvSpPr>
        <p:spPr>
          <a:xfrm>
            <a:off x="186250" y="5047194"/>
            <a:ext cx="3429300" cy="14478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examples</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BALCONIES</a:t>
            </a:r>
            <a:endParaRPr sz="2000">
              <a:solidFill>
                <a:srgbClr val="212121"/>
              </a:solidFill>
              <a:highlight>
                <a:srgbClr val="FF9900"/>
              </a:highlight>
              <a:latin typeface="Montserrat"/>
              <a:ea typeface="Montserrat"/>
              <a:cs typeface="Montserrat"/>
              <a:sym typeface="Montserrat"/>
            </a:endParaRPr>
          </a:p>
        </p:txBody>
      </p:sp>
      <p:sp>
        <p:nvSpPr>
          <p:cNvPr id="208" name="Google Shape;208;p21"/>
          <p:cNvSpPr/>
          <p:nvPr/>
        </p:nvSpPr>
        <p:spPr>
          <a:xfrm>
            <a:off x="4570175" y="5047200"/>
            <a:ext cx="4505400" cy="1013700"/>
          </a:xfrm>
          <a:prstGeom prst="rect">
            <a:avLst/>
          </a:prstGeom>
          <a:noFill/>
          <a:ln>
            <a:noFill/>
          </a:ln>
        </p:spPr>
        <p:txBody>
          <a:bodyPr anchorCtr="0" anchor="t" bIns="21175" lIns="21175" spcFirstLastPara="1" rIns="21175" wrap="square" tIns="21175">
            <a:noAutofit/>
          </a:bodyPr>
          <a:lstStyle/>
          <a:p>
            <a:pPr indent="0" lvl="0" marL="0" rtl="0" algn="l">
              <a:lnSpc>
                <a:spcPct val="120000"/>
              </a:lnSpc>
              <a:spcBef>
                <a:spcPts val="0"/>
              </a:spcBef>
              <a:spcAft>
                <a:spcPts val="0"/>
              </a:spcAft>
              <a:buNone/>
            </a:pPr>
            <a:r>
              <a:rPr b="1" lang="en-GB"/>
              <a:t>Terrace tiles; ceramic, stone, concrete</a:t>
            </a:r>
            <a:endParaRPr b="1"/>
          </a:p>
          <a:p>
            <a:pPr indent="0" lvl="0" marL="0" rtl="0" algn="l">
              <a:lnSpc>
                <a:spcPct val="120000"/>
              </a:lnSpc>
              <a:spcBef>
                <a:spcPts val="0"/>
              </a:spcBef>
              <a:spcAft>
                <a:spcPts val="0"/>
              </a:spcAft>
              <a:buClr>
                <a:srgbClr val="5E5E5E"/>
              </a:buClr>
              <a:buSzPts val="300"/>
              <a:buFont typeface="Montserrat"/>
              <a:buNone/>
            </a:pPr>
            <a:r>
              <a:rPr b="1" lang="en-GB">
                <a:highlight>
                  <a:srgbClr val="FFFFFF"/>
                </a:highlight>
              </a:rPr>
              <a:t>Read more about pedestals on balconies and watch our video from a project </a:t>
            </a:r>
            <a:r>
              <a:rPr b="1" lang="en-GB" sz="1300" u="sng">
                <a:solidFill>
                  <a:schemeClr val="hlink"/>
                </a:solidFill>
                <a:hlinkClick r:id="rId3"/>
              </a:rPr>
              <a:t>https://ddgro.eu/en/articles/adjustable-pedestal-installation-on-construction-site/</a:t>
            </a:r>
            <a:endParaRPr b="1"/>
          </a:p>
        </p:txBody>
      </p:sp>
      <p:pic>
        <p:nvPicPr>
          <p:cNvPr id="209" name="Google Shape;209;p21"/>
          <p:cNvPicPr preferRelativeResize="0"/>
          <p:nvPr/>
        </p:nvPicPr>
        <p:blipFill rotWithShape="1">
          <a:blip r:embed="rId4">
            <a:alphaModFix/>
          </a:blip>
          <a:srcRect b="-4554" l="-8440" r="-8463" t="-21612"/>
          <a:stretch/>
        </p:blipFill>
        <p:spPr>
          <a:xfrm>
            <a:off x="0" y="-613825"/>
            <a:ext cx="4570175" cy="5185825"/>
          </a:xfrm>
          <a:prstGeom prst="rect">
            <a:avLst/>
          </a:prstGeom>
          <a:noFill/>
          <a:ln>
            <a:noFill/>
          </a:ln>
        </p:spPr>
      </p:pic>
      <p:pic>
        <p:nvPicPr>
          <p:cNvPr id="210" name="Google Shape;210;p21"/>
          <p:cNvPicPr preferRelativeResize="0"/>
          <p:nvPr/>
        </p:nvPicPr>
        <p:blipFill rotWithShape="1">
          <a:blip r:embed="rId5">
            <a:alphaModFix/>
          </a:blip>
          <a:srcRect b="-6780" l="0" r="36138" t="-6791"/>
          <a:stretch/>
        </p:blipFill>
        <p:spPr>
          <a:xfrm>
            <a:off x="4572000" y="0"/>
            <a:ext cx="4570182" cy="4571999"/>
          </a:xfrm>
          <a:prstGeom prst="rect">
            <a:avLst/>
          </a:prstGeom>
          <a:noFill/>
          <a:ln>
            <a:noFill/>
          </a:ln>
        </p:spPr>
      </p:pic>
      <p:sp>
        <p:nvSpPr>
          <p:cNvPr id="211" name="Google Shape;211;p21"/>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2"/>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l">
              <a:lnSpc>
                <a:spcPct val="120000"/>
              </a:lnSpc>
              <a:spcBef>
                <a:spcPts val="0"/>
              </a:spcBef>
              <a:spcAft>
                <a:spcPts val="0"/>
              </a:spcAft>
              <a:buNone/>
            </a:pPr>
            <a:r>
              <a:rPr b="1" lang="en-GB"/>
              <a:t>Terraces on joists; wooden, composite WPC. Read more about how we done project with WPC composite decking on adjustable pedestals </a:t>
            </a:r>
            <a:r>
              <a:rPr b="1" lang="en-GB" sz="1300" u="sng">
                <a:solidFill>
                  <a:schemeClr val="hlink"/>
                </a:solidFill>
                <a:hlinkClick r:id="rId3"/>
              </a:rPr>
              <a:t>https://ddgro.eu/en/articles/composite-decking-raised-on-pedestals-on-ground-floor/</a:t>
            </a:r>
            <a:endParaRPr b="1"/>
          </a:p>
        </p:txBody>
      </p:sp>
      <p:pic>
        <p:nvPicPr>
          <p:cNvPr id="217" name="Google Shape;217;p22"/>
          <p:cNvPicPr preferRelativeResize="0"/>
          <p:nvPr/>
        </p:nvPicPr>
        <p:blipFill rotWithShape="1">
          <a:blip r:embed="rId4">
            <a:alphaModFix/>
          </a:blip>
          <a:srcRect b="-18287" l="0" r="33616" t="-18287"/>
          <a:stretch/>
        </p:blipFill>
        <p:spPr>
          <a:xfrm>
            <a:off x="4572000" y="0"/>
            <a:ext cx="4570174" cy="4572000"/>
          </a:xfrm>
          <a:prstGeom prst="rect">
            <a:avLst/>
          </a:prstGeom>
          <a:noFill/>
          <a:ln>
            <a:noFill/>
          </a:ln>
        </p:spPr>
      </p:pic>
      <p:pic>
        <p:nvPicPr>
          <p:cNvPr id="218" name="Google Shape;218;p22"/>
          <p:cNvPicPr preferRelativeResize="0"/>
          <p:nvPr/>
        </p:nvPicPr>
        <p:blipFill rotWithShape="1">
          <a:blip r:embed="rId5">
            <a:alphaModFix/>
          </a:blip>
          <a:srcRect b="-5273" l="-8207" r="-8207" t="-5273"/>
          <a:stretch/>
        </p:blipFill>
        <p:spPr>
          <a:xfrm>
            <a:off x="0" y="0"/>
            <a:ext cx="4570182" cy="4571999"/>
          </a:xfrm>
          <a:prstGeom prst="rect">
            <a:avLst/>
          </a:prstGeom>
          <a:noFill/>
          <a:ln>
            <a:noFill/>
          </a:ln>
        </p:spPr>
      </p:pic>
      <p:sp>
        <p:nvSpPr>
          <p:cNvPr id="219" name="Google Shape;219;p22"/>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220" name="Google Shape;220;p22"/>
          <p:cNvSpPr/>
          <p:nvPr/>
        </p:nvSpPr>
        <p:spPr>
          <a:xfrm>
            <a:off x="186261" y="507895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examples</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BALCONIES</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23"/>
          <p:cNvPicPr preferRelativeResize="0"/>
          <p:nvPr/>
        </p:nvPicPr>
        <p:blipFill rotWithShape="1">
          <a:blip r:embed="rId3">
            <a:alphaModFix/>
          </a:blip>
          <a:srcRect b="-12002" l="3401" r="3401" t="-11990"/>
          <a:stretch/>
        </p:blipFill>
        <p:spPr>
          <a:xfrm>
            <a:off x="4572000" y="0"/>
            <a:ext cx="4570173" cy="4572000"/>
          </a:xfrm>
          <a:prstGeom prst="rect">
            <a:avLst/>
          </a:prstGeom>
          <a:noFill/>
          <a:ln>
            <a:noFill/>
          </a:ln>
        </p:spPr>
      </p:pic>
      <p:pic>
        <p:nvPicPr>
          <p:cNvPr id="226" name="Google Shape;226;p23"/>
          <p:cNvPicPr preferRelativeResize="0"/>
          <p:nvPr/>
        </p:nvPicPr>
        <p:blipFill rotWithShape="1">
          <a:blip r:embed="rId4">
            <a:alphaModFix/>
          </a:blip>
          <a:srcRect b="-38936" l="-10" r="0" t="-38936"/>
          <a:stretch/>
        </p:blipFill>
        <p:spPr>
          <a:xfrm>
            <a:off x="0" y="0"/>
            <a:ext cx="4570182" cy="4571999"/>
          </a:xfrm>
          <a:prstGeom prst="rect">
            <a:avLst/>
          </a:prstGeom>
          <a:noFill/>
          <a:ln>
            <a:noFill/>
          </a:ln>
        </p:spPr>
      </p:pic>
      <p:sp>
        <p:nvSpPr>
          <p:cNvPr id="227" name="Google Shape;227;p23"/>
          <p:cNvSpPr/>
          <p:nvPr/>
        </p:nvSpPr>
        <p:spPr>
          <a:xfrm>
            <a:off x="4572000" y="4937400"/>
            <a:ext cx="45702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b="1" lang="en-GB"/>
              <a:t>Terrace tiles; ceramic, stone, concrete</a:t>
            </a:r>
            <a:endParaRPr b="1"/>
          </a:p>
          <a:p>
            <a:pPr indent="0" lvl="0" marL="0" rtl="0" algn="l">
              <a:lnSpc>
                <a:spcPct val="120000"/>
              </a:lnSpc>
              <a:spcBef>
                <a:spcPts val="0"/>
              </a:spcBef>
              <a:spcAft>
                <a:spcPts val="0"/>
              </a:spcAft>
              <a:buNone/>
            </a:pPr>
            <a:r>
              <a:rPr b="1" lang="en-GB"/>
              <a:t>If You are interested in pedestals for tiles visit our page with more detailed information about this type of pedestals </a:t>
            </a:r>
            <a:r>
              <a:rPr b="1" lang="en-GB" sz="1300" u="sng">
                <a:solidFill>
                  <a:schemeClr val="hlink"/>
                </a:solidFill>
                <a:hlinkClick r:id="rId5"/>
              </a:rPr>
              <a:t>https://ddgro.eu/en/adjustable-terrace-pedestals-for-tiles/</a:t>
            </a:r>
            <a:endParaRPr b="1"/>
          </a:p>
        </p:txBody>
      </p:sp>
      <p:sp>
        <p:nvSpPr>
          <p:cNvPr id="228" name="Google Shape;228;p23"/>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229" name="Google Shape;229;p23"/>
          <p:cNvSpPr/>
          <p:nvPr/>
        </p:nvSpPr>
        <p:spPr>
          <a:xfrm>
            <a:off x="186261" y="49374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examples</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FLAT ROOFS</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 name="Shape 30"/>
        <p:cNvGrpSpPr/>
        <p:nvPr/>
      </p:nvGrpSpPr>
      <p:grpSpPr>
        <a:xfrm>
          <a:off x="0" y="0"/>
          <a:ext cx="0" cy="0"/>
          <a:chOff x="0" y="0"/>
          <a:chExt cx="0" cy="0"/>
        </a:xfrm>
      </p:grpSpPr>
      <p:sp>
        <p:nvSpPr>
          <p:cNvPr id="31" name="Google Shape;31;p6"/>
          <p:cNvSpPr/>
          <p:nvPr/>
        </p:nvSpPr>
        <p:spPr>
          <a:xfrm rot="5400000">
            <a:off x="-1142682" y="1143300"/>
            <a:ext cx="6858000" cy="4571400"/>
          </a:xfrm>
          <a:custGeom>
            <a:rect b="b" l="l" r="r" t="t"/>
            <a:pathLst>
              <a:path extrusionOk="0" h="120000" w="120000">
                <a:moveTo>
                  <a:pt x="0" y="0"/>
                </a:moveTo>
                <a:lnTo>
                  <a:pt x="0" y="120000"/>
                </a:lnTo>
                <a:lnTo>
                  <a:pt x="120000" y="119994"/>
                </a:lnTo>
                <a:lnTo>
                  <a:pt x="0" y="0"/>
                </a:lnTo>
                <a:close/>
              </a:path>
            </a:pathLst>
          </a:custGeom>
          <a:solidFill>
            <a:srgbClr val="FFFFFF"/>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009193"/>
              </a:solidFill>
              <a:latin typeface="Helvetica Neue"/>
              <a:ea typeface="Helvetica Neue"/>
              <a:cs typeface="Helvetica Neue"/>
              <a:sym typeface="Helvetica Neue"/>
            </a:endParaRPr>
          </a:p>
        </p:txBody>
      </p:sp>
      <p:sp>
        <p:nvSpPr>
          <p:cNvPr id="32" name="Google Shape;32;p6"/>
          <p:cNvSpPr txBox="1"/>
          <p:nvPr/>
        </p:nvSpPr>
        <p:spPr>
          <a:xfrm>
            <a:off x="762000" y="1021925"/>
            <a:ext cx="8118900" cy="1633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lang="en-GB" sz="4700">
                <a:solidFill>
                  <a:srgbClr val="212121"/>
                </a:solidFill>
                <a:latin typeface="Montserrat"/>
                <a:ea typeface="Montserrat"/>
                <a:cs typeface="Montserrat"/>
                <a:sym typeface="Montserrat"/>
              </a:rPr>
              <a:t>I invite </a:t>
            </a:r>
            <a:r>
              <a:rPr b="1" lang="en-GB" sz="4700">
                <a:solidFill>
                  <a:srgbClr val="212121"/>
                </a:solidFill>
                <a:highlight>
                  <a:srgbClr val="FF9900"/>
                </a:highlight>
                <a:latin typeface="Montserrat"/>
                <a:ea typeface="Montserrat"/>
                <a:cs typeface="Montserrat"/>
                <a:sym typeface="Montserrat"/>
              </a:rPr>
              <a:t>You</a:t>
            </a:r>
            <a:r>
              <a:rPr b="1" lang="en-GB" sz="4700">
                <a:solidFill>
                  <a:srgbClr val="212121"/>
                </a:solidFill>
                <a:latin typeface="Montserrat"/>
                <a:ea typeface="Montserrat"/>
                <a:cs typeface="Montserrat"/>
                <a:sym typeface="Montserrat"/>
              </a:rPr>
              <a:t> to to sign up on my newsletter list</a:t>
            </a:r>
            <a:endParaRPr b="1" sz="4700">
              <a:solidFill>
                <a:srgbClr val="212121"/>
              </a:solidFill>
              <a:latin typeface="Montserrat"/>
              <a:ea typeface="Montserrat"/>
              <a:cs typeface="Montserrat"/>
              <a:sym typeface="Montserrat"/>
            </a:endParaRPr>
          </a:p>
        </p:txBody>
      </p:sp>
      <p:sp>
        <p:nvSpPr>
          <p:cNvPr id="33" name="Google Shape;33;p6"/>
          <p:cNvSpPr txBox="1"/>
          <p:nvPr/>
        </p:nvSpPr>
        <p:spPr>
          <a:xfrm>
            <a:off x="-1125300" y="642925"/>
            <a:ext cx="6114900" cy="7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pic>
        <p:nvPicPr>
          <p:cNvPr id="34" name="Google Shape;34;p6"/>
          <p:cNvPicPr preferRelativeResize="0"/>
          <p:nvPr/>
        </p:nvPicPr>
        <p:blipFill>
          <a:blip r:embed="rId3">
            <a:alphaModFix/>
          </a:blip>
          <a:stretch>
            <a:fillRect/>
          </a:stretch>
        </p:blipFill>
        <p:spPr>
          <a:xfrm>
            <a:off x="761988" y="166675"/>
            <a:ext cx="2562225" cy="476250"/>
          </a:xfrm>
          <a:prstGeom prst="rect">
            <a:avLst/>
          </a:prstGeom>
          <a:noFill/>
          <a:ln>
            <a:noFill/>
          </a:ln>
        </p:spPr>
      </p:pic>
      <p:sp>
        <p:nvSpPr>
          <p:cNvPr id="35" name="Google Shape;35;p6"/>
          <p:cNvSpPr/>
          <p:nvPr/>
        </p:nvSpPr>
        <p:spPr>
          <a:xfrm>
            <a:off x="801025" y="2987025"/>
            <a:ext cx="5899800" cy="2092200"/>
          </a:xfrm>
          <a:prstGeom prst="rect">
            <a:avLst/>
          </a:prstGeom>
          <a:noFill/>
          <a:ln>
            <a:noFill/>
          </a:ln>
        </p:spPr>
        <p:txBody>
          <a:bodyPr anchorCtr="0" anchor="t" bIns="21175" lIns="21175" spcFirstLastPara="1" rIns="21175" wrap="square" tIns="21175">
            <a:noAutofit/>
          </a:bodyPr>
          <a:lstStyle/>
          <a:p>
            <a:pPr indent="0" lvl="0" marL="0" rtl="0" algn="l">
              <a:lnSpc>
                <a:spcPct val="115000"/>
              </a:lnSpc>
              <a:spcBef>
                <a:spcPts val="0"/>
              </a:spcBef>
              <a:spcAft>
                <a:spcPts val="0"/>
              </a:spcAft>
              <a:buNone/>
            </a:pPr>
            <a:r>
              <a:rPr lang="en-GB" sz="1300"/>
              <a:t>I would like to give You a good value content about adjustable pedestals and terraces.</a:t>
            </a:r>
            <a:r>
              <a:rPr b="1" lang="en-GB" sz="1300"/>
              <a:t> If You will subscribe to my list I will be writing to you about:</a:t>
            </a:r>
            <a:endParaRPr b="1" sz="1300"/>
          </a:p>
          <a:p>
            <a:pPr indent="-311150" lvl="0" marL="457200" rtl="0" algn="l">
              <a:lnSpc>
                <a:spcPct val="115000"/>
              </a:lnSpc>
              <a:spcBef>
                <a:spcPts val="2300"/>
              </a:spcBef>
              <a:spcAft>
                <a:spcPts val="0"/>
              </a:spcAft>
              <a:buSzPts val="1300"/>
              <a:buChar char="●"/>
            </a:pPr>
            <a:r>
              <a:rPr lang="en-GB" sz="1300"/>
              <a:t>New products</a:t>
            </a:r>
            <a:endParaRPr sz="1300"/>
          </a:p>
          <a:p>
            <a:pPr indent="-311150" lvl="0" marL="457200" rtl="0" algn="l">
              <a:lnSpc>
                <a:spcPct val="115000"/>
              </a:lnSpc>
              <a:spcBef>
                <a:spcPts val="0"/>
              </a:spcBef>
              <a:spcAft>
                <a:spcPts val="0"/>
              </a:spcAft>
              <a:buSzPts val="1300"/>
              <a:buChar char="●"/>
            </a:pPr>
            <a:r>
              <a:rPr lang="en-GB" sz="1300"/>
              <a:t>Updates</a:t>
            </a:r>
            <a:endParaRPr sz="1300"/>
          </a:p>
          <a:p>
            <a:pPr indent="-311150" lvl="0" marL="457200" rtl="0" algn="l">
              <a:lnSpc>
                <a:spcPct val="115000"/>
              </a:lnSpc>
              <a:spcBef>
                <a:spcPts val="0"/>
              </a:spcBef>
              <a:spcAft>
                <a:spcPts val="0"/>
              </a:spcAft>
              <a:buSzPts val="1300"/>
              <a:buChar char="●"/>
            </a:pPr>
            <a:r>
              <a:rPr lang="en-GB" sz="1300"/>
              <a:t>Pricelists</a:t>
            </a:r>
            <a:endParaRPr sz="1300"/>
          </a:p>
          <a:p>
            <a:pPr indent="-311150" lvl="0" marL="457200" rtl="0" algn="l">
              <a:lnSpc>
                <a:spcPct val="115000"/>
              </a:lnSpc>
              <a:spcBef>
                <a:spcPts val="0"/>
              </a:spcBef>
              <a:spcAft>
                <a:spcPts val="0"/>
              </a:spcAft>
              <a:buSzPts val="1300"/>
              <a:buChar char="●"/>
            </a:pPr>
            <a:r>
              <a:rPr lang="en-GB" sz="1300"/>
              <a:t>Technical knowledge</a:t>
            </a:r>
            <a:endParaRPr sz="1300"/>
          </a:p>
          <a:p>
            <a:pPr indent="-311150" lvl="0" marL="457200" rtl="0" algn="l">
              <a:lnSpc>
                <a:spcPct val="115000"/>
              </a:lnSpc>
              <a:spcBef>
                <a:spcPts val="0"/>
              </a:spcBef>
              <a:spcAft>
                <a:spcPts val="0"/>
              </a:spcAft>
              <a:buSzPts val="1300"/>
              <a:buChar char="●"/>
            </a:pPr>
            <a:r>
              <a:rPr lang="en-GB" sz="1300"/>
              <a:t>Interesting projects</a:t>
            </a:r>
            <a:endParaRPr sz="1300"/>
          </a:p>
          <a:p>
            <a:pPr indent="0" lvl="0" marL="0" marR="0" rtl="0" algn="l">
              <a:lnSpc>
                <a:spcPct val="100000"/>
              </a:lnSpc>
              <a:spcBef>
                <a:spcPts val="400"/>
              </a:spcBef>
              <a:spcAft>
                <a:spcPts val="0"/>
              </a:spcAft>
              <a:buClr>
                <a:srgbClr val="212121"/>
              </a:buClr>
              <a:buSzPts val="500"/>
              <a:buFont typeface="Montserrat"/>
              <a:buNone/>
            </a:pPr>
            <a:r>
              <a:t/>
            </a:r>
            <a:endParaRPr sz="600">
              <a:highlight>
                <a:srgbClr val="FF9900"/>
              </a:highlight>
            </a:endParaRPr>
          </a:p>
        </p:txBody>
      </p:sp>
      <p:sp>
        <p:nvSpPr>
          <p:cNvPr id="36" name="Google Shape;36;p6">
            <a:hlinkClick r:id="rId4"/>
          </p:cNvPr>
          <p:cNvSpPr/>
          <p:nvPr/>
        </p:nvSpPr>
        <p:spPr>
          <a:xfrm>
            <a:off x="601600" y="5134775"/>
            <a:ext cx="5376300" cy="476100"/>
          </a:xfrm>
          <a:prstGeom prst="rect">
            <a:avLst/>
          </a:prstGeom>
          <a:noFill/>
          <a:ln>
            <a:noFill/>
          </a:ln>
        </p:spPr>
        <p:txBody>
          <a:bodyPr anchorCtr="0" anchor="t"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lang="en-GB" sz="2000" u="sng">
                <a:solidFill>
                  <a:srgbClr val="0000FF"/>
                </a:solidFill>
                <a:latin typeface="Montserrat"/>
                <a:ea typeface="Montserrat"/>
                <a:cs typeface="Montserrat"/>
                <a:sym typeface="Montserrat"/>
              </a:rPr>
              <a:t>https://ddgro.eu/en/join-our-newsletter/</a:t>
            </a:r>
            <a:endParaRPr sz="2000" u="sng">
              <a:solidFill>
                <a:srgbClr val="0000FF"/>
              </a:solidFill>
              <a:latin typeface="Montserrat"/>
              <a:ea typeface="Montserrat"/>
              <a:cs typeface="Montserrat"/>
              <a:sym typeface="Montserrat"/>
            </a:endParaRPr>
          </a:p>
        </p:txBody>
      </p:sp>
      <p:pic>
        <p:nvPicPr>
          <p:cNvPr id="37" name="Google Shape;37;p6"/>
          <p:cNvPicPr preferRelativeResize="0"/>
          <p:nvPr/>
        </p:nvPicPr>
        <p:blipFill>
          <a:blip r:embed="rId5">
            <a:alphaModFix/>
          </a:blip>
          <a:stretch>
            <a:fillRect/>
          </a:stretch>
        </p:blipFill>
        <p:spPr>
          <a:xfrm>
            <a:off x="6557025" y="2449300"/>
            <a:ext cx="2323874" cy="405216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24"/>
          <p:cNvPicPr preferRelativeResize="0"/>
          <p:nvPr/>
        </p:nvPicPr>
        <p:blipFill rotWithShape="1">
          <a:blip r:embed="rId3">
            <a:alphaModFix/>
          </a:blip>
          <a:srcRect b="-16509" l="0" r="0" t="-16522"/>
          <a:stretch/>
        </p:blipFill>
        <p:spPr>
          <a:xfrm>
            <a:off x="4572000" y="0"/>
            <a:ext cx="4570173" cy="4572000"/>
          </a:xfrm>
          <a:prstGeom prst="rect">
            <a:avLst/>
          </a:prstGeom>
          <a:noFill/>
          <a:ln>
            <a:noFill/>
          </a:ln>
        </p:spPr>
      </p:pic>
      <p:pic>
        <p:nvPicPr>
          <p:cNvPr id="235" name="Google Shape;235;p24"/>
          <p:cNvPicPr preferRelativeResize="0"/>
          <p:nvPr/>
        </p:nvPicPr>
        <p:blipFill rotWithShape="1">
          <a:blip r:embed="rId4">
            <a:alphaModFix/>
          </a:blip>
          <a:srcRect b="-38911" l="-10" r="10" t="-38929"/>
          <a:stretch/>
        </p:blipFill>
        <p:spPr>
          <a:xfrm>
            <a:off x="0" y="0"/>
            <a:ext cx="4570182" cy="4571999"/>
          </a:xfrm>
          <a:prstGeom prst="rect">
            <a:avLst/>
          </a:prstGeom>
          <a:noFill/>
          <a:ln>
            <a:noFill/>
          </a:ln>
        </p:spPr>
      </p:pic>
      <p:sp>
        <p:nvSpPr>
          <p:cNvPr id="236" name="Google Shape;236;p24"/>
          <p:cNvSpPr/>
          <p:nvPr/>
        </p:nvSpPr>
        <p:spPr>
          <a:xfrm>
            <a:off x="4265700" y="5047200"/>
            <a:ext cx="4770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b="1" lang="en-GB"/>
              <a:t>Terraces on joists; wooden, composite WPC. See pedestals for decking joists with more detailed information </a:t>
            </a:r>
            <a:r>
              <a:rPr b="1" lang="en-GB" sz="1300" u="sng">
                <a:solidFill>
                  <a:schemeClr val="hlink"/>
                </a:solidFill>
                <a:hlinkClick r:id="rId5"/>
              </a:rPr>
              <a:t>https://ddgro.eu/en/adjustable-pedestals-for-decking-joists/</a:t>
            </a:r>
            <a:endParaRPr b="1"/>
          </a:p>
        </p:txBody>
      </p:sp>
      <p:sp>
        <p:nvSpPr>
          <p:cNvPr id="237" name="Google Shape;237;p24"/>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238" name="Google Shape;238;p24"/>
          <p:cNvSpPr/>
          <p:nvPr/>
        </p:nvSpPr>
        <p:spPr>
          <a:xfrm>
            <a:off x="186261"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examples</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FLAT ROOFS</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25"/>
          <p:cNvPicPr preferRelativeResize="0"/>
          <p:nvPr/>
        </p:nvPicPr>
        <p:blipFill rotWithShape="1">
          <a:blip r:embed="rId3">
            <a:alphaModFix/>
          </a:blip>
          <a:srcRect b="-39246" l="0" r="0" t="-39228"/>
          <a:stretch/>
        </p:blipFill>
        <p:spPr>
          <a:xfrm>
            <a:off x="4572000" y="0"/>
            <a:ext cx="4570173" cy="4572000"/>
          </a:xfrm>
          <a:prstGeom prst="rect">
            <a:avLst/>
          </a:prstGeom>
          <a:noFill/>
          <a:ln>
            <a:noFill/>
          </a:ln>
        </p:spPr>
      </p:pic>
      <p:pic>
        <p:nvPicPr>
          <p:cNvPr id="244" name="Google Shape;244;p25"/>
          <p:cNvPicPr preferRelativeResize="0"/>
          <p:nvPr/>
        </p:nvPicPr>
        <p:blipFill rotWithShape="1">
          <a:blip r:embed="rId4">
            <a:alphaModFix/>
          </a:blip>
          <a:srcRect b="-38936" l="-10" r="0" t="-38936"/>
          <a:stretch/>
        </p:blipFill>
        <p:spPr>
          <a:xfrm>
            <a:off x="0" y="0"/>
            <a:ext cx="4570182" cy="4571999"/>
          </a:xfrm>
          <a:prstGeom prst="rect">
            <a:avLst/>
          </a:prstGeom>
          <a:noFill/>
          <a:ln>
            <a:noFill/>
          </a:ln>
        </p:spPr>
      </p:pic>
      <p:sp>
        <p:nvSpPr>
          <p:cNvPr id="245" name="Google Shape;245;p25"/>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b="1" lang="en-GB" sz="1500"/>
              <a:t>Terrace tiles; ceramic, stone, concrete</a:t>
            </a:r>
            <a:endParaRPr b="1" sz="1500"/>
          </a:p>
        </p:txBody>
      </p:sp>
      <p:sp>
        <p:nvSpPr>
          <p:cNvPr id="246" name="Google Shape;246;p25"/>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247" name="Google Shape;247;p25"/>
          <p:cNvSpPr/>
          <p:nvPr/>
        </p:nvSpPr>
        <p:spPr>
          <a:xfrm>
            <a:off x="186261" y="507895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examples</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ON THE GROUND</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26"/>
          <p:cNvPicPr preferRelativeResize="0"/>
          <p:nvPr/>
        </p:nvPicPr>
        <p:blipFill rotWithShape="1">
          <a:blip r:embed="rId3">
            <a:alphaModFix/>
          </a:blip>
          <a:srcRect b="-16686" l="0" r="0" t="-16700"/>
          <a:stretch/>
        </p:blipFill>
        <p:spPr>
          <a:xfrm>
            <a:off x="4572000" y="0"/>
            <a:ext cx="4570173" cy="4572000"/>
          </a:xfrm>
          <a:prstGeom prst="rect">
            <a:avLst/>
          </a:prstGeom>
          <a:noFill/>
          <a:ln>
            <a:noFill/>
          </a:ln>
        </p:spPr>
      </p:pic>
      <p:pic>
        <p:nvPicPr>
          <p:cNvPr id="253" name="Google Shape;253;p26"/>
          <p:cNvPicPr preferRelativeResize="0"/>
          <p:nvPr/>
        </p:nvPicPr>
        <p:blipFill rotWithShape="1">
          <a:blip r:embed="rId4">
            <a:alphaModFix/>
          </a:blip>
          <a:srcRect b="-38936" l="-10" r="0" t="-38936"/>
          <a:stretch/>
        </p:blipFill>
        <p:spPr>
          <a:xfrm>
            <a:off x="0" y="0"/>
            <a:ext cx="4570182" cy="4571999"/>
          </a:xfrm>
          <a:prstGeom prst="rect">
            <a:avLst/>
          </a:prstGeom>
          <a:noFill/>
          <a:ln>
            <a:noFill/>
          </a:ln>
        </p:spPr>
      </p:pic>
      <p:sp>
        <p:nvSpPr>
          <p:cNvPr id="254" name="Google Shape;254;p26"/>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b="1" lang="en-GB" sz="1500"/>
              <a:t>Terraces on joists; wooden, composite WPC</a:t>
            </a:r>
            <a:endParaRPr b="1" sz="1500"/>
          </a:p>
        </p:txBody>
      </p:sp>
      <p:sp>
        <p:nvSpPr>
          <p:cNvPr id="255" name="Google Shape;255;p26"/>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256" name="Google Shape;256;p26"/>
          <p:cNvSpPr/>
          <p:nvPr/>
        </p:nvSpPr>
        <p:spPr>
          <a:xfrm>
            <a:off x="186261" y="507895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examples</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ON THE GROUND</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27"/>
          <p:cNvPicPr preferRelativeResize="0"/>
          <p:nvPr/>
        </p:nvPicPr>
        <p:blipFill rotWithShape="1">
          <a:blip r:embed="rId3">
            <a:alphaModFix/>
          </a:blip>
          <a:srcRect b="0" l="35901" r="0" t="0"/>
          <a:stretch/>
        </p:blipFill>
        <p:spPr>
          <a:xfrm>
            <a:off x="4572000" y="0"/>
            <a:ext cx="4570174" cy="4572000"/>
          </a:xfrm>
          <a:prstGeom prst="rect">
            <a:avLst/>
          </a:prstGeom>
          <a:noFill/>
          <a:ln>
            <a:noFill/>
          </a:ln>
        </p:spPr>
      </p:pic>
      <p:pic>
        <p:nvPicPr>
          <p:cNvPr id="262" name="Google Shape;262;p27"/>
          <p:cNvPicPr preferRelativeResize="0"/>
          <p:nvPr/>
        </p:nvPicPr>
        <p:blipFill rotWithShape="1">
          <a:blip r:embed="rId4">
            <a:alphaModFix/>
          </a:blip>
          <a:srcRect b="0" l="7388" r="36384" t="0"/>
          <a:stretch/>
        </p:blipFill>
        <p:spPr>
          <a:xfrm>
            <a:off x="0" y="0"/>
            <a:ext cx="4570182" cy="4571999"/>
          </a:xfrm>
          <a:prstGeom prst="rect">
            <a:avLst/>
          </a:prstGeom>
          <a:noFill/>
          <a:ln>
            <a:noFill/>
          </a:ln>
        </p:spPr>
      </p:pic>
      <p:sp>
        <p:nvSpPr>
          <p:cNvPr id="263" name="Google Shape;263;p27"/>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200"/>
              <a:t>Terraces around the pools laid on adjustable pedestals. They allow free drainage from the terrace surface.</a:t>
            </a:r>
            <a:endParaRPr sz="1200"/>
          </a:p>
        </p:txBody>
      </p:sp>
      <p:sp>
        <p:nvSpPr>
          <p:cNvPr id="264" name="Google Shape;264;p27"/>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265" name="Google Shape;265;p27"/>
          <p:cNvSpPr/>
          <p:nvPr/>
        </p:nvSpPr>
        <p:spPr>
          <a:xfrm>
            <a:off x="186261" y="507895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examples</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SWIMMING POOLS</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28"/>
          <p:cNvPicPr preferRelativeResize="0"/>
          <p:nvPr/>
        </p:nvPicPr>
        <p:blipFill rotWithShape="1">
          <a:blip r:embed="rId3">
            <a:alphaModFix/>
          </a:blip>
          <a:srcRect b="16653" l="0" r="0" t="16653"/>
          <a:stretch/>
        </p:blipFill>
        <p:spPr>
          <a:xfrm>
            <a:off x="4572000" y="0"/>
            <a:ext cx="4570178" cy="4572006"/>
          </a:xfrm>
          <a:prstGeom prst="rect">
            <a:avLst/>
          </a:prstGeom>
          <a:noFill/>
          <a:ln>
            <a:noFill/>
          </a:ln>
        </p:spPr>
      </p:pic>
      <p:pic>
        <p:nvPicPr>
          <p:cNvPr id="271" name="Google Shape;271;p28"/>
          <p:cNvPicPr preferRelativeResize="0"/>
          <p:nvPr/>
        </p:nvPicPr>
        <p:blipFill rotWithShape="1">
          <a:blip r:embed="rId4">
            <a:alphaModFix/>
          </a:blip>
          <a:srcRect b="0" l="15355" r="28417" t="0"/>
          <a:stretch/>
        </p:blipFill>
        <p:spPr>
          <a:xfrm>
            <a:off x="0" y="0"/>
            <a:ext cx="4570179" cy="4571998"/>
          </a:xfrm>
          <a:prstGeom prst="rect">
            <a:avLst/>
          </a:prstGeom>
          <a:noFill/>
          <a:ln>
            <a:noFill/>
          </a:ln>
        </p:spPr>
      </p:pic>
      <p:sp>
        <p:nvSpPr>
          <p:cNvPr id="272" name="Google Shape;272;p28"/>
          <p:cNvSpPr/>
          <p:nvPr/>
        </p:nvSpPr>
        <p:spPr>
          <a:xfrm>
            <a:off x="3662050" y="5078950"/>
            <a:ext cx="51579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b="1" lang="en-GB"/>
              <a:t>Interactive city fountains made of slabs set on adjustable pedestals. </a:t>
            </a:r>
            <a:endParaRPr b="1"/>
          </a:p>
          <a:p>
            <a:pPr indent="0" lvl="0" marL="0" rtl="0" algn="just">
              <a:lnSpc>
                <a:spcPct val="120000"/>
              </a:lnSpc>
              <a:spcBef>
                <a:spcPts val="0"/>
              </a:spcBef>
              <a:spcAft>
                <a:spcPts val="0"/>
              </a:spcAft>
              <a:buNone/>
            </a:pPr>
            <a:r>
              <a:rPr b="1" lang="en-GB"/>
              <a:t>We have a special advanced pedestals which are very good solution for fountains tiles usage. Please read more about it here </a:t>
            </a:r>
            <a:r>
              <a:rPr b="1" lang="en-GB" sz="1300" u="sng">
                <a:solidFill>
                  <a:schemeClr val="hlink"/>
                </a:solidFill>
                <a:hlinkClick r:id="rId5"/>
              </a:rPr>
              <a:t>https://ddgro.eu/en/adjustable-terrace-pedestals-for-tiles/</a:t>
            </a:r>
            <a:endParaRPr b="1"/>
          </a:p>
        </p:txBody>
      </p:sp>
      <p:sp>
        <p:nvSpPr>
          <p:cNvPr id="273" name="Google Shape;273;p28"/>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274" name="Google Shape;274;p28"/>
          <p:cNvSpPr/>
          <p:nvPr/>
        </p:nvSpPr>
        <p:spPr>
          <a:xfrm>
            <a:off x="186261" y="507895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examples</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FOUNTAINS</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29"/>
          <p:cNvPicPr preferRelativeResize="0"/>
          <p:nvPr/>
        </p:nvPicPr>
        <p:blipFill rotWithShape="1">
          <a:blip r:embed="rId3">
            <a:alphaModFix/>
          </a:blip>
          <a:srcRect b="-14867" l="13524" r="13524" t="-14867"/>
          <a:stretch/>
        </p:blipFill>
        <p:spPr>
          <a:xfrm>
            <a:off x="4572000" y="0"/>
            <a:ext cx="4570178" cy="4572007"/>
          </a:xfrm>
          <a:prstGeom prst="rect">
            <a:avLst/>
          </a:prstGeom>
          <a:noFill/>
          <a:ln>
            <a:noFill/>
          </a:ln>
        </p:spPr>
      </p:pic>
      <p:pic>
        <p:nvPicPr>
          <p:cNvPr id="280" name="Google Shape;280;p29"/>
          <p:cNvPicPr preferRelativeResize="0"/>
          <p:nvPr/>
        </p:nvPicPr>
        <p:blipFill rotWithShape="1">
          <a:blip r:embed="rId4">
            <a:alphaModFix/>
          </a:blip>
          <a:srcRect b="-15157" l="13359" r="13359" t="-15170"/>
          <a:stretch/>
        </p:blipFill>
        <p:spPr>
          <a:xfrm>
            <a:off x="0" y="0"/>
            <a:ext cx="4570180" cy="4571998"/>
          </a:xfrm>
          <a:prstGeom prst="rect">
            <a:avLst/>
          </a:prstGeom>
          <a:noFill/>
          <a:ln>
            <a:noFill/>
          </a:ln>
        </p:spPr>
      </p:pic>
      <p:sp>
        <p:nvSpPr>
          <p:cNvPr id="281" name="Google Shape;281;p29"/>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b="1" lang="en-GB" sz="1500"/>
              <a:t>Viewing terraces on roofs, slabs set on terrace brackets limited by a steel structure.</a:t>
            </a:r>
            <a:endParaRPr b="1" sz="1500"/>
          </a:p>
        </p:txBody>
      </p:sp>
      <p:sp>
        <p:nvSpPr>
          <p:cNvPr id="282" name="Google Shape;282;p29"/>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283" name="Google Shape;283;p29"/>
          <p:cNvSpPr/>
          <p:nvPr/>
        </p:nvSpPr>
        <p:spPr>
          <a:xfrm>
            <a:off x="186261" y="507895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examples</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ROOF TERRACE</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30"/>
          <p:cNvPicPr preferRelativeResize="0"/>
          <p:nvPr/>
        </p:nvPicPr>
        <p:blipFill rotWithShape="1">
          <a:blip r:embed="rId3">
            <a:alphaModFix/>
          </a:blip>
          <a:srcRect b="12484" l="0" r="0" t="12484"/>
          <a:stretch/>
        </p:blipFill>
        <p:spPr>
          <a:xfrm>
            <a:off x="4572000" y="0"/>
            <a:ext cx="4570179" cy="4572008"/>
          </a:xfrm>
          <a:prstGeom prst="rect">
            <a:avLst/>
          </a:prstGeom>
          <a:noFill/>
          <a:ln>
            <a:noFill/>
          </a:ln>
        </p:spPr>
      </p:pic>
      <p:pic>
        <p:nvPicPr>
          <p:cNvPr id="289" name="Google Shape;289;p30"/>
          <p:cNvPicPr preferRelativeResize="0"/>
          <p:nvPr/>
        </p:nvPicPr>
        <p:blipFill rotWithShape="1">
          <a:blip r:embed="rId4">
            <a:alphaModFix/>
          </a:blip>
          <a:srcRect b="0" l="5452" r="5461" t="0"/>
          <a:stretch/>
        </p:blipFill>
        <p:spPr>
          <a:xfrm>
            <a:off x="0" y="0"/>
            <a:ext cx="4570180" cy="4571998"/>
          </a:xfrm>
          <a:prstGeom prst="rect">
            <a:avLst/>
          </a:prstGeom>
          <a:noFill/>
          <a:ln>
            <a:noFill/>
          </a:ln>
        </p:spPr>
      </p:pic>
      <p:sp>
        <p:nvSpPr>
          <p:cNvPr id="290" name="Google Shape;290;p30"/>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b="1" lang="en-GB" sz="1500"/>
              <a:t>Floors raised on specialist steel gratings.</a:t>
            </a:r>
            <a:endParaRPr b="1" sz="1500"/>
          </a:p>
        </p:txBody>
      </p:sp>
      <p:sp>
        <p:nvSpPr>
          <p:cNvPr id="291" name="Google Shape;291;p30"/>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292" name="Google Shape;292;p30"/>
          <p:cNvSpPr/>
          <p:nvPr/>
        </p:nvSpPr>
        <p:spPr>
          <a:xfrm>
            <a:off x="186261" y="507895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examples</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STEEL CRATES</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31"/>
          <p:cNvPicPr preferRelativeResize="0"/>
          <p:nvPr/>
        </p:nvPicPr>
        <p:blipFill rotWithShape="1">
          <a:blip r:embed="rId3">
            <a:alphaModFix/>
          </a:blip>
          <a:srcRect b="-16791" l="6970" r="6970" t="-16791"/>
          <a:stretch/>
        </p:blipFill>
        <p:spPr>
          <a:xfrm>
            <a:off x="4572000" y="0"/>
            <a:ext cx="4570179" cy="4572008"/>
          </a:xfrm>
          <a:prstGeom prst="rect">
            <a:avLst/>
          </a:prstGeom>
          <a:noFill/>
          <a:ln>
            <a:noFill/>
          </a:ln>
        </p:spPr>
      </p:pic>
      <p:pic>
        <p:nvPicPr>
          <p:cNvPr id="298" name="Google Shape;298;p31"/>
          <p:cNvPicPr preferRelativeResize="0"/>
          <p:nvPr/>
        </p:nvPicPr>
        <p:blipFill rotWithShape="1">
          <a:blip r:embed="rId4">
            <a:alphaModFix/>
          </a:blip>
          <a:srcRect b="-16847" l="49" r="39" t="-16860"/>
          <a:stretch/>
        </p:blipFill>
        <p:spPr>
          <a:xfrm>
            <a:off x="0" y="0"/>
            <a:ext cx="4570180" cy="4571999"/>
          </a:xfrm>
          <a:prstGeom prst="rect">
            <a:avLst/>
          </a:prstGeom>
          <a:noFill/>
          <a:ln>
            <a:noFill/>
          </a:ln>
        </p:spPr>
      </p:pic>
      <p:sp>
        <p:nvSpPr>
          <p:cNvPr id="299" name="Google Shape;299;p31"/>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b="1" lang="en-GB" sz="1500"/>
              <a:t>Raised terraces on brackets can be a solution for making restaurant exterior service gardens.</a:t>
            </a:r>
            <a:endParaRPr b="1" sz="1500"/>
          </a:p>
        </p:txBody>
      </p:sp>
      <p:sp>
        <p:nvSpPr>
          <p:cNvPr id="300" name="Google Shape;300;p31"/>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301" name="Google Shape;301;p31"/>
          <p:cNvSpPr/>
          <p:nvPr/>
        </p:nvSpPr>
        <p:spPr>
          <a:xfrm>
            <a:off x="186261" y="5078945"/>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examples</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RESTAURANT EXTERIOR</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32"/>
          <p:cNvPicPr preferRelativeResize="0"/>
          <p:nvPr/>
        </p:nvPicPr>
        <p:blipFill rotWithShape="1">
          <a:blip r:embed="rId3">
            <a:alphaModFix/>
          </a:blip>
          <a:srcRect b="0" l="12512" r="12519" t="0"/>
          <a:stretch/>
        </p:blipFill>
        <p:spPr>
          <a:xfrm>
            <a:off x="4572000" y="0"/>
            <a:ext cx="4570179" cy="4572008"/>
          </a:xfrm>
          <a:prstGeom prst="rect">
            <a:avLst/>
          </a:prstGeom>
          <a:noFill/>
          <a:ln>
            <a:noFill/>
          </a:ln>
        </p:spPr>
      </p:pic>
      <p:pic>
        <p:nvPicPr>
          <p:cNvPr id="307" name="Google Shape;307;p32"/>
          <p:cNvPicPr preferRelativeResize="0"/>
          <p:nvPr/>
        </p:nvPicPr>
        <p:blipFill rotWithShape="1">
          <a:blip r:embed="rId4">
            <a:alphaModFix/>
          </a:blip>
          <a:srcRect b="0" l="12512" r="12519" t="0"/>
          <a:stretch/>
        </p:blipFill>
        <p:spPr>
          <a:xfrm>
            <a:off x="0" y="0"/>
            <a:ext cx="4570179" cy="4572001"/>
          </a:xfrm>
          <a:prstGeom prst="rect">
            <a:avLst/>
          </a:prstGeom>
          <a:noFill/>
          <a:ln>
            <a:noFill/>
          </a:ln>
        </p:spPr>
      </p:pic>
      <p:sp>
        <p:nvSpPr>
          <p:cNvPr id="308" name="Google Shape;308;p32"/>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b="1" lang="en-GB" sz="1500"/>
              <a:t>Ventilated terraces can be used to set up market or event stands. The versatility of use allows the use of pedestals for all purpose.</a:t>
            </a:r>
            <a:endParaRPr b="1" sz="1500"/>
          </a:p>
        </p:txBody>
      </p:sp>
      <p:sp>
        <p:nvSpPr>
          <p:cNvPr id="309" name="Google Shape;309;p32"/>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310" name="Google Shape;310;p32"/>
          <p:cNvSpPr/>
          <p:nvPr/>
        </p:nvSpPr>
        <p:spPr>
          <a:xfrm>
            <a:off x="186261" y="5136395"/>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examples</a:t>
            </a:r>
            <a:endParaRPr sz="2000">
              <a:solidFill>
                <a:srgbClr val="212121"/>
              </a:solidFill>
              <a:highlight>
                <a:srgbClr val="FF9900"/>
              </a:highlight>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EVENTS</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33"/>
          <p:cNvPicPr preferRelativeResize="0"/>
          <p:nvPr/>
        </p:nvPicPr>
        <p:blipFill rotWithShape="1">
          <a:blip r:embed="rId3">
            <a:alphaModFix/>
          </a:blip>
          <a:srcRect b="139" l="0" r="0" t="139"/>
          <a:stretch/>
        </p:blipFill>
        <p:spPr>
          <a:xfrm>
            <a:off x="0" y="0"/>
            <a:ext cx="9169222" cy="6858001"/>
          </a:xfrm>
          <a:prstGeom prst="rect">
            <a:avLst/>
          </a:prstGeom>
          <a:noFill/>
          <a:ln>
            <a:noFill/>
          </a:ln>
        </p:spPr>
      </p:pic>
      <p:sp>
        <p:nvSpPr>
          <p:cNvPr id="316" name="Google Shape;316;p33"/>
          <p:cNvSpPr/>
          <p:nvPr/>
        </p:nvSpPr>
        <p:spPr>
          <a:xfrm rot="5400000">
            <a:off x="-1142682" y="1143300"/>
            <a:ext cx="6858000" cy="4571400"/>
          </a:xfrm>
          <a:custGeom>
            <a:rect b="b" l="l" r="r" t="t"/>
            <a:pathLst>
              <a:path extrusionOk="0" h="120000" w="120000">
                <a:moveTo>
                  <a:pt x="0" y="0"/>
                </a:moveTo>
                <a:lnTo>
                  <a:pt x="0" y="120000"/>
                </a:lnTo>
                <a:lnTo>
                  <a:pt x="120000" y="119994"/>
                </a:lnTo>
                <a:lnTo>
                  <a:pt x="0" y="0"/>
                </a:lnTo>
                <a:close/>
              </a:path>
            </a:pathLst>
          </a:custGeom>
          <a:solidFill>
            <a:srgbClr val="FFFFFF"/>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009193"/>
              </a:solidFill>
              <a:latin typeface="Helvetica Neue"/>
              <a:ea typeface="Helvetica Neue"/>
              <a:cs typeface="Helvetica Neue"/>
              <a:sym typeface="Helvetica Neue"/>
            </a:endParaRPr>
          </a:p>
        </p:txBody>
      </p:sp>
      <p:sp>
        <p:nvSpPr>
          <p:cNvPr id="317" name="Google Shape;317;p33"/>
          <p:cNvSpPr txBox="1"/>
          <p:nvPr/>
        </p:nvSpPr>
        <p:spPr>
          <a:xfrm>
            <a:off x="762000" y="854175"/>
            <a:ext cx="8118900" cy="1633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lang="en-GB" sz="4700">
                <a:solidFill>
                  <a:srgbClr val="212121"/>
                </a:solidFill>
                <a:highlight>
                  <a:srgbClr val="FF9900"/>
                </a:highlight>
                <a:latin typeface="Montserrat"/>
                <a:ea typeface="Montserrat"/>
                <a:cs typeface="Montserrat"/>
                <a:sym typeface="Montserrat"/>
              </a:rPr>
              <a:t>PEDESTALS </a:t>
            </a:r>
            <a:br>
              <a:rPr b="1" lang="en-GB" sz="4700">
                <a:solidFill>
                  <a:srgbClr val="212121"/>
                </a:solidFill>
                <a:highlight>
                  <a:srgbClr val="FF9900"/>
                </a:highlight>
                <a:latin typeface="Montserrat"/>
                <a:ea typeface="Montserrat"/>
                <a:cs typeface="Montserrat"/>
                <a:sym typeface="Montserrat"/>
              </a:rPr>
            </a:br>
            <a:r>
              <a:rPr b="1" lang="en-GB" sz="4700">
                <a:solidFill>
                  <a:srgbClr val="212121"/>
                </a:solidFill>
                <a:highlight>
                  <a:srgbClr val="FF9900"/>
                </a:highlight>
                <a:latin typeface="Montserrat"/>
                <a:ea typeface="Montserrat"/>
                <a:cs typeface="Montserrat"/>
                <a:sym typeface="Montserrat"/>
              </a:rPr>
              <a:t>BASICS AND SETUP</a:t>
            </a:r>
            <a:endParaRPr b="1" sz="4700">
              <a:solidFill>
                <a:srgbClr val="212121"/>
              </a:solidFill>
              <a:highlight>
                <a:srgbClr val="FF9900"/>
              </a:highlight>
              <a:latin typeface="Montserrat"/>
              <a:ea typeface="Montserrat"/>
              <a:cs typeface="Montserrat"/>
              <a:sym typeface="Montserrat"/>
            </a:endParaRPr>
          </a:p>
        </p:txBody>
      </p:sp>
      <p:sp>
        <p:nvSpPr>
          <p:cNvPr id="318" name="Google Shape;318;p33"/>
          <p:cNvSpPr/>
          <p:nvPr/>
        </p:nvSpPr>
        <p:spPr>
          <a:xfrm>
            <a:off x="762000" y="3376150"/>
            <a:ext cx="6074700" cy="12702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2600">
                <a:highlight>
                  <a:srgbClr val="FFFFFF"/>
                </a:highlight>
              </a:rPr>
              <a:t>Introduction to pedestals technology. Pedestals setup and how to use it.</a:t>
            </a:r>
            <a:endParaRPr sz="2000">
              <a:solidFill>
                <a:srgbClr val="212121"/>
              </a:solidFill>
              <a:highlight>
                <a:srgbClr val="FFFFFF"/>
              </a:highlight>
              <a:latin typeface="Montserrat"/>
              <a:ea typeface="Montserrat"/>
              <a:cs typeface="Montserrat"/>
              <a:sym typeface="Montserrat"/>
            </a:endParaRPr>
          </a:p>
        </p:txBody>
      </p:sp>
      <p:sp>
        <p:nvSpPr>
          <p:cNvPr id="319" name="Google Shape;319;p33"/>
          <p:cNvSpPr/>
          <p:nvPr/>
        </p:nvSpPr>
        <p:spPr>
          <a:xfrm>
            <a:off x="1154050" y="5803175"/>
            <a:ext cx="6861000" cy="1001100"/>
          </a:xfrm>
          <a:prstGeom prst="rect">
            <a:avLst/>
          </a:prstGeom>
          <a:noFill/>
          <a:ln>
            <a:noFill/>
          </a:ln>
        </p:spPr>
        <p:txBody>
          <a:bodyPr anchorCtr="0" anchor="t"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800">
                <a:highlight>
                  <a:srgbClr val="FFFFFF"/>
                </a:highlight>
              </a:rPr>
              <a:t>Part 2 </a:t>
            </a:r>
            <a:endParaRPr b="1" sz="1800">
              <a:highlight>
                <a:srgbClr val="FFFFFF"/>
              </a:highlight>
            </a:endParaRPr>
          </a:p>
          <a:p>
            <a:pPr indent="0" lvl="0" marL="0" marR="0" rtl="0" algn="ctr">
              <a:lnSpc>
                <a:spcPct val="100000"/>
              </a:lnSpc>
              <a:spcBef>
                <a:spcPts val="0"/>
              </a:spcBef>
              <a:spcAft>
                <a:spcPts val="0"/>
              </a:spcAft>
              <a:buClr>
                <a:srgbClr val="212121"/>
              </a:buClr>
              <a:buSzPts val="500"/>
              <a:buFont typeface="Montserrat"/>
              <a:buNone/>
            </a:pPr>
            <a:r>
              <a:rPr b="1" lang="en-GB" sz="1800">
                <a:highlight>
                  <a:srgbClr val="FFFFFF"/>
                </a:highlight>
              </a:rPr>
              <a:t>Basic overview over products, assembly and it`s properties</a:t>
            </a:r>
            <a:endParaRPr sz="1800">
              <a:solidFill>
                <a:srgbClr val="212121"/>
              </a:solidFill>
              <a:highlight>
                <a:srgbClr val="FFFFFF"/>
              </a:highlight>
              <a:latin typeface="Montserrat"/>
              <a:ea typeface="Montserrat"/>
              <a:cs typeface="Montserrat"/>
              <a:sym typeface="Montserrat"/>
            </a:endParaRPr>
          </a:p>
        </p:txBody>
      </p:sp>
      <p:sp>
        <p:nvSpPr>
          <p:cNvPr id="320" name="Google Shape;320;p33"/>
          <p:cNvSpPr txBox="1"/>
          <p:nvPr/>
        </p:nvSpPr>
        <p:spPr>
          <a:xfrm>
            <a:off x="-1125300" y="642925"/>
            <a:ext cx="6114900" cy="7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pic>
        <p:nvPicPr>
          <p:cNvPr id="321" name="Google Shape;321;p33"/>
          <p:cNvPicPr preferRelativeResize="0"/>
          <p:nvPr/>
        </p:nvPicPr>
        <p:blipFill>
          <a:blip r:embed="rId4">
            <a:alphaModFix/>
          </a:blip>
          <a:stretch>
            <a:fillRect/>
          </a:stretch>
        </p:blipFill>
        <p:spPr>
          <a:xfrm>
            <a:off x="761988" y="166675"/>
            <a:ext cx="2562225" cy="476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 name="Shape 41"/>
        <p:cNvGrpSpPr/>
        <p:nvPr/>
      </p:nvGrpSpPr>
      <p:grpSpPr>
        <a:xfrm>
          <a:off x="0" y="0"/>
          <a:ext cx="0" cy="0"/>
          <a:chOff x="0" y="0"/>
          <a:chExt cx="0" cy="0"/>
        </a:xfrm>
      </p:grpSpPr>
      <p:sp>
        <p:nvSpPr>
          <p:cNvPr id="42" name="Google Shape;42;p7"/>
          <p:cNvSpPr/>
          <p:nvPr/>
        </p:nvSpPr>
        <p:spPr>
          <a:xfrm rot="5400000">
            <a:off x="-1142682" y="1143300"/>
            <a:ext cx="6858000" cy="4571400"/>
          </a:xfrm>
          <a:custGeom>
            <a:rect b="b" l="l" r="r" t="t"/>
            <a:pathLst>
              <a:path extrusionOk="0" h="120000" w="120000">
                <a:moveTo>
                  <a:pt x="0" y="0"/>
                </a:moveTo>
                <a:lnTo>
                  <a:pt x="0" y="120000"/>
                </a:lnTo>
                <a:lnTo>
                  <a:pt x="120000" y="119994"/>
                </a:lnTo>
                <a:lnTo>
                  <a:pt x="0" y="0"/>
                </a:lnTo>
                <a:close/>
              </a:path>
            </a:pathLst>
          </a:custGeom>
          <a:solidFill>
            <a:srgbClr val="FFFFFF"/>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009193"/>
              </a:solidFill>
              <a:latin typeface="Helvetica Neue"/>
              <a:ea typeface="Helvetica Neue"/>
              <a:cs typeface="Helvetica Neue"/>
              <a:sym typeface="Helvetica Neue"/>
            </a:endParaRPr>
          </a:p>
        </p:txBody>
      </p:sp>
      <p:sp>
        <p:nvSpPr>
          <p:cNvPr id="43" name="Google Shape;43;p7"/>
          <p:cNvSpPr txBox="1"/>
          <p:nvPr/>
        </p:nvSpPr>
        <p:spPr>
          <a:xfrm>
            <a:off x="762000" y="1090975"/>
            <a:ext cx="8118900" cy="1504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lang="en-GB" sz="4700">
                <a:solidFill>
                  <a:srgbClr val="212121"/>
                </a:solidFill>
                <a:highlight>
                  <a:srgbClr val="FF9900"/>
                </a:highlight>
                <a:latin typeface="Montserrat"/>
                <a:ea typeface="Montserrat"/>
                <a:cs typeface="Montserrat"/>
                <a:sym typeface="Montserrat"/>
              </a:rPr>
              <a:t>Raised outdoor</a:t>
            </a:r>
            <a:endParaRPr b="1" sz="4700">
              <a:solidFill>
                <a:srgbClr val="212121"/>
              </a:solidFill>
              <a:highlight>
                <a:srgbClr val="FF9900"/>
              </a:highlight>
              <a:latin typeface="Montserrat"/>
              <a:ea typeface="Montserrat"/>
              <a:cs typeface="Montserrat"/>
              <a:sym typeface="Montserrat"/>
            </a:endParaRPr>
          </a:p>
          <a:p>
            <a:pPr indent="0" lvl="0" marL="0" marR="0" rtl="0" algn="ctr">
              <a:lnSpc>
                <a:spcPct val="100000"/>
              </a:lnSpc>
              <a:spcBef>
                <a:spcPts val="0"/>
              </a:spcBef>
              <a:spcAft>
                <a:spcPts val="0"/>
              </a:spcAft>
              <a:buNone/>
            </a:pPr>
            <a:r>
              <a:rPr b="1" lang="en-GB" sz="4700">
                <a:solidFill>
                  <a:srgbClr val="212121"/>
                </a:solidFill>
                <a:highlight>
                  <a:srgbClr val="FF9900"/>
                </a:highlight>
                <a:latin typeface="Montserrat"/>
                <a:ea typeface="Montserrat"/>
                <a:cs typeface="Montserrat"/>
                <a:sym typeface="Montserrat"/>
              </a:rPr>
              <a:t>pedestal flooring</a:t>
            </a:r>
            <a:endParaRPr b="1" sz="4700">
              <a:solidFill>
                <a:srgbClr val="212121"/>
              </a:solidFill>
              <a:highlight>
                <a:srgbClr val="FF9900"/>
              </a:highlight>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100"/>
              <a:buFont typeface="Arial"/>
              <a:buNone/>
            </a:pPr>
            <a:r>
              <a:t/>
            </a:r>
            <a:endParaRPr b="1" sz="4700">
              <a:solidFill>
                <a:srgbClr val="212121"/>
              </a:solidFill>
              <a:highlight>
                <a:srgbClr val="FF9900"/>
              </a:highlight>
              <a:latin typeface="Montserrat"/>
              <a:ea typeface="Montserrat"/>
              <a:cs typeface="Montserrat"/>
              <a:sym typeface="Montserrat"/>
            </a:endParaRPr>
          </a:p>
        </p:txBody>
      </p:sp>
      <p:sp>
        <p:nvSpPr>
          <p:cNvPr id="44" name="Google Shape;44;p7"/>
          <p:cNvSpPr txBox="1"/>
          <p:nvPr/>
        </p:nvSpPr>
        <p:spPr>
          <a:xfrm>
            <a:off x="-1125300" y="642925"/>
            <a:ext cx="6114900" cy="7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pic>
        <p:nvPicPr>
          <p:cNvPr id="45" name="Google Shape;45;p7"/>
          <p:cNvPicPr preferRelativeResize="0"/>
          <p:nvPr/>
        </p:nvPicPr>
        <p:blipFill>
          <a:blip r:embed="rId3">
            <a:alphaModFix/>
          </a:blip>
          <a:stretch>
            <a:fillRect/>
          </a:stretch>
        </p:blipFill>
        <p:spPr>
          <a:xfrm>
            <a:off x="761988" y="166675"/>
            <a:ext cx="2562225" cy="476250"/>
          </a:xfrm>
          <a:prstGeom prst="rect">
            <a:avLst/>
          </a:prstGeom>
          <a:noFill/>
          <a:ln>
            <a:noFill/>
          </a:ln>
        </p:spPr>
      </p:pic>
      <p:pic>
        <p:nvPicPr>
          <p:cNvPr id="46" name="Google Shape;46;p7">
            <a:hlinkClick r:id="rId4"/>
          </p:cNvPr>
          <p:cNvPicPr preferRelativeResize="0"/>
          <p:nvPr/>
        </p:nvPicPr>
        <p:blipFill>
          <a:blip r:embed="rId5">
            <a:alphaModFix/>
          </a:blip>
          <a:stretch>
            <a:fillRect/>
          </a:stretch>
        </p:blipFill>
        <p:spPr>
          <a:xfrm>
            <a:off x="3548239" y="4146329"/>
            <a:ext cx="596343" cy="595940"/>
          </a:xfrm>
          <a:prstGeom prst="rect">
            <a:avLst/>
          </a:prstGeom>
          <a:noFill/>
          <a:ln>
            <a:noFill/>
          </a:ln>
        </p:spPr>
      </p:pic>
      <p:pic>
        <p:nvPicPr>
          <p:cNvPr id="47" name="Google Shape;47;p7">
            <a:hlinkClick r:id="rId6"/>
          </p:cNvPr>
          <p:cNvPicPr preferRelativeResize="0"/>
          <p:nvPr/>
        </p:nvPicPr>
        <p:blipFill>
          <a:blip r:embed="rId7">
            <a:alphaModFix/>
          </a:blip>
          <a:stretch>
            <a:fillRect/>
          </a:stretch>
        </p:blipFill>
        <p:spPr>
          <a:xfrm>
            <a:off x="4534690" y="4146125"/>
            <a:ext cx="596345" cy="596350"/>
          </a:xfrm>
          <a:prstGeom prst="rect">
            <a:avLst/>
          </a:prstGeom>
          <a:noFill/>
          <a:ln>
            <a:noFill/>
          </a:ln>
        </p:spPr>
      </p:pic>
      <p:pic>
        <p:nvPicPr>
          <p:cNvPr id="48" name="Google Shape;48;p7">
            <a:hlinkClick r:id="rId8"/>
          </p:cNvPr>
          <p:cNvPicPr preferRelativeResize="0"/>
          <p:nvPr/>
        </p:nvPicPr>
        <p:blipFill>
          <a:blip r:embed="rId9">
            <a:alphaModFix/>
          </a:blip>
          <a:stretch>
            <a:fillRect/>
          </a:stretch>
        </p:blipFill>
        <p:spPr>
          <a:xfrm>
            <a:off x="5498319" y="4146125"/>
            <a:ext cx="596344" cy="596349"/>
          </a:xfrm>
          <a:prstGeom prst="rect">
            <a:avLst/>
          </a:prstGeom>
          <a:noFill/>
          <a:ln>
            <a:noFill/>
          </a:ln>
        </p:spPr>
      </p:pic>
      <p:sp>
        <p:nvSpPr>
          <p:cNvPr id="49" name="Google Shape;49;p7"/>
          <p:cNvSpPr/>
          <p:nvPr/>
        </p:nvSpPr>
        <p:spPr>
          <a:xfrm>
            <a:off x="2464513" y="2782439"/>
            <a:ext cx="4736700" cy="1504200"/>
          </a:xfrm>
          <a:prstGeom prst="rect">
            <a:avLst/>
          </a:prstGeom>
          <a:noFill/>
          <a:ln>
            <a:noFill/>
          </a:ln>
        </p:spPr>
        <p:txBody>
          <a:bodyPr anchorCtr="0" anchor="t"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We are a</a:t>
            </a:r>
            <a:r>
              <a:rPr lang="en-GB" sz="2000" u="sng">
                <a:solidFill>
                  <a:srgbClr val="212121"/>
                </a:solidFill>
                <a:latin typeface="Montserrat"/>
                <a:ea typeface="Montserrat"/>
                <a:cs typeface="Montserrat"/>
                <a:sym typeface="Montserrat"/>
              </a:rPr>
              <a:t> manufacturer</a:t>
            </a:r>
            <a:r>
              <a:rPr lang="en-GB" sz="2000">
                <a:solidFill>
                  <a:srgbClr val="212121"/>
                </a:solidFill>
                <a:latin typeface="Montserrat"/>
                <a:ea typeface="Montserrat"/>
                <a:cs typeface="Montserrat"/>
                <a:sym typeface="Montserrat"/>
              </a:rPr>
              <a:t> and shipping worldwide. If You are interested in cooperation please contact with us!</a:t>
            </a:r>
            <a:endParaRPr sz="600">
              <a:highlight>
                <a:srgbClr val="FF9900"/>
              </a:highlight>
            </a:endParaRPr>
          </a:p>
        </p:txBody>
      </p:sp>
      <p:sp>
        <p:nvSpPr>
          <p:cNvPr id="50" name="Google Shape;50;p7"/>
          <p:cNvSpPr/>
          <p:nvPr/>
        </p:nvSpPr>
        <p:spPr>
          <a:xfrm>
            <a:off x="2279280" y="5037353"/>
            <a:ext cx="2030400" cy="476400"/>
          </a:xfrm>
          <a:prstGeom prst="rect">
            <a:avLst/>
          </a:prstGeom>
          <a:noFill/>
          <a:ln>
            <a:noFill/>
          </a:ln>
        </p:spPr>
        <p:txBody>
          <a:bodyPr anchorCtr="0" anchor="t"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lang="en-GB" sz="2000" u="sng">
                <a:solidFill>
                  <a:schemeClr val="hlink"/>
                </a:solidFill>
                <a:latin typeface="Montserrat"/>
                <a:ea typeface="Montserrat"/>
                <a:cs typeface="Montserrat"/>
                <a:sym typeface="Montserrat"/>
                <a:hlinkClick r:id="rId10"/>
              </a:rPr>
              <a:t>www.ddgro.eu</a:t>
            </a:r>
            <a:endParaRPr sz="600">
              <a:highlight>
                <a:srgbClr val="FF9900"/>
              </a:highlight>
            </a:endParaRPr>
          </a:p>
        </p:txBody>
      </p:sp>
      <p:sp>
        <p:nvSpPr>
          <p:cNvPr id="51" name="Google Shape;51;p7"/>
          <p:cNvSpPr/>
          <p:nvPr/>
        </p:nvSpPr>
        <p:spPr>
          <a:xfrm>
            <a:off x="4390325" y="5037500"/>
            <a:ext cx="2973300" cy="476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u="sng">
                <a:solidFill>
                  <a:schemeClr val="hlink"/>
                </a:solidFill>
                <a:latin typeface="Montserrat"/>
                <a:ea typeface="Montserrat"/>
                <a:cs typeface="Montserrat"/>
                <a:sym typeface="Montserrat"/>
                <a:hlinkClick r:id="rId11"/>
              </a:rPr>
              <a:t>sales@ddpedestals.eu</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52" name="Google Shape;52;p7"/>
          <p:cNvSpPr/>
          <p:nvPr/>
        </p:nvSpPr>
        <p:spPr>
          <a:xfrm>
            <a:off x="503250" y="4742475"/>
            <a:ext cx="661200" cy="1865100"/>
          </a:xfrm>
          <a:prstGeom prst="downArrow">
            <a:avLst>
              <a:gd fmla="val 50000" name="adj1"/>
              <a:gd fmla="val 50000"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7"/>
          <p:cNvSpPr/>
          <p:nvPr/>
        </p:nvSpPr>
        <p:spPr>
          <a:xfrm>
            <a:off x="-1125312" y="4355714"/>
            <a:ext cx="4736700" cy="1504200"/>
          </a:xfrm>
          <a:prstGeom prst="rect">
            <a:avLst/>
          </a:prstGeom>
          <a:noFill/>
          <a:ln>
            <a:noFill/>
          </a:ln>
        </p:spPr>
        <p:txBody>
          <a:bodyPr anchorCtr="0" anchor="t"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lang="en-GB">
                <a:solidFill>
                  <a:srgbClr val="212121"/>
                </a:solidFill>
                <a:latin typeface="Montserrat"/>
                <a:ea typeface="Montserrat"/>
                <a:cs typeface="Montserrat"/>
                <a:sym typeface="Montserrat"/>
              </a:rPr>
              <a:t>Move on for a reading ...</a:t>
            </a:r>
            <a:endParaRPr>
              <a:highlight>
                <a:srgbClr val="FF9900"/>
              </a:highlight>
            </a:endParaRPr>
          </a:p>
        </p:txBody>
      </p:sp>
      <p:pic>
        <p:nvPicPr>
          <p:cNvPr id="54" name="Google Shape;54;p7"/>
          <p:cNvPicPr preferRelativeResize="0"/>
          <p:nvPr/>
        </p:nvPicPr>
        <p:blipFill>
          <a:blip r:embed="rId12">
            <a:alphaModFix/>
          </a:blip>
          <a:stretch>
            <a:fillRect/>
          </a:stretch>
        </p:blipFill>
        <p:spPr>
          <a:xfrm>
            <a:off x="2641100" y="5712774"/>
            <a:ext cx="3861801" cy="7261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p34"/>
          <p:cNvPicPr preferRelativeResize="0"/>
          <p:nvPr/>
        </p:nvPicPr>
        <p:blipFill rotWithShape="1">
          <a:blip r:embed="rId3">
            <a:alphaModFix/>
          </a:blip>
          <a:srcRect b="0" l="0" r="0" t="20108"/>
          <a:stretch/>
        </p:blipFill>
        <p:spPr>
          <a:xfrm>
            <a:off x="0" y="239900"/>
            <a:ext cx="9144000" cy="4565649"/>
          </a:xfrm>
          <a:prstGeom prst="rect">
            <a:avLst/>
          </a:prstGeom>
          <a:noFill/>
          <a:ln>
            <a:noFill/>
          </a:ln>
        </p:spPr>
      </p:pic>
      <p:sp>
        <p:nvSpPr>
          <p:cNvPr id="327" name="Google Shape;327;p34"/>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328" name="Google Shape;328;p34"/>
          <p:cNvSpPr/>
          <p:nvPr/>
        </p:nvSpPr>
        <p:spPr>
          <a:xfrm>
            <a:off x="902675" y="5047200"/>
            <a:ext cx="6642000" cy="38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Paver &amp; Decking </a:t>
            </a:r>
            <a:r>
              <a:rPr lang="en-GB" sz="2000">
                <a:solidFill>
                  <a:srgbClr val="212121"/>
                </a:solidFill>
                <a:highlight>
                  <a:srgbClr val="FF9900"/>
                </a:highlight>
                <a:latin typeface="Montserrat"/>
                <a:ea typeface="Montserrat"/>
                <a:cs typeface="Montserrat"/>
                <a:sym typeface="Montserrat"/>
              </a:rPr>
              <a:t>PEDESTALS</a:t>
            </a:r>
            <a:r>
              <a:rPr lang="en-GB" sz="2000">
                <a:solidFill>
                  <a:srgbClr val="212121"/>
                </a:solidFill>
                <a:latin typeface="Montserrat"/>
                <a:ea typeface="Montserrat"/>
                <a:cs typeface="Montserrat"/>
                <a:sym typeface="Montserrat"/>
              </a:rPr>
              <a:t>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Complete solution</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35"/>
          <p:cNvPicPr preferRelativeResize="0"/>
          <p:nvPr/>
        </p:nvPicPr>
        <p:blipFill rotWithShape="1">
          <a:blip r:embed="rId3">
            <a:alphaModFix/>
          </a:blip>
          <a:srcRect b="10004" l="0" r="0" t="37535"/>
          <a:stretch/>
        </p:blipFill>
        <p:spPr>
          <a:xfrm>
            <a:off x="0" y="1573825"/>
            <a:ext cx="9144000" cy="2998176"/>
          </a:xfrm>
          <a:prstGeom prst="rect">
            <a:avLst/>
          </a:prstGeom>
          <a:noFill/>
          <a:ln>
            <a:noFill/>
          </a:ln>
        </p:spPr>
      </p:pic>
      <p:sp>
        <p:nvSpPr>
          <p:cNvPr id="334" name="Google Shape;334;p35"/>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335" name="Google Shape;335;p35"/>
          <p:cNvSpPr/>
          <p:nvPr/>
        </p:nvSpPr>
        <p:spPr>
          <a:xfrm>
            <a:off x="762025" y="5047200"/>
            <a:ext cx="2948400" cy="38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SUPPORT PADS</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Fixed height</a:t>
            </a:r>
            <a:endParaRPr sz="2000">
              <a:solidFill>
                <a:srgbClr val="212121"/>
              </a:solidFill>
              <a:latin typeface="Montserrat"/>
              <a:ea typeface="Montserrat"/>
              <a:cs typeface="Montserrat"/>
              <a:sym typeface="Montserrat"/>
            </a:endParaRPr>
          </a:p>
        </p:txBody>
      </p:sp>
      <p:sp>
        <p:nvSpPr>
          <p:cNvPr id="336" name="Google Shape;336;p35"/>
          <p:cNvSpPr/>
          <p:nvPr/>
        </p:nvSpPr>
        <p:spPr>
          <a:xfrm>
            <a:off x="7049325" y="6494875"/>
            <a:ext cx="2094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SUPPORT PADS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36"/>
          <p:cNvPicPr preferRelativeResize="0"/>
          <p:nvPr/>
        </p:nvPicPr>
        <p:blipFill rotWithShape="1">
          <a:blip r:embed="rId3">
            <a:alphaModFix/>
          </a:blip>
          <a:srcRect b="0" l="0" r="0" t="24969"/>
          <a:stretch/>
        </p:blipFill>
        <p:spPr>
          <a:xfrm>
            <a:off x="4572000" y="0"/>
            <a:ext cx="4570173" cy="4572000"/>
          </a:xfrm>
          <a:prstGeom prst="rect">
            <a:avLst/>
          </a:prstGeom>
          <a:noFill/>
          <a:ln>
            <a:noFill/>
          </a:ln>
        </p:spPr>
      </p:pic>
      <p:pic>
        <p:nvPicPr>
          <p:cNvPr id="342" name="Google Shape;342;p36"/>
          <p:cNvPicPr preferRelativeResize="0"/>
          <p:nvPr/>
        </p:nvPicPr>
        <p:blipFill rotWithShape="1">
          <a:blip r:embed="rId4">
            <a:alphaModFix/>
          </a:blip>
          <a:srcRect b="-163560" l="-1579" r="-2359" t="-152412"/>
          <a:stretch/>
        </p:blipFill>
        <p:spPr>
          <a:xfrm>
            <a:off x="0" y="0"/>
            <a:ext cx="4570182" cy="4571999"/>
          </a:xfrm>
          <a:prstGeom prst="rect">
            <a:avLst/>
          </a:prstGeom>
          <a:noFill/>
          <a:ln>
            <a:noFill/>
          </a:ln>
        </p:spPr>
      </p:pic>
      <p:sp>
        <p:nvSpPr>
          <p:cNvPr id="343" name="Google Shape;343;p36"/>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200"/>
              <a:t>Transparent, Black plastic, Black rubber elastic</a:t>
            </a:r>
            <a:endParaRPr sz="1200"/>
          </a:p>
          <a:p>
            <a:pPr indent="0" lvl="0" marL="0" rtl="0" algn="just">
              <a:lnSpc>
                <a:spcPct val="120000"/>
              </a:lnSpc>
              <a:spcBef>
                <a:spcPts val="0"/>
              </a:spcBef>
              <a:spcAft>
                <a:spcPts val="0"/>
              </a:spcAft>
              <a:buNone/>
            </a:pPr>
            <a:r>
              <a:rPr lang="en-GB" sz="1200"/>
              <a:t>Built-in gap spacer ⅛” (3 mm)</a:t>
            </a:r>
            <a:endParaRPr sz="1200"/>
          </a:p>
        </p:txBody>
      </p:sp>
      <p:sp>
        <p:nvSpPr>
          <p:cNvPr id="344" name="Google Shape;344;p36"/>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345" name="Google Shape;345;p36"/>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002 </a:t>
            </a:r>
            <a:r>
              <a:rPr lang="en-GB" sz="2000">
                <a:solidFill>
                  <a:srgbClr val="212121"/>
                </a:solidFill>
                <a:latin typeface="Montserrat"/>
                <a:ea typeface="Montserrat"/>
                <a:cs typeface="Montserrat"/>
                <a:sym typeface="Montserrat"/>
              </a:rPr>
              <a:t>- 1/16 Inch - 2 mm</a:t>
            </a:r>
            <a:endParaRPr sz="2000">
              <a:solidFill>
                <a:srgbClr val="212121"/>
              </a:solidFill>
              <a:highlight>
                <a:srgbClr val="FF9900"/>
              </a:highlight>
              <a:latin typeface="Montserrat"/>
              <a:ea typeface="Montserrat"/>
              <a:cs typeface="Montserrat"/>
              <a:sym typeface="Montserrat"/>
            </a:endParaRPr>
          </a:p>
        </p:txBody>
      </p:sp>
      <p:sp>
        <p:nvSpPr>
          <p:cNvPr id="346" name="Google Shape;346;p36"/>
          <p:cNvSpPr/>
          <p:nvPr/>
        </p:nvSpPr>
        <p:spPr>
          <a:xfrm>
            <a:off x="7049325" y="6494875"/>
            <a:ext cx="2094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SUPPORT PADS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37"/>
          <p:cNvPicPr preferRelativeResize="0"/>
          <p:nvPr/>
        </p:nvPicPr>
        <p:blipFill rotWithShape="1">
          <a:blip r:embed="rId3">
            <a:alphaModFix/>
          </a:blip>
          <a:srcRect b="0" l="25697" r="25697" t="0"/>
          <a:stretch/>
        </p:blipFill>
        <p:spPr>
          <a:xfrm>
            <a:off x="4572000" y="0"/>
            <a:ext cx="4570172" cy="4572000"/>
          </a:xfrm>
          <a:prstGeom prst="rect">
            <a:avLst/>
          </a:prstGeom>
          <a:noFill/>
          <a:ln>
            <a:noFill/>
          </a:ln>
        </p:spPr>
      </p:pic>
      <p:sp>
        <p:nvSpPr>
          <p:cNvPr id="352" name="Google Shape;352;p37"/>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b="1" lang="en-GB" sz="1500"/>
              <a:t>Avoid tiles displacement as on the photos.</a:t>
            </a:r>
            <a:endParaRPr b="1" sz="1500"/>
          </a:p>
        </p:txBody>
      </p:sp>
      <p:sp>
        <p:nvSpPr>
          <p:cNvPr id="353" name="Google Shape;353;p37"/>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354" name="Google Shape;354;p37"/>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002</a:t>
            </a:r>
            <a:r>
              <a:rPr lang="en-GB" sz="2000">
                <a:solidFill>
                  <a:srgbClr val="212121"/>
                </a:solidFill>
                <a:latin typeface="Montserrat"/>
                <a:ea typeface="Montserrat"/>
                <a:cs typeface="Montserrat"/>
                <a:sym typeface="Montserrat"/>
              </a:rPr>
              <a:t>- 1/16 Inch - 2 mm</a:t>
            </a:r>
            <a:endParaRPr sz="2000">
              <a:solidFill>
                <a:srgbClr val="212121"/>
              </a:solidFill>
              <a:highlight>
                <a:srgbClr val="FF9900"/>
              </a:highlight>
              <a:latin typeface="Montserrat"/>
              <a:ea typeface="Montserrat"/>
              <a:cs typeface="Montserrat"/>
              <a:sym typeface="Montserrat"/>
            </a:endParaRPr>
          </a:p>
        </p:txBody>
      </p:sp>
      <p:pic>
        <p:nvPicPr>
          <p:cNvPr id="355" name="Google Shape;355;p37"/>
          <p:cNvPicPr preferRelativeResize="0"/>
          <p:nvPr/>
        </p:nvPicPr>
        <p:blipFill rotWithShape="1">
          <a:blip r:embed="rId4">
            <a:alphaModFix/>
          </a:blip>
          <a:srcRect b="189" l="27902" r="23494" t="-190"/>
          <a:stretch/>
        </p:blipFill>
        <p:spPr>
          <a:xfrm>
            <a:off x="0" y="0"/>
            <a:ext cx="4570174" cy="4572000"/>
          </a:xfrm>
          <a:prstGeom prst="rect">
            <a:avLst/>
          </a:prstGeom>
          <a:noFill/>
          <a:ln>
            <a:noFill/>
          </a:ln>
        </p:spPr>
      </p:pic>
      <p:sp>
        <p:nvSpPr>
          <p:cNvPr id="356" name="Google Shape;356;p37"/>
          <p:cNvSpPr/>
          <p:nvPr/>
        </p:nvSpPr>
        <p:spPr>
          <a:xfrm>
            <a:off x="7049325" y="6494875"/>
            <a:ext cx="2094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SUPPORT PADS</a:t>
            </a:r>
            <a:endParaRPr b="1" sz="1700">
              <a:solidFill>
                <a:srgbClr val="212121"/>
              </a:solidFill>
              <a:latin typeface="Montserrat"/>
              <a:ea typeface="Montserrat"/>
              <a:cs typeface="Montserrat"/>
              <a:sym typeface="Montserrat"/>
            </a:endParaRPr>
          </a:p>
        </p:txBody>
      </p:sp>
      <p:sp>
        <p:nvSpPr>
          <p:cNvPr id="357" name="Google Shape;357;p37"/>
          <p:cNvSpPr/>
          <p:nvPr/>
        </p:nvSpPr>
        <p:spPr>
          <a:xfrm>
            <a:off x="1799713" y="2832900"/>
            <a:ext cx="1353900" cy="1192200"/>
          </a:xfrm>
          <a:prstGeom prst="mathMultiply">
            <a:avLst>
              <a:gd fmla="val 23520" name="adj1"/>
            </a:avLst>
          </a:prstGeom>
          <a:solidFill>
            <a:srgbClr val="FF0000"/>
          </a:solidFill>
          <a:ln cap="flat" cmpd="sng" w="9525">
            <a:solidFill>
              <a:srgbClr val="5358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7"/>
          <p:cNvSpPr/>
          <p:nvPr/>
        </p:nvSpPr>
        <p:spPr>
          <a:xfrm>
            <a:off x="6019038" y="2832900"/>
            <a:ext cx="1353900" cy="1192200"/>
          </a:xfrm>
          <a:prstGeom prst="mathMultiply">
            <a:avLst>
              <a:gd fmla="val 23520" name="adj1"/>
            </a:avLst>
          </a:prstGeom>
          <a:solidFill>
            <a:srgbClr val="FF0000"/>
          </a:solidFill>
          <a:ln cap="flat" cmpd="sng" w="9525">
            <a:solidFill>
              <a:srgbClr val="53585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38"/>
          <p:cNvPicPr preferRelativeResize="0"/>
          <p:nvPr/>
        </p:nvPicPr>
        <p:blipFill rotWithShape="1">
          <a:blip r:embed="rId3">
            <a:alphaModFix/>
          </a:blip>
          <a:srcRect b="0" l="3496" r="2756" t="0"/>
          <a:stretch/>
        </p:blipFill>
        <p:spPr>
          <a:xfrm>
            <a:off x="0" y="0"/>
            <a:ext cx="9144000" cy="4572000"/>
          </a:xfrm>
          <a:prstGeom prst="rect">
            <a:avLst/>
          </a:prstGeom>
          <a:noFill/>
          <a:ln>
            <a:noFill/>
          </a:ln>
        </p:spPr>
      </p:pic>
      <p:sp>
        <p:nvSpPr>
          <p:cNvPr id="364" name="Google Shape;364;p38"/>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365" name="Google Shape;365;p38"/>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002</a:t>
            </a:r>
            <a:r>
              <a:rPr lang="en-GB" sz="2000">
                <a:solidFill>
                  <a:srgbClr val="212121"/>
                </a:solidFill>
                <a:latin typeface="Montserrat"/>
                <a:ea typeface="Montserrat"/>
                <a:cs typeface="Montserrat"/>
                <a:sym typeface="Montserrat"/>
              </a:rPr>
              <a:t> - 1/16 Inch - 2 mm</a:t>
            </a:r>
            <a:endParaRPr sz="2000">
              <a:solidFill>
                <a:srgbClr val="212121"/>
              </a:solidFill>
              <a:highlight>
                <a:srgbClr val="FF9900"/>
              </a:highlight>
              <a:latin typeface="Montserrat"/>
              <a:ea typeface="Montserrat"/>
              <a:cs typeface="Montserrat"/>
              <a:sym typeface="Montserrat"/>
            </a:endParaRPr>
          </a:p>
        </p:txBody>
      </p:sp>
      <p:sp>
        <p:nvSpPr>
          <p:cNvPr id="366" name="Google Shape;366;p38"/>
          <p:cNvSpPr/>
          <p:nvPr/>
        </p:nvSpPr>
        <p:spPr>
          <a:xfrm>
            <a:off x="7049325" y="6494875"/>
            <a:ext cx="2094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SUPPORT PADS</a:t>
            </a:r>
            <a:endParaRPr b="1" sz="1700">
              <a:solidFill>
                <a:srgbClr val="212121"/>
              </a:solidFill>
              <a:latin typeface="Montserrat"/>
              <a:ea typeface="Montserrat"/>
              <a:cs typeface="Montserrat"/>
              <a:sym typeface="Montserrat"/>
            </a:endParaRPr>
          </a:p>
        </p:txBody>
      </p:sp>
      <p:sp>
        <p:nvSpPr>
          <p:cNvPr id="367" name="Google Shape;367;p38"/>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b="1" lang="en-GB" sz="1500"/>
              <a:t>Avoid tiles displacement as on the photos.</a:t>
            </a:r>
            <a:endParaRPr b="1" sz="15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39"/>
          <p:cNvPicPr preferRelativeResize="0"/>
          <p:nvPr/>
        </p:nvPicPr>
        <p:blipFill rotWithShape="1">
          <a:blip r:embed="rId3">
            <a:alphaModFix/>
          </a:blip>
          <a:srcRect b="0" l="3121" r="3131" t="0"/>
          <a:stretch/>
        </p:blipFill>
        <p:spPr>
          <a:xfrm>
            <a:off x="0" y="0"/>
            <a:ext cx="9144000" cy="4572000"/>
          </a:xfrm>
          <a:prstGeom prst="rect">
            <a:avLst/>
          </a:prstGeom>
          <a:noFill/>
          <a:ln>
            <a:noFill/>
          </a:ln>
        </p:spPr>
      </p:pic>
      <p:sp>
        <p:nvSpPr>
          <p:cNvPr id="373" name="Google Shape;373;p39"/>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374" name="Google Shape;374;p39"/>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002</a:t>
            </a:r>
            <a:r>
              <a:rPr lang="en-GB" sz="2000">
                <a:solidFill>
                  <a:srgbClr val="212121"/>
                </a:solidFill>
                <a:latin typeface="Montserrat"/>
                <a:ea typeface="Montserrat"/>
                <a:cs typeface="Montserrat"/>
                <a:sym typeface="Montserrat"/>
              </a:rPr>
              <a:t> - 1/16 Inch - 2 mm</a:t>
            </a:r>
            <a:endParaRPr sz="2000">
              <a:solidFill>
                <a:srgbClr val="212121"/>
              </a:solidFill>
              <a:highlight>
                <a:srgbClr val="FF9900"/>
              </a:highlight>
              <a:latin typeface="Montserrat"/>
              <a:ea typeface="Montserrat"/>
              <a:cs typeface="Montserrat"/>
              <a:sym typeface="Montserrat"/>
            </a:endParaRPr>
          </a:p>
        </p:txBody>
      </p:sp>
      <p:sp>
        <p:nvSpPr>
          <p:cNvPr id="375" name="Google Shape;375;p39"/>
          <p:cNvSpPr/>
          <p:nvPr/>
        </p:nvSpPr>
        <p:spPr>
          <a:xfrm>
            <a:off x="7049325" y="6494875"/>
            <a:ext cx="2094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SUPPORT PADS</a:t>
            </a:r>
            <a:endParaRPr b="1" sz="1700">
              <a:solidFill>
                <a:srgbClr val="212121"/>
              </a:solidFill>
              <a:latin typeface="Montserrat"/>
              <a:ea typeface="Montserrat"/>
              <a:cs typeface="Montserrat"/>
              <a:sym typeface="Montserrat"/>
            </a:endParaRPr>
          </a:p>
        </p:txBody>
      </p:sp>
      <p:sp>
        <p:nvSpPr>
          <p:cNvPr id="376" name="Google Shape;376;p39"/>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b="1" lang="en-GB" sz="1500"/>
              <a:t>Avoid tiles displacement as on the photos.</a:t>
            </a:r>
            <a:endParaRPr b="1" sz="15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40"/>
          <p:cNvPicPr preferRelativeResize="0"/>
          <p:nvPr/>
        </p:nvPicPr>
        <p:blipFill rotWithShape="1">
          <a:blip r:embed="rId3">
            <a:alphaModFix/>
          </a:blip>
          <a:srcRect b="0" l="25161" r="8238" t="0"/>
          <a:stretch/>
        </p:blipFill>
        <p:spPr>
          <a:xfrm>
            <a:off x="4572000" y="0"/>
            <a:ext cx="4570172" cy="4571999"/>
          </a:xfrm>
          <a:prstGeom prst="rect">
            <a:avLst/>
          </a:prstGeom>
          <a:noFill/>
          <a:ln>
            <a:noFill/>
          </a:ln>
        </p:spPr>
      </p:pic>
      <p:pic>
        <p:nvPicPr>
          <p:cNvPr id="382" name="Google Shape;382;p40"/>
          <p:cNvPicPr preferRelativeResize="0"/>
          <p:nvPr/>
        </p:nvPicPr>
        <p:blipFill rotWithShape="1">
          <a:blip r:embed="rId4">
            <a:alphaModFix/>
          </a:blip>
          <a:srcRect b="-13349" l="16821" r="3229" t="-6698"/>
          <a:stretch/>
        </p:blipFill>
        <p:spPr>
          <a:xfrm>
            <a:off x="0" y="0"/>
            <a:ext cx="4570182" cy="4571998"/>
          </a:xfrm>
          <a:prstGeom prst="rect">
            <a:avLst/>
          </a:prstGeom>
          <a:noFill/>
          <a:ln>
            <a:noFill/>
          </a:ln>
        </p:spPr>
      </p:pic>
      <p:sp>
        <p:nvSpPr>
          <p:cNvPr id="383" name="Google Shape;383;p40"/>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200"/>
              <a:t>Black rubber elastic.</a:t>
            </a:r>
            <a:endParaRPr sz="1200"/>
          </a:p>
          <a:p>
            <a:pPr indent="0" lvl="0" marL="0" rtl="0" algn="just">
              <a:lnSpc>
                <a:spcPct val="120000"/>
              </a:lnSpc>
              <a:spcBef>
                <a:spcPts val="0"/>
              </a:spcBef>
              <a:spcAft>
                <a:spcPts val="0"/>
              </a:spcAft>
              <a:buNone/>
            </a:pPr>
            <a:r>
              <a:rPr lang="en-GB" sz="1200"/>
              <a:t>Built in gap spacer ⅛” (3 mm)</a:t>
            </a:r>
            <a:endParaRPr sz="1200"/>
          </a:p>
        </p:txBody>
      </p:sp>
      <p:sp>
        <p:nvSpPr>
          <p:cNvPr id="384" name="Google Shape;384;p40"/>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385" name="Google Shape;385;p40"/>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008</a:t>
            </a:r>
            <a:r>
              <a:rPr lang="en-GB" sz="2000">
                <a:solidFill>
                  <a:srgbClr val="212121"/>
                </a:solidFill>
                <a:latin typeface="Montserrat"/>
                <a:ea typeface="Montserrat"/>
                <a:cs typeface="Montserrat"/>
                <a:sym typeface="Montserrat"/>
              </a:rPr>
              <a:t> - 5/16 Inch - 8 mm</a:t>
            </a:r>
            <a:endParaRPr sz="2000">
              <a:solidFill>
                <a:srgbClr val="212121"/>
              </a:solidFill>
              <a:highlight>
                <a:srgbClr val="FF9900"/>
              </a:highlight>
              <a:latin typeface="Montserrat"/>
              <a:ea typeface="Montserrat"/>
              <a:cs typeface="Montserrat"/>
              <a:sym typeface="Montserrat"/>
            </a:endParaRPr>
          </a:p>
        </p:txBody>
      </p:sp>
      <p:sp>
        <p:nvSpPr>
          <p:cNvPr id="386" name="Google Shape;386;p40"/>
          <p:cNvSpPr/>
          <p:nvPr/>
        </p:nvSpPr>
        <p:spPr>
          <a:xfrm>
            <a:off x="7049325" y="6494875"/>
            <a:ext cx="2094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SUPPORT PADS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41"/>
          <p:cNvPicPr preferRelativeResize="0"/>
          <p:nvPr/>
        </p:nvPicPr>
        <p:blipFill rotWithShape="1">
          <a:blip r:embed="rId3">
            <a:alphaModFix/>
          </a:blip>
          <a:srcRect b="0" l="19" r="19" t="0"/>
          <a:stretch/>
        </p:blipFill>
        <p:spPr>
          <a:xfrm>
            <a:off x="4572000" y="0"/>
            <a:ext cx="4570172" cy="4572000"/>
          </a:xfrm>
          <a:prstGeom prst="rect">
            <a:avLst/>
          </a:prstGeom>
          <a:noFill/>
          <a:ln>
            <a:noFill/>
          </a:ln>
        </p:spPr>
      </p:pic>
      <p:pic>
        <p:nvPicPr>
          <p:cNvPr id="392" name="Google Shape;392;p41"/>
          <p:cNvPicPr preferRelativeResize="0"/>
          <p:nvPr/>
        </p:nvPicPr>
        <p:blipFill rotWithShape="1">
          <a:blip r:embed="rId4">
            <a:alphaModFix/>
          </a:blip>
          <a:srcRect b="0" l="24312" r="26402" t="0"/>
          <a:stretch/>
        </p:blipFill>
        <p:spPr>
          <a:xfrm>
            <a:off x="0" y="0"/>
            <a:ext cx="4570180" cy="4571997"/>
          </a:xfrm>
          <a:prstGeom prst="rect">
            <a:avLst/>
          </a:prstGeom>
          <a:noFill/>
          <a:ln>
            <a:noFill/>
          </a:ln>
        </p:spPr>
      </p:pic>
      <p:sp>
        <p:nvSpPr>
          <p:cNvPr id="393" name="Google Shape;393;p41"/>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394" name="Google Shape;394;p41"/>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008</a:t>
            </a:r>
            <a:r>
              <a:rPr lang="en-GB" sz="2000">
                <a:solidFill>
                  <a:srgbClr val="212121"/>
                </a:solidFill>
                <a:latin typeface="Montserrat"/>
                <a:ea typeface="Montserrat"/>
                <a:cs typeface="Montserrat"/>
                <a:sym typeface="Montserrat"/>
              </a:rPr>
              <a:t> - 5/16 Inch - 8 mm</a:t>
            </a:r>
            <a:endParaRPr sz="2000">
              <a:solidFill>
                <a:srgbClr val="212121"/>
              </a:solidFill>
              <a:highlight>
                <a:srgbClr val="FF9900"/>
              </a:highlight>
              <a:latin typeface="Montserrat"/>
              <a:ea typeface="Montserrat"/>
              <a:cs typeface="Montserrat"/>
              <a:sym typeface="Montserrat"/>
            </a:endParaRPr>
          </a:p>
        </p:txBody>
      </p:sp>
      <p:sp>
        <p:nvSpPr>
          <p:cNvPr id="395" name="Google Shape;395;p41"/>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200"/>
              <a:t>Black rubber elastic.</a:t>
            </a:r>
            <a:endParaRPr sz="1200"/>
          </a:p>
          <a:p>
            <a:pPr indent="0" lvl="0" marL="0" rtl="0" algn="just">
              <a:lnSpc>
                <a:spcPct val="120000"/>
              </a:lnSpc>
              <a:spcBef>
                <a:spcPts val="0"/>
              </a:spcBef>
              <a:spcAft>
                <a:spcPts val="0"/>
              </a:spcAft>
              <a:buNone/>
            </a:pPr>
            <a:r>
              <a:rPr lang="en-GB" sz="1200"/>
              <a:t>Built in gap spacer ⅛” (3 mm)</a:t>
            </a:r>
            <a:endParaRPr sz="1200"/>
          </a:p>
        </p:txBody>
      </p:sp>
      <p:sp>
        <p:nvSpPr>
          <p:cNvPr id="396" name="Google Shape;396;p41"/>
          <p:cNvSpPr/>
          <p:nvPr/>
        </p:nvSpPr>
        <p:spPr>
          <a:xfrm>
            <a:off x="7049325" y="6494875"/>
            <a:ext cx="2094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SUPPORT PADS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42"/>
          <p:cNvPicPr preferRelativeResize="0"/>
          <p:nvPr/>
        </p:nvPicPr>
        <p:blipFill rotWithShape="1">
          <a:blip r:embed="rId3">
            <a:alphaModFix/>
          </a:blip>
          <a:srcRect b="0" l="16703" r="16696" t="0"/>
          <a:stretch/>
        </p:blipFill>
        <p:spPr>
          <a:xfrm>
            <a:off x="4410913" y="0"/>
            <a:ext cx="4570172" cy="4571999"/>
          </a:xfrm>
          <a:prstGeom prst="rect">
            <a:avLst/>
          </a:prstGeom>
          <a:noFill/>
          <a:ln>
            <a:noFill/>
          </a:ln>
        </p:spPr>
      </p:pic>
      <p:pic>
        <p:nvPicPr>
          <p:cNvPr id="402" name="Google Shape;402;p42"/>
          <p:cNvPicPr preferRelativeResize="0"/>
          <p:nvPr/>
        </p:nvPicPr>
        <p:blipFill rotWithShape="1">
          <a:blip r:embed="rId4">
            <a:alphaModFix/>
          </a:blip>
          <a:srcRect b="-4206" l="-39733" r="-35921" t="-4217"/>
          <a:stretch/>
        </p:blipFill>
        <p:spPr>
          <a:xfrm>
            <a:off x="0" y="0"/>
            <a:ext cx="4570181" cy="4571995"/>
          </a:xfrm>
          <a:prstGeom prst="rect">
            <a:avLst/>
          </a:prstGeom>
          <a:noFill/>
          <a:ln>
            <a:noFill/>
          </a:ln>
        </p:spPr>
      </p:pic>
      <p:sp>
        <p:nvSpPr>
          <p:cNvPr id="403" name="Google Shape;403;p42"/>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404" name="Google Shape;404;p42"/>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008</a:t>
            </a:r>
            <a:r>
              <a:rPr lang="en-GB" sz="2000">
                <a:solidFill>
                  <a:srgbClr val="212121"/>
                </a:solidFill>
                <a:latin typeface="Montserrat"/>
                <a:ea typeface="Montserrat"/>
                <a:cs typeface="Montserrat"/>
                <a:sym typeface="Montserrat"/>
              </a:rPr>
              <a:t> - 5/16 Inch - 8 mm</a:t>
            </a:r>
            <a:endParaRPr sz="2000">
              <a:solidFill>
                <a:srgbClr val="212121"/>
              </a:solidFill>
              <a:highlight>
                <a:srgbClr val="FF9900"/>
              </a:highlight>
              <a:latin typeface="Montserrat"/>
              <a:ea typeface="Montserrat"/>
              <a:cs typeface="Montserrat"/>
              <a:sym typeface="Montserrat"/>
            </a:endParaRPr>
          </a:p>
        </p:txBody>
      </p:sp>
      <p:sp>
        <p:nvSpPr>
          <p:cNvPr id="405" name="Google Shape;405;p42"/>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200"/>
              <a:t>Black rubber elastic.</a:t>
            </a:r>
            <a:endParaRPr sz="1200"/>
          </a:p>
          <a:p>
            <a:pPr indent="0" lvl="0" marL="0" rtl="0" algn="just">
              <a:lnSpc>
                <a:spcPct val="120000"/>
              </a:lnSpc>
              <a:spcBef>
                <a:spcPts val="0"/>
              </a:spcBef>
              <a:spcAft>
                <a:spcPts val="0"/>
              </a:spcAft>
              <a:buNone/>
            </a:pPr>
            <a:r>
              <a:rPr lang="en-GB" sz="1200"/>
              <a:t>Built in gap spacer ⅛” (3 mm)</a:t>
            </a:r>
            <a:endParaRPr sz="1200"/>
          </a:p>
        </p:txBody>
      </p:sp>
      <p:sp>
        <p:nvSpPr>
          <p:cNvPr id="406" name="Google Shape;406;p42"/>
          <p:cNvSpPr/>
          <p:nvPr/>
        </p:nvSpPr>
        <p:spPr>
          <a:xfrm>
            <a:off x="7049325" y="6494875"/>
            <a:ext cx="2094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SUPPORT PADS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43"/>
          <p:cNvPicPr preferRelativeResize="0"/>
          <p:nvPr/>
        </p:nvPicPr>
        <p:blipFill rotWithShape="1">
          <a:blip r:embed="rId3">
            <a:alphaModFix/>
          </a:blip>
          <a:srcRect b="-14053" l="35975" r="0" t="-14053"/>
          <a:stretch/>
        </p:blipFill>
        <p:spPr>
          <a:xfrm>
            <a:off x="4572000" y="0"/>
            <a:ext cx="4570172" cy="4571999"/>
          </a:xfrm>
          <a:prstGeom prst="rect">
            <a:avLst/>
          </a:prstGeom>
          <a:noFill/>
          <a:ln>
            <a:noFill/>
          </a:ln>
        </p:spPr>
      </p:pic>
      <p:pic>
        <p:nvPicPr>
          <p:cNvPr id="412" name="Google Shape;412;p43"/>
          <p:cNvPicPr preferRelativeResize="0"/>
          <p:nvPr/>
        </p:nvPicPr>
        <p:blipFill rotWithShape="1">
          <a:blip r:embed="rId4">
            <a:alphaModFix/>
          </a:blip>
          <a:srcRect b="0" l="28423" r="0" t="0"/>
          <a:stretch/>
        </p:blipFill>
        <p:spPr>
          <a:xfrm>
            <a:off x="0" y="0"/>
            <a:ext cx="4783000" cy="4571999"/>
          </a:xfrm>
          <a:prstGeom prst="rect">
            <a:avLst/>
          </a:prstGeom>
          <a:noFill/>
          <a:ln>
            <a:noFill/>
          </a:ln>
        </p:spPr>
      </p:pic>
      <p:sp>
        <p:nvSpPr>
          <p:cNvPr id="413" name="Google Shape;413;p43"/>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200"/>
              <a:t>Modular stackable support pads for tiles.</a:t>
            </a:r>
            <a:endParaRPr sz="1200"/>
          </a:p>
          <a:p>
            <a:pPr indent="0" lvl="0" marL="0" rtl="0" algn="just">
              <a:lnSpc>
                <a:spcPct val="120000"/>
              </a:lnSpc>
              <a:spcBef>
                <a:spcPts val="0"/>
              </a:spcBef>
              <a:spcAft>
                <a:spcPts val="0"/>
              </a:spcAft>
              <a:buNone/>
            </a:pPr>
            <a:r>
              <a:rPr lang="en-GB" sz="1200"/>
              <a:t>Built in gap spacer ⅛” (3 mm)</a:t>
            </a:r>
            <a:endParaRPr sz="1200"/>
          </a:p>
        </p:txBody>
      </p:sp>
      <p:sp>
        <p:nvSpPr>
          <p:cNvPr id="414" name="Google Shape;414;p43"/>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415" name="Google Shape;415;p43"/>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010</a:t>
            </a:r>
            <a:r>
              <a:rPr lang="en-GB" sz="2000">
                <a:solidFill>
                  <a:srgbClr val="212121"/>
                </a:solidFill>
                <a:latin typeface="Montserrat"/>
                <a:ea typeface="Montserrat"/>
                <a:cs typeface="Montserrat"/>
                <a:sym typeface="Montserrat"/>
              </a:rPr>
              <a:t> - 3/8 Inch - 10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015</a:t>
            </a:r>
            <a:r>
              <a:rPr lang="en-GB" sz="2000">
                <a:solidFill>
                  <a:srgbClr val="212121"/>
                </a:solidFill>
                <a:latin typeface="Montserrat"/>
                <a:ea typeface="Montserrat"/>
                <a:cs typeface="Montserrat"/>
                <a:sym typeface="Montserrat"/>
              </a:rPr>
              <a:t> - 5/8 Inch - 15 mm</a:t>
            </a:r>
            <a:endParaRPr sz="2000">
              <a:solidFill>
                <a:srgbClr val="212121"/>
              </a:solidFill>
              <a:latin typeface="Montserrat"/>
              <a:ea typeface="Montserrat"/>
              <a:cs typeface="Montserrat"/>
              <a:sym typeface="Montserrat"/>
            </a:endParaRPr>
          </a:p>
        </p:txBody>
      </p:sp>
      <p:sp>
        <p:nvSpPr>
          <p:cNvPr id="416" name="Google Shape;416;p43"/>
          <p:cNvSpPr/>
          <p:nvPr/>
        </p:nvSpPr>
        <p:spPr>
          <a:xfrm>
            <a:off x="7049325" y="6494875"/>
            <a:ext cx="2094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SUPPORT PADS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8"/>
          <p:cNvSpPr/>
          <p:nvPr/>
        </p:nvSpPr>
        <p:spPr>
          <a:xfrm>
            <a:off x="762025" y="5047197"/>
            <a:ext cx="3429300" cy="10890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Raised outdoor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pedestal flooring</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what is it?</a:t>
            </a:r>
            <a:endParaRPr sz="600">
              <a:highlight>
                <a:srgbClr val="FF9900"/>
              </a:highlight>
            </a:endParaRPr>
          </a:p>
        </p:txBody>
      </p:sp>
      <p:sp>
        <p:nvSpPr>
          <p:cNvPr id="60" name="Google Shape;60;p8"/>
          <p:cNvSpPr/>
          <p:nvPr/>
        </p:nvSpPr>
        <p:spPr>
          <a:xfrm>
            <a:off x="3688675" y="5078950"/>
            <a:ext cx="5131500" cy="10890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b="1" lang="en-GB" sz="1500"/>
              <a:t>Raised outdoor flooring is a innovative system which is ultimate solution for external terraces, decks, patios.</a:t>
            </a:r>
            <a:endParaRPr b="1" sz="1500"/>
          </a:p>
          <a:p>
            <a:pPr indent="0" lvl="0" marL="0" marR="0" rtl="0" algn="just">
              <a:lnSpc>
                <a:spcPct val="120000"/>
              </a:lnSpc>
              <a:spcBef>
                <a:spcPts val="0"/>
              </a:spcBef>
              <a:spcAft>
                <a:spcPts val="0"/>
              </a:spcAft>
              <a:buNone/>
            </a:pPr>
            <a:r>
              <a:rPr b="1" lang="en-GB" sz="1500"/>
              <a:t>System allows for raising outdoor floor level to a desired height on a sloped ground.</a:t>
            </a:r>
            <a:endParaRPr b="1" sz="1500"/>
          </a:p>
          <a:p>
            <a:pPr indent="0" lvl="0" marL="0" marR="0" rtl="0" algn="just">
              <a:lnSpc>
                <a:spcPct val="120000"/>
              </a:lnSpc>
              <a:spcBef>
                <a:spcPts val="0"/>
              </a:spcBef>
              <a:spcAft>
                <a:spcPts val="0"/>
              </a:spcAft>
              <a:buNone/>
            </a:pPr>
            <a:r>
              <a:t/>
            </a:r>
            <a:endParaRPr b="1" sz="1500"/>
          </a:p>
          <a:p>
            <a:pPr indent="0" lvl="0" marL="0" marR="0" rtl="0" algn="just">
              <a:lnSpc>
                <a:spcPct val="120000"/>
              </a:lnSpc>
              <a:spcBef>
                <a:spcPts val="0"/>
              </a:spcBef>
              <a:spcAft>
                <a:spcPts val="0"/>
              </a:spcAft>
              <a:buClr>
                <a:srgbClr val="5E5E5E"/>
              </a:buClr>
              <a:buSzPts val="300"/>
              <a:buFont typeface="Montserrat"/>
              <a:buNone/>
            </a:pPr>
            <a:r>
              <a:t/>
            </a:r>
            <a:endParaRPr b="1" sz="1500"/>
          </a:p>
        </p:txBody>
      </p:sp>
      <p:pic>
        <p:nvPicPr>
          <p:cNvPr id="61" name="Google Shape;61;p8"/>
          <p:cNvPicPr preferRelativeResize="0"/>
          <p:nvPr/>
        </p:nvPicPr>
        <p:blipFill rotWithShape="1">
          <a:blip r:embed="rId3">
            <a:alphaModFix/>
          </a:blip>
          <a:srcRect b="-36043" l="-3786" r="-3797" t="-56597"/>
          <a:stretch/>
        </p:blipFill>
        <p:spPr>
          <a:xfrm>
            <a:off x="3" y="-613825"/>
            <a:ext cx="4570182" cy="4572000"/>
          </a:xfrm>
          <a:prstGeom prst="rect">
            <a:avLst/>
          </a:prstGeom>
          <a:noFill/>
          <a:ln>
            <a:noFill/>
          </a:ln>
        </p:spPr>
      </p:pic>
      <p:pic>
        <p:nvPicPr>
          <p:cNvPr id="62" name="Google Shape;62;p8"/>
          <p:cNvPicPr preferRelativeResize="0"/>
          <p:nvPr/>
        </p:nvPicPr>
        <p:blipFill rotWithShape="1">
          <a:blip r:embed="rId4">
            <a:alphaModFix/>
          </a:blip>
          <a:srcRect b="-46108" l="-3786" r="-3797" t="-46088"/>
          <a:stretch/>
        </p:blipFill>
        <p:spPr>
          <a:xfrm>
            <a:off x="4572000" y="0"/>
            <a:ext cx="4570182" cy="4571999"/>
          </a:xfrm>
          <a:prstGeom prst="rect">
            <a:avLst/>
          </a:prstGeom>
          <a:noFill/>
          <a:ln>
            <a:noFill/>
          </a:ln>
        </p:spPr>
      </p:pic>
      <p:sp>
        <p:nvSpPr>
          <p:cNvPr id="63" name="Google Shape;63;p8"/>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44"/>
          <p:cNvPicPr preferRelativeResize="0"/>
          <p:nvPr/>
        </p:nvPicPr>
        <p:blipFill rotWithShape="1">
          <a:blip r:embed="rId3">
            <a:alphaModFix/>
          </a:blip>
          <a:srcRect b="1012" l="0" r="0" t="42760"/>
          <a:stretch/>
        </p:blipFill>
        <p:spPr>
          <a:xfrm>
            <a:off x="4572000" y="0"/>
            <a:ext cx="4570171" cy="4571999"/>
          </a:xfrm>
          <a:prstGeom prst="rect">
            <a:avLst/>
          </a:prstGeom>
          <a:noFill/>
          <a:ln>
            <a:noFill/>
          </a:ln>
        </p:spPr>
      </p:pic>
      <p:pic>
        <p:nvPicPr>
          <p:cNvPr id="422" name="Google Shape;422;p44"/>
          <p:cNvPicPr preferRelativeResize="0"/>
          <p:nvPr/>
        </p:nvPicPr>
        <p:blipFill rotWithShape="1">
          <a:blip r:embed="rId4">
            <a:alphaModFix/>
          </a:blip>
          <a:srcRect b="0" l="0" r="0" t="28310"/>
          <a:stretch/>
        </p:blipFill>
        <p:spPr>
          <a:xfrm>
            <a:off x="0" y="0"/>
            <a:ext cx="4782999" cy="4571999"/>
          </a:xfrm>
          <a:prstGeom prst="rect">
            <a:avLst/>
          </a:prstGeom>
          <a:noFill/>
          <a:ln>
            <a:noFill/>
          </a:ln>
        </p:spPr>
      </p:pic>
      <p:sp>
        <p:nvSpPr>
          <p:cNvPr id="423" name="Google Shape;423;p44"/>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200"/>
              <a:t>Modular stackable support pads for tiles.</a:t>
            </a:r>
            <a:endParaRPr sz="1200"/>
          </a:p>
          <a:p>
            <a:pPr indent="0" lvl="0" marL="0" rtl="0" algn="just">
              <a:lnSpc>
                <a:spcPct val="120000"/>
              </a:lnSpc>
              <a:spcBef>
                <a:spcPts val="0"/>
              </a:spcBef>
              <a:spcAft>
                <a:spcPts val="0"/>
              </a:spcAft>
              <a:buNone/>
            </a:pPr>
            <a:r>
              <a:rPr lang="en-GB" sz="1200"/>
              <a:t>Built in gap spacer ⅛” (3 mm)</a:t>
            </a:r>
            <a:endParaRPr sz="1200"/>
          </a:p>
        </p:txBody>
      </p:sp>
      <p:sp>
        <p:nvSpPr>
          <p:cNvPr id="424" name="Google Shape;424;p44"/>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425" name="Google Shape;425;p44"/>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010</a:t>
            </a:r>
            <a:r>
              <a:rPr lang="en-GB" sz="2000">
                <a:solidFill>
                  <a:srgbClr val="212121"/>
                </a:solidFill>
                <a:latin typeface="Montserrat"/>
                <a:ea typeface="Montserrat"/>
                <a:cs typeface="Montserrat"/>
                <a:sym typeface="Montserrat"/>
              </a:rPr>
              <a:t> - 3/8 Inch - 10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015</a:t>
            </a:r>
            <a:r>
              <a:rPr lang="en-GB" sz="2000">
                <a:solidFill>
                  <a:srgbClr val="212121"/>
                </a:solidFill>
                <a:latin typeface="Montserrat"/>
                <a:ea typeface="Montserrat"/>
                <a:cs typeface="Montserrat"/>
                <a:sym typeface="Montserrat"/>
              </a:rPr>
              <a:t> - 5/8 Inch - 15 mm</a:t>
            </a:r>
            <a:endParaRPr sz="2000">
              <a:solidFill>
                <a:srgbClr val="212121"/>
              </a:solidFill>
              <a:latin typeface="Montserrat"/>
              <a:ea typeface="Montserrat"/>
              <a:cs typeface="Montserrat"/>
              <a:sym typeface="Montserrat"/>
            </a:endParaRPr>
          </a:p>
        </p:txBody>
      </p:sp>
      <p:sp>
        <p:nvSpPr>
          <p:cNvPr id="426" name="Google Shape;426;p44"/>
          <p:cNvSpPr/>
          <p:nvPr/>
        </p:nvSpPr>
        <p:spPr>
          <a:xfrm>
            <a:off x="7049325" y="6494875"/>
            <a:ext cx="2094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SUPPORT PADS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45"/>
          <p:cNvPicPr preferRelativeResize="0"/>
          <p:nvPr/>
        </p:nvPicPr>
        <p:blipFill rotWithShape="1">
          <a:blip r:embed="rId3">
            <a:alphaModFix/>
          </a:blip>
          <a:srcRect b="0" l="12512" r="12519" t="0"/>
          <a:stretch/>
        </p:blipFill>
        <p:spPr>
          <a:xfrm>
            <a:off x="4572000" y="0"/>
            <a:ext cx="4570171" cy="4572000"/>
          </a:xfrm>
          <a:prstGeom prst="rect">
            <a:avLst/>
          </a:prstGeom>
          <a:noFill/>
          <a:ln>
            <a:noFill/>
          </a:ln>
        </p:spPr>
      </p:pic>
      <p:pic>
        <p:nvPicPr>
          <p:cNvPr id="432" name="Google Shape;432;p45"/>
          <p:cNvPicPr preferRelativeResize="0"/>
          <p:nvPr/>
        </p:nvPicPr>
        <p:blipFill rotWithShape="1">
          <a:blip r:embed="rId4">
            <a:alphaModFix/>
          </a:blip>
          <a:srcRect b="2207" l="0" r="0" t="2207"/>
          <a:stretch/>
        </p:blipFill>
        <p:spPr>
          <a:xfrm>
            <a:off x="0" y="0"/>
            <a:ext cx="4783000" cy="4572000"/>
          </a:xfrm>
          <a:prstGeom prst="rect">
            <a:avLst/>
          </a:prstGeom>
          <a:noFill/>
          <a:ln>
            <a:noFill/>
          </a:ln>
        </p:spPr>
      </p:pic>
      <p:sp>
        <p:nvSpPr>
          <p:cNvPr id="433" name="Google Shape;433;p45"/>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200"/>
              <a:t>Modular stackable support pads for tiles.</a:t>
            </a:r>
            <a:endParaRPr sz="1200"/>
          </a:p>
          <a:p>
            <a:pPr indent="0" lvl="0" marL="0" rtl="0" algn="just">
              <a:lnSpc>
                <a:spcPct val="120000"/>
              </a:lnSpc>
              <a:spcBef>
                <a:spcPts val="0"/>
              </a:spcBef>
              <a:spcAft>
                <a:spcPts val="0"/>
              </a:spcAft>
              <a:buNone/>
            </a:pPr>
            <a:r>
              <a:rPr lang="en-GB" sz="1200"/>
              <a:t>Built in gap spacer ⅛” (3 mm)</a:t>
            </a:r>
            <a:endParaRPr sz="1200"/>
          </a:p>
        </p:txBody>
      </p:sp>
      <p:sp>
        <p:nvSpPr>
          <p:cNvPr id="434" name="Google Shape;434;p45"/>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435" name="Google Shape;435;p45"/>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010</a:t>
            </a:r>
            <a:r>
              <a:rPr lang="en-GB" sz="2000">
                <a:solidFill>
                  <a:srgbClr val="212121"/>
                </a:solidFill>
                <a:latin typeface="Montserrat"/>
                <a:ea typeface="Montserrat"/>
                <a:cs typeface="Montserrat"/>
                <a:sym typeface="Montserrat"/>
              </a:rPr>
              <a:t> - 3/8 Inch - 10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015</a:t>
            </a:r>
            <a:r>
              <a:rPr lang="en-GB" sz="2000">
                <a:solidFill>
                  <a:srgbClr val="212121"/>
                </a:solidFill>
                <a:latin typeface="Montserrat"/>
                <a:ea typeface="Montserrat"/>
                <a:cs typeface="Montserrat"/>
                <a:sym typeface="Montserrat"/>
              </a:rPr>
              <a:t> - 5/8 Inch - 15 mm</a:t>
            </a:r>
            <a:endParaRPr sz="2000">
              <a:solidFill>
                <a:srgbClr val="212121"/>
              </a:solidFill>
              <a:latin typeface="Montserrat"/>
              <a:ea typeface="Montserrat"/>
              <a:cs typeface="Montserrat"/>
              <a:sym typeface="Montserrat"/>
            </a:endParaRPr>
          </a:p>
        </p:txBody>
      </p:sp>
      <p:sp>
        <p:nvSpPr>
          <p:cNvPr id="436" name="Google Shape;436;p45"/>
          <p:cNvSpPr/>
          <p:nvPr/>
        </p:nvSpPr>
        <p:spPr>
          <a:xfrm>
            <a:off x="7049325" y="6494875"/>
            <a:ext cx="2094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SUPPORT PADS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p46"/>
          <p:cNvPicPr preferRelativeResize="0"/>
          <p:nvPr/>
        </p:nvPicPr>
        <p:blipFill rotWithShape="1">
          <a:blip r:embed="rId3">
            <a:alphaModFix/>
          </a:blip>
          <a:srcRect b="12484" l="0" r="0" t="12484"/>
          <a:stretch/>
        </p:blipFill>
        <p:spPr>
          <a:xfrm>
            <a:off x="4572000" y="0"/>
            <a:ext cx="4570172" cy="4571999"/>
          </a:xfrm>
          <a:prstGeom prst="rect">
            <a:avLst/>
          </a:prstGeom>
          <a:noFill/>
          <a:ln>
            <a:noFill/>
          </a:ln>
        </p:spPr>
      </p:pic>
      <p:pic>
        <p:nvPicPr>
          <p:cNvPr id="442" name="Google Shape;442;p46"/>
          <p:cNvPicPr preferRelativeResize="0"/>
          <p:nvPr/>
        </p:nvPicPr>
        <p:blipFill rotWithShape="1">
          <a:blip r:embed="rId4">
            <a:alphaModFix/>
          </a:blip>
          <a:srcRect b="-2040" l="-33084" r="-33084" t="-2050"/>
          <a:stretch/>
        </p:blipFill>
        <p:spPr>
          <a:xfrm>
            <a:off x="0" y="0"/>
            <a:ext cx="4783000" cy="4571998"/>
          </a:xfrm>
          <a:prstGeom prst="rect">
            <a:avLst/>
          </a:prstGeom>
          <a:noFill/>
          <a:ln>
            <a:noFill/>
          </a:ln>
        </p:spPr>
      </p:pic>
      <p:sp>
        <p:nvSpPr>
          <p:cNvPr id="443" name="Google Shape;443;p46"/>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200"/>
              <a:t>Modular stackable support pads for tiles.</a:t>
            </a:r>
            <a:endParaRPr sz="1200"/>
          </a:p>
          <a:p>
            <a:pPr indent="0" lvl="0" marL="0" rtl="0" algn="just">
              <a:lnSpc>
                <a:spcPct val="120000"/>
              </a:lnSpc>
              <a:spcBef>
                <a:spcPts val="0"/>
              </a:spcBef>
              <a:spcAft>
                <a:spcPts val="0"/>
              </a:spcAft>
              <a:buNone/>
            </a:pPr>
            <a:r>
              <a:rPr lang="en-GB" sz="1200"/>
              <a:t>Built in gap spacer ⅛” (3 mm)</a:t>
            </a:r>
            <a:endParaRPr sz="1200"/>
          </a:p>
        </p:txBody>
      </p:sp>
      <p:sp>
        <p:nvSpPr>
          <p:cNvPr id="444" name="Google Shape;444;p46"/>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445" name="Google Shape;445;p46"/>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010</a:t>
            </a:r>
            <a:r>
              <a:rPr lang="en-GB" sz="2000">
                <a:solidFill>
                  <a:srgbClr val="212121"/>
                </a:solidFill>
                <a:latin typeface="Montserrat"/>
                <a:ea typeface="Montserrat"/>
                <a:cs typeface="Montserrat"/>
                <a:sym typeface="Montserrat"/>
              </a:rPr>
              <a:t> - 3/8 Inch - 10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015</a:t>
            </a:r>
            <a:r>
              <a:rPr lang="en-GB" sz="2000">
                <a:solidFill>
                  <a:srgbClr val="212121"/>
                </a:solidFill>
                <a:latin typeface="Montserrat"/>
                <a:ea typeface="Montserrat"/>
                <a:cs typeface="Montserrat"/>
                <a:sym typeface="Montserrat"/>
              </a:rPr>
              <a:t> - 5/8 Inch - 15 mm</a:t>
            </a:r>
            <a:endParaRPr sz="2000">
              <a:solidFill>
                <a:srgbClr val="212121"/>
              </a:solidFill>
              <a:latin typeface="Montserrat"/>
              <a:ea typeface="Montserrat"/>
              <a:cs typeface="Montserrat"/>
              <a:sym typeface="Montserrat"/>
            </a:endParaRPr>
          </a:p>
        </p:txBody>
      </p:sp>
      <p:sp>
        <p:nvSpPr>
          <p:cNvPr id="446" name="Google Shape;446;p46"/>
          <p:cNvSpPr/>
          <p:nvPr/>
        </p:nvSpPr>
        <p:spPr>
          <a:xfrm>
            <a:off x="7049325" y="6494875"/>
            <a:ext cx="2094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SUPPORT PADS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p47"/>
          <p:cNvPicPr preferRelativeResize="0"/>
          <p:nvPr/>
        </p:nvPicPr>
        <p:blipFill rotWithShape="1">
          <a:blip r:embed="rId3">
            <a:alphaModFix/>
          </a:blip>
          <a:srcRect b="-40883" l="-1781" r="-1781" t="-40901"/>
          <a:stretch/>
        </p:blipFill>
        <p:spPr>
          <a:xfrm>
            <a:off x="4572925" y="0"/>
            <a:ext cx="4570172" cy="4571999"/>
          </a:xfrm>
          <a:prstGeom prst="rect">
            <a:avLst/>
          </a:prstGeom>
          <a:noFill/>
          <a:ln>
            <a:noFill/>
          </a:ln>
        </p:spPr>
      </p:pic>
      <p:pic>
        <p:nvPicPr>
          <p:cNvPr id="452" name="Google Shape;452;p47"/>
          <p:cNvPicPr preferRelativeResize="0"/>
          <p:nvPr/>
        </p:nvPicPr>
        <p:blipFill rotWithShape="1">
          <a:blip r:embed="rId4">
            <a:alphaModFix/>
          </a:blip>
          <a:srcRect b="-10371" l="9748" r="9756" t="-10371"/>
          <a:stretch/>
        </p:blipFill>
        <p:spPr>
          <a:xfrm>
            <a:off x="0" y="0"/>
            <a:ext cx="4571998" cy="4572003"/>
          </a:xfrm>
          <a:prstGeom prst="rect">
            <a:avLst/>
          </a:prstGeom>
          <a:noFill/>
          <a:ln>
            <a:noFill/>
          </a:ln>
        </p:spPr>
      </p:pic>
      <p:sp>
        <p:nvSpPr>
          <p:cNvPr id="453" name="Google Shape;453;p47"/>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200"/>
              <a:t>Modular stackable support pads for tiles.</a:t>
            </a:r>
            <a:endParaRPr sz="1200"/>
          </a:p>
          <a:p>
            <a:pPr indent="0" lvl="0" marL="0" rtl="0" algn="just">
              <a:lnSpc>
                <a:spcPct val="120000"/>
              </a:lnSpc>
              <a:spcBef>
                <a:spcPts val="0"/>
              </a:spcBef>
              <a:spcAft>
                <a:spcPts val="0"/>
              </a:spcAft>
              <a:buNone/>
            </a:pPr>
            <a:r>
              <a:rPr lang="en-GB" sz="1200"/>
              <a:t>Built in gap spacer ⅛” (3 mm)</a:t>
            </a:r>
            <a:endParaRPr sz="1200"/>
          </a:p>
        </p:txBody>
      </p:sp>
      <p:sp>
        <p:nvSpPr>
          <p:cNvPr id="454" name="Google Shape;454;p47"/>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455" name="Google Shape;455;p47"/>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016</a:t>
            </a:r>
            <a:r>
              <a:rPr lang="en-GB" sz="2000">
                <a:solidFill>
                  <a:srgbClr val="212121"/>
                </a:solidFill>
                <a:latin typeface="Montserrat"/>
                <a:ea typeface="Montserrat"/>
                <a:cs typeface="Montserrat"/>
                <a:sym typeface="Montserrat"/>
              </a:rPr>
              <a:t> - 5/8 Inch - 16 mm</a:t>
            </a:r>
            <a:endParaRPr sz="2000">
              <a:solidFill>
                <a:srgbClr val="212121"/>
              </a:solidFill>
              <a:latin typeface="Montserrat"/>
              <a:ea typeface="Montserrat"/>
              <a:cs typeface="Montserrat"/>
              <a:sym typeface="Montserrat"/>
            </a:endParaRPr>
          </a:p>
        </p:txBody>
      </p:sp>
      <p:sp>
        <p:nvSpPr>
          <p:cNvPr id="456" name="Google Shape;456;p47"/>
          <p:cNvSpPr/>
          <p:nvPr/>
        </p:nvSpPr>
        <p:spPr>
          <a:xfrm>
            <a:off x="7049325" y="6494875"/>
            <a:ext cx="2094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SUPPORT PADS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id="461" name="Google Shape;461;p48"/>
          <p:cNvPicPr preferRelativeResize="0"/>
          <p:nvPr/>
        </p:nvPicPr>
        <p:blipFill rotWithShape="1">
          <a:blip r:embed="rId3">
            <a:alphaModFix/>
          </a:blip>
          <a:srcRect b="12296" l="10973" r="23275" t="0"/>
          <a:stretch/>
        </p:blipFill>
        <p:spPr>
          <a:xfrm rot="5400000">
            <a:off x="4572925" y="0"/>
            <a:ext cx="4570172" cy="4571999"/>
          </a:xfrm>
          <a:prstGeom prst="rect">
            <a:avLst/>
          </a:prstGeom>
          <a:noFill/>
          <a:ln>
            <a:noFill/>
          </a:ln>
        </p:spPr>
      </p:pic>
      <p:pic>
        <p:nvPicPr>
          <p:cNvPr id="462" name="Google Shape;462;p48"/>
          <p:cNvPicPr preferRelativeResize="0"/>
          <p:nvPr/>
        </p:nvPicPr>
        <p:blipFill rotWithShape="1">
          <a:blip r:embed="rId4">
            <a:alphaModFix/>
          </a:blip>
          <a:srcRect b="0" l="12502" r="12495" t="0"/>
          <a:stretch/>
        </p:blipFill>
        <p:spPr>
          <a:xfrm>
            <a:off x="0" y="0"/>
            <a:ext cx="4571998" cy="4572003"/>
          </a:xfrm>
          <a:prstGeom prst="rect">
            <a:avLst/>
          </a:prstGeom>
          <a:noFill/>
          <a:ln>
            <a:noFill/>
          </a:ln>
        </p:spPr>
      </p:pic>
      <p:sp>
        <p:nvSpPr>
          <p:cNvPr id="463" name="Google Shape;463;p48"/>
          <p:cNvSpPr/>
          <p:nvPr/>
        </p:nvSpPr>
        <p:spPr>
          <a:xfrm>
            <a:off x="4572000" y="5078950"/>
            <a:ext cx="42480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sz="1200"/>
              <a:t>Modular stackable support pads for tiles.</a:t>
            </a:r>
            <a:endParaRPr sz="1200"/>
          </a:p>
          <a:p>
            <a:pPr indent="0" lvl="0" marL="0" rtl="0" algn="just">
              <a:lnSpc>
                <a:spcPct val="120000"/>
              </a:lnSpc>
              <a:spcBef>
                <a:spcPts val="0"/>
              </a:spcBef>
              <a:spcAft>
                <a:spcPts val="0"/>
              </a:spcAft>
              <a:buNone/>
            </a:pPr>
            <a:r>
              <a:rPr lang="en-GB" sz="1200"/>
              <a:t>Built in gap spacer ⅛” (3 mm)</a:t>
            </a:r>
            <a:endParaRPr sz="1200"/>
          </a:p>
        </p:txBody>
      </p:sp>
      <p:sp>
        <p:nvSpPr>
          <p:cNvPr id="464" name="Google Shape;464;p48"/>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465" name="Google Shape;465;p48"/>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016</a:t>
            </a:r>
            <a:r>
              <a:rPr lang="en-GB" sz="2000">
                <a:solidFill>
                  <a:srgbClr val="212121"/>
                </a:solidFill>
                <a:latin typeface="Montserrat"/>
                <a:ea typeface="Montserrat"/>
                <a:cs typeface="Montserrat"/>
                <a:sym typeface="Montserrat"/>
              </a:rPr>
              <a:t> - 5/8 Inch - 16 mm</a:t>
            </a:r>
            <a:endParaRPr sz="2000">
              <a:solidFill>
                <a:srgbClr val="212121"/>
              </a:solidFill>
              <a:latin typeface="Montserrat"/>
              <a:ea typeface="Montserrat"/>
              <a:cs typeface="Montserrat"/>
              <a:sym typeface="Montserrat"/>
            </a:endParaRPr>
          </a:p>
        </p:txBody>
      </p:sp>
      <p:sp>
        <p:nvSpPr>
          <p:cNvPr id="466" name="Google Shape;466;p48"/>
          <p:cNvSpPr/>
          <p:nvPr/>
        </p:nvSpPr>
        <p:spPr>
          <a:xfrm>
            <a:off x="7049325" y="6494875"/>
            <a:ext cx="20946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SUPPORT PADS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p49"/>
          <p:cNvPicPr preferRelativeResize="0"/>
          <p:nvPr/>
        </p:nvPicPr>
        <p:blipFill rotWithShape="1">
          <a:blip r:embed="rId3">
            <a:alphaModFix/>
          </a:blip>
          <a:srcRect b="-12361" l="-7229" r="29745" t="-8353"/>
          <a:stretch/>
        </p:blipFill>
        <p:spPr>
          <a:xfrm>
            <a:off x="0" y="1573825"/>
            <a:ext cx="9143997" cy="2961325"/>
          </a:xfrm>
          <a:prstGeom prst="rect">
            <a:avLst/>
          </a:prstGeom>
          <a:noFill/>
          <a:ln>
            <a:noFill/>
          </a:ln>
        </p:spPr>
      </p:pic>
      <p:sp>
        <p:nvSpPr>
          <p:cNvPr id="472" name="Google Shape;472;p49"/>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473" name="Google Shape;473;p49"/>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SPIRAL</a:t>
            </a:r>
            <a:r>
              <a:rPr lang="en-GB" sz="2000">
                <a:solidFill>
                  <a:srgbClr val="212121"/>
                </a:solidFill>
                <a:latin typeface="Montserrat"/>
                <a:ea typeface="Montserrat"/>
                <a:cs typeface="Montserrat"/>
                <a:sym typeface="Montserrat"/>
              </a:rPr>
              <a:t> Series</a:t>
            </a:r>
            <a:endParaRPr sz="2000">
              <a:solidFill>
                <a:srgbClr val="212121"/>
              </a:solidFill>
              <a:highlight>
                <a:srgbClr val="FF9900"/>
              </a:highlight>
              <a:latin typeface="Montserrat"/>
              <a:ea typeface="Montserrat"/>
              <a:cs typeface="Montserrat"/>
              <a:sym typeface="Montserrat"/>
            </a:endParaRPr>
          </a:p>
        </p:txBody>
      </p:sp>
      <p:sp>
        <p:nvSpPr>
          <p:cNvPr id="474" name="Google Shape;474;p49"/>
          <p:cNvSpPr/>
          <p:nvPr/>
        </p:nvSpPr>
        <p:spPr>
          <a:xfrm>
            <a:off x="7225925" y="6494875"/>
            <a:ext cx="1917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SPIRAL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p50"/>
          <p:cNvPicPr preferRelativeResize="0"/>
          <p:nvPr/>
        </p:nvPicPr>
        <p:blipFill rotWithShape="1">
          <a:blip r:embed="rId3">
            <a:alphaModFix/>
          </a:blip>
          <a:srcRect b="0" l="4018" r="4018" t="0"/>
          <a:stretch/>
        </p:blipFill>
        <p:spPr>
          <a:xfrm>
            <a:off x="4572925" y="0"/>
            <a:ext cx="4570172" cy="4571999"/>
          </a:xfrm>
          <a:prstGeom prst="rect">
            <a:avLst/>
          </a:prstGeom>
          <a:noFill/>
          <a:ln>
            <a:noFill/>
          </a:ln>
        </p:spPr>
      </p:pic>
      <p:pic>
        <p:nvPicPr>
          <p:cNvPr id="480" name="Google Shape;480;p50"/>
          <p:cNvPicPr preferRelativeResize="0"/>
          <p:nvPr/>
        </p:nvPicPr>
        <p:blipFill rotWithShape="1">
          <a:blip r:embed="rId4">
            <a:alphaModFix/>
          </a:blip>
          <a:srcRect b="-15121" l="6612" r="6612" t="-15121"/>
          <a:stretch/>
        </p:blipFill>
        <p:spPr>
          <a:xfrm>
            <a:off x="0" y="0"/>
            <a:ext cx="4571998" cy="4572003"/>
          </a:xfrm>
          <a:prstGeom prst="rect">
            <a:avLst/>
          </a:prstGeom>
          <a:noFill/>
          <a:ln>
            <a:noFill/>
          </a:ln>
        </p:spPr>
      </p:pic>
      <p:sp>
        <p:nvSpPr>
          <p:cNvPr id="481" name="Google Shape;481;p50"/>
          <p:cNvSpPr/>
          <p:nvPr/>
        </p:nvSpPr>
        <p:spPr>
          <a:xfrm>
            <a:off x="5249000" y="5047200"/>
            <a:ext cx="3816000" cy="14478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Part TOP &amp; BOTTOM</a:t>
            </a:r>
            <a:endParaRPr sz="1200"/>
          </a:p>
          <a:p>
            <a:pPr indent="-304800" lvl="0" marL="457200" rtl="0" algn="just">
              <a:lnSpc>
                <a:spcPct val="120000"/>
              </a:lnSpc>
              <a:spcBef>
                <a:spcPts val="0"/>
              </a:spcBef>
              <a:spcAft>
                <a:spcPts val="0"/>
              </a:spcAft>
              <a:buSzPts val="1200"/>
              <a:buChar char="●"/>
            </a:pPr>
            <a:r>
              <a:rPr lang="en-GB" sz="1200"/>
              <a:t>Height increment 3/64 inch (1 mm)</a:t>
            </a:r>
            <a:endParaRPr sz="1200"/>
          </a:p>
          <a:p>
            <a:pPr indent="-304800" lvl="0" marL="457200" rtl="0" algn="just">
              <a:lnSpc>
                <a:spcPct val="120000"/>
              </a:lnSpc>
              <a:spcBef>
                <a:spcPts val="0"/>
              </a:spcBef>
              <a:spcAft>
                <a:spcPts val="0"/>
              </a:spcAft>
              <a:buSzPts val="1200"/>
              <a:buChar char="●"/>
            </a:pPr>
            <a:r>
              <a:rPr lang="en-GB" sz="1200"/>
              <a:t>Need to use with gap spacer disk </a:t>
            </a:r>
            <a:br>
              <a:rPr lang="en-GB" sz="1200"/>
            </a:br>
            <a:r>
              <a:rPr lang="en-GB" sz="1200"/>
              <a:t>1/8” (3 mm) and 3/16” (5 mm)</a:t>
            </a:r>
            <a:endParaRPr sz="1200"/>
          </a:p>
          <a:p>
            <a:pPr indent="-304800" lvl="0" marL="457200" rtl="0" algn="just">
              <a:lnSpc>
                <a:spcPct val="120000"/>
              </a:lnSpc>
              <a:spcBef>
                <a:spcPts val="0"/>
              </a:spcBef>
              <a:spcAft>
                <a:spcPts val="0"/>
              </a:spcAft>
              <a:buSzPts val="1200"/>
              <a:buChar char="●"/>
            </a:pPr>
            <a:r>
              <a:rPr lang="en-GB" sz="1200"/>
              <a:t>Rubber shim SH145 0.059” (1,5 mm)</a:t>
            </a:r>
            <a:endParaRPr sz="1200"/>
          </a:p>
          <a:p>
            <a:pPr indent="-304800" lvl="0" marL="457200" rtl="0" algn="just">
              <a:lnSpc>
                <a:spcPct val="120000"/>
              </a:lnSpc>
              <a:spcBef>
                <a:spcPts val="0"/>
              </a:spcBef>
              <a:spcAft>
                <a:spcPts val="0"/>
              </a:spcAft>
              <a:buSzPts val="1200"/>
              <a:buChar char="●"/>
            </a:pPr>
            <a:r>
              <a:rPr lang="en-GB" sz="1200"/>
              <a:t>Self leveling head MAX 6% </a:t>
            </a:r>
            <a:r>
              <a:rPr lang="en-GB" sz="1200"/>
              <a:t>5/8</a:t>
            </a:r>
            <a:r>
              <a:rPr lang="en-GB" sz="1200"/>
              <a:t> inch (16 mm)</a:t>
            </a:r>
            <a:endParaRPr sz="1200"/>
          </a:p>
        </p:txBody>
      </p:sp>
      <p:sp>
        <p:nvSpPr>
          <p:cNvPr id="482" name="Google Shape;482;p50"/>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483" name="Google Shape;483;p50"/>
          <p:cNvSpPr/>
          <p:nvPr/>
        </p:nvSpPr>
        <p:spPr>
          <a:xfrm>
            <a:off x="186250" y="5047200"/>
            <a:ext cx="4737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010-017</a:t>
            </a:r>
            <a:r>
              <a:rPr lang="en-GB" sz="2000">
                <a:solidFill>
                  <a:srgbClr val="212121"/>
                </a:solidFill>
                <a:latin typeface="Montserrat"/>
                <a:ea typeface="Montserrat"/>
                <a:cs typeface="Montserrat"/>
                <a:sym typeface="Montserrat"/>
              </a:rPr>
              <a:t> - 0.39- 0.66 Inch (10-17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017-030</a:t>
            </a:r>
            <a:r>
              <a:rPr lang="en-GB" sz="2000">
                <a:solidFill>
                  <a:srgbClr val="212121"/>
                </a:solidFill>
                <a:latin typeface="Montserrat"/>
                <a:ea typeface="Montserrat"/>
                <a:cs typeface="Montserrat"/>
                <a:sym typeface="Montserrat"/>
              </a:rPr>
              <a:t> - 0.66 - 1.18 Inch (17-30 mm)</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484" name="Google Shape;484;p50"/>
          <p:cNvSpPr/>
          <p:nvPr/>
        </p:nvSpPr>
        <p:spPr>
          <a:xfrm>
            <a:off x="7225925" y="6494875"/>
            <a:ext cx="1917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SPIRAL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51"/>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490" name="Google Shape;490;p51"/>
          <p:cNvSpPr/>
          <p:nvPr/>
        </p:nvSpPr>
        <p:spPr>
          <a:xfrm>
            <a:off x="186250" y="5047200"/>
            <a:ext cx="4737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SPIRAL</a:t>
            </a:r>
            <a:r>
              <a:rPr lang="en-GB" sz="2000">
                <a:solidFill>
                  <a:srgbClr val="212121"/>
                </a:solidFill>
                <a:latin typeface="Montserrat"/>
                <a:ea typeface="Montserrat"/>
                <a:cs typeface="Montserrat"/>
                <a:sym typeface="Montserrat"/>
              </a:rPr>
              <a:t> Series assembly and connection with accessories</a:t>
            </a:r>
            <a:endParaRPr sz="2000">
              <a:solidFill>
                <a:srgbClr val="212121"/>
              </a:solidFill>
              <a:latin typeface="Montserrat"/>
              <a:ea typeface="Montserrat"/>
              <a:cs typeface="Montserrat"/>
              <a:sym typeface="Montserrat"/>
            </a:endParaRPr>
          </a:p>
        </p:txBody>
      </p:sp>
      <p:pic>
        <p:nvPicPr>
          <p:cNvPr id="491" name="Google Shape;491;p51"/>
          <p:cNvPicPr preferRelativeResize="0"/>
          <p:nvPr/>
        </p:nvPicPr>
        <p:blipFill rotWithShape="1">
          <a:blip r:embed="rId3">
            <a:alphaModFix/>
          </a:blip>
          <a:srcRect b="0" l="-9594" r="-9594" t="-7991"/>
          <a:stretch/>
        </p:blipFill>
        <p:spPr>
          <a:xfrm>
            <a:off x="0" y="169850"/>
            <a:ext cx="9144000" cy="4881725"/>
          </a:xfrm>
          <a:prstGeom prst="rect">
            <a:avLst/>
          </a:prstGeom>
          <a:noFill/>
          <a:ln>
            <a:noFill/>
          </a:ln>
        </p:spPr>
      </p:pic>
      <p:sp>
        <p:nvSpPr>
          <p:cNvPr id="492" name="Google Shape;492;p51"/>
          <p:cNvSpPr/>
          <p:nvPr/>
        </p:nvSpPr>
        <p:spPr>
          <a:xfrm>
            <a:off x="133925" y="169850"/>
            <a:ext cx="2753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Self leveling head MAX LE</a:t>
            </a:r>
            <a:endParaRPr sz="1500">
              <a:solidFill>
                <a:srgbClr val="212121"/>
              </a:solidFill>
              <a:latin typeface="Montserrat"/>
              <a:ea typeface="Montserrat"/>
              <a:cs typeface="Montserrat"/>
              <a:sym typeface="Montserrat"/>
            </a:endParaRPr>
          </a:p>
        </p:txBody>
      </p:sp>
      <p:sp>
        <p:nvSpPr>
          <p:cNvPr id="493" name="Google Shape;493;p51"/>
          <p:cNvSpPr/>
          <p:nvPr/>
        </p:nvSpPr>
        <p:spPr>
          <a:xfrm>
            <a:off x="2771950" y="352725"/>
            <a:ext cx="33453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300">
                <a:solidFill>
                  <a:srgbClr val="212121"/>
                </a:solidFill>
                <a:latin typeface="Montserrat"/>
                <a:ea typeface="Montserrat"/>
                <a:cs typeface="Montserrat"/>
                <a:sym typeface="Montserrat"/>
              </a:rPr>
              <a:t>Spacer discs ⅛” (3mm) or 3/16” (5mm)</a:t>
            </a:r>
            <a:endParaRPr sz="1300">
              <a:solidFill>
                <a:srgbClr val="212121"/>
              </a:solidFill>
              <a:latin typeface="Montserrat"/>
              <a:ea typeface="Montserrat"/>
              <a:cs typeface="Montserrat"/>
              <a:sym typeface="Montserrat"/>
            </a:endParaRPr>
          </a:p>
        </p:txBody>
      </p:sp>
      <p:sp>
        <p:nvSpPr>
          <p:cNvPr id="494" name="Google Shape;494;p51"/>
          <p:cNvSpPr/>
          <p:nvPr/>
        </p:nvSpPr>
        <p:spPr>
          <a:xfrm>
            <a:off x="5798700" y="108425"/>
            <a:ext cx="33453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Rubber shim SH 145 0.05" (1,5 mm)</a:t>
            </a:r>
            <a:endParaRPr sz="1500">
              <a:solidFill>
                <a:srgbClr val="212121"/>
              </a:solidFill>
              <a:latin typeface="Montserrat"/>
              <a:ea typeface="Montserrat"/>
              <a:cs typeface="Montserrat"/>
              <a:sym typeface="Montserrat"/>
            </a:endParaRPr>
          </a:p>
        </p:txBody>
      </p:sp>
      <p:sp>
        <p:nvSpPr>
          <p:cNvPr id="495" name="Google Shape;495;p51"/>
          <p:cNvSpPr/>
          <p:nvPr/>
        </p:nvSpPr>
        <p:spPr>
          <a:xfrm>
            <a:off x="7065800" y="2451425"/>
            <a:ext cx="1904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Joist adapter AD</a:t>
            </a:r>
            <a:endParaRPr sz="1500">
              <a:solidFill>
                <a:srgbClr val="212121"/>
              </a:solidFill>
              <a:latin typeface="Montserrat"/>
              <a:ea typeface="Montserrat"/>
              <a:cs typeface="Montserrat"/>
              <a:sym typeface="Montserrat"/>
            </a:endParaRPr>
          </a:p>
        </p:txBody>
      </p:sp>
      <p:sp>
        <p:nvSpPr>
          <p:cNvPr id="496" name="Google Shape;496;p51"/>
          <p:cNvSpPr/>
          <p:nvPr/>
        </p:nvSpPr>
        <p:spPr>
          <a:xfrm>
            <a:off x="7225925" y="6494875"/>
            <a:ext cx="1917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SPIRAL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52"/>
          <p:cNvSpPr/>
          <p:nvPr/>
        </p:nvSpPr>
        <p:spPr>
          <a:xfrm>
            <a:off x="5249000" y="5047200"/>
            <a:ext cx="3816000" cy="14478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Part TOP &amp; BOTTOM</a:t>
            </a:r>
            <a:endParaRPr sz="1200"/>
          </a:p>
          <a:p>
            <a:pPr indent="-304800" lvl="0" marL="457200" rtl="0" algn="just">
              <a:lnSpc>
                <a:spcPct val="120000"/>
              </a:lnSpc>
              <a:spcBef>
                <a:spcPts val="0"/>
              </a:spcBef>
              <a:spcAft>
                <a:spcPts val="0"/>
              </a:spcAft>
              <a:buSzPts val="1200"/>
              <a:buChar char="●"/>
            </a:pPr>
            <a:r>
              <a:rPr lang="en-GB" sz="1200"/>
              <a:t>Height increment 3/64 inch (1 mm)</a:t>
            </a:r>
            <a:endParaRPr sz="1200"/>
          </a:p>
          <a:p>
            <a:pPr indent="-304800" lvl="0" marL="457200" rtl="0" algn="just">
              <a:lnSpc>
                <a:spcPct val="120000"/>
              </a:lnSpc>
              <a:spcBef>
                <a:spcPts val="0"/>
              </a:spcBef>
              <a:spcAft>
                <a:spcPts val="0"/>
              </a:spcAft>
              <a:buSzPts val="1200"/>
              <a:buChar char="●"/>
            </a:pPr>
            <a:r>
              <a:rPr lang="en-GB" sz="1200"/>
              <a:t>Need to use with gap spacer disk </a:t>
            </a:r>
            <a:br>
              <a:rPr lang="en-GB" sz="1200"/>
            </a:br>
            <a:r>
              <a:rPr lang="en-GB" sz="1200"/>
              <a:t>1/8” (3 mm) and 3/16” (5 mm)</a:t>
            </a:r>
            <a:endParaRPr sz="1200"/>
          </a:p>
          <a:p>
            <a:pPr indent="-304800" lvl="0" marL="457200" rtl="0" algn="just">
              <a:lnSpc>
                <a:spcPct val="120000"/>
              </a:lnSpc>
              <a:spcBef>
                <a:spcPts val="0"/>
              </a:spcBef>
              <a:spcAft>
                <a:spcPts val="0"/>
              </a:spcAft>
              <a:buSzPts val="1200"/>
              <a:buChar char="●"/>
            </a:pPr>
            <a:r>
              <a:rPr lang="en-GB" sz="1200"/>
              <a:t>Rubber shim SH145 0.059” (1,5 mm)</a:t>
            </a:r>
            <a:endParaRPr sz="1200"/>
          </a:p>
          <a:p>
            <a:pPr indent="-304800" lvl="0" marL="457200" rtl="0" algn="just">
              <a:lnSpc>
                <a:spcPct val="120000"/>
              </a:lnSpc>
              <a:spcBef>
                <a:spcPts val="0"/>
              </a:spcBef>
              <a:spcAft>
                <a:spcPts val="0"/>
              </a:spcAft>
              <a:buSzPts val="1200"/>
              <a:buChar char="●"/>
            </a:pPr>
            <a:r>
              <a:rPr lang="en-GB" sz="1200"/>
              <a:t>Self leveling head MAX 6% 5/8 inch (16 mm)</a:t>
            </a:r>
            <a:endParaRPr sz="1200"/>
          </a:p>
        </p:txBody>
      </p:sp>
      <p:sp>
        <p:nvSpPr>
          <p:cNvPr id="502" name="Google Shape;502;p52"/>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503" name="Google Shape;503;p52"/>
          <p:cNvSpPr/>
          <p:nvPr/>
        </p:nvSpPr>
        <p:spPr>
          <a:xfrm>
            <a:off x="186250" y="5047200"/>
            <a:ext cx="4737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SPIRAL</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New heights soon!</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highlight>
                <a:srgbClr val="FF9900"/>
              </a:highlight>
              <a:latin typeface="Montserrat"/>
              <a:ea typeface="Montserrat"/>
              <a:cs typeface="Montserrat"/>
              <a:sym typeface="Montserrat"/>
            </a:endParaRPr>
          </a:p>
        </p:txBody>
      </p:sp>
      <p:pic>
        <p:nvPicPr>
          <p:cNvPr id="504" name="Google Shape;504;p52"/>
          <p:cNvPicPr preferRelativeResize="0"/>
          <p:nvPr/>
        </p:nvPicPr>
        <p:blipFill>
          <a:blip r:embed="rId3">
            <a:alphaModFix/>
          </a:blip>
          <a:stretch>
            <a:fillRect/>
          </a:stretch>
        </p:blipFill>
        <p:spPr>
          <a:xfrm>
            <a:off x="133125" y="2328125"/>
            <a:ext cx="1975327" cy="1073776"/>
          </a:xfrm>
          <a:prstGeom prst="rect">
            <a:avLst/>
          </a:prstGeom>
          <a:noFill/>
          <a:ln>
            <a:noFill/>
          </a:ln>
        </p:spPr>
      </p:pic>
      <p:pic>
        <p:nvPicPr>
          <p:cNvPr id="505" name="Google Shape;505;p52"/>
          <p:cNvPicPr preferRelativeResize="0"/>
          <p:nvPr/>
        </p:nvPicPr>
        <p:blipFill>
          <a:blip r:embed="rId4">
            <a:alphaModFix/>
          </a:blip>
          <a:stretch>
            <a:fillRect/>
          </a:stretch>
        </p:blipFill>
        <p:spPr>
          <a:xfrm>
            <a:off x="2059100" y="2129550"/>
            <a:ext cx="2116449" cy="1272350"/>
          </a:xfrm>
          <a:prstGeom prst="rect">
            <a:avLst/>
          </a:prstGeom>
          <a:noFill/>
          <a:ln>
            <a:noFill/>
          </a:ln>
        </p:spPr>
      </p:pic>
      <p:pic>
        <p:nvPicPr>
          <p:cNvPr id="506" name="Google Shape;506;p52"/>
          <p:cNvPicPr preferRelativeResize="0"/>
          <p:nvPr/>
        </p:nvPicPr>
        <p:blipFill>
          <a:blip r:embed="rId5">
            <a:alphaModFix/>
          </a:blip>
          <a:stretch>
            <a:fillRect/>
          </a:stretch>
        </p:blipFill>
        <p:spPr>
          <a:xfrm>
            <a:off x="4271375" y="1955850"/>
            <a:ext cx="2039826" cy="1446050"/>
          </a:xfrm>
          <a:prstGeom prst="rect">
            <a:avLst/>
          </a:prstGeom>
          <a:noFill/>
          <a:ln>
            <a:noFill/>
          </a:ln>
        </p:spPr>
      </p:pic>
      <p:pic>
        <p:nvPicPr>
          <p:cNvPr id="507" name="Google Shape;507;p52"/>
          <p:cNvPicPr preferRelativeResize="0"/>
          <p:nvPr/>
        </p:nvPicPr>
        <p:blipFill>
          <a:blip r:embed="rId6">
            <a:alphaModFix/>
          </a:blip>
          <a:stretch>
            <a:fillRect/>
          </a:stretch>
        </p:blipFill>
        <p:spPr>
          <a:xfrm>
            <a:off x="6311200" y="1556876"/>
            <a:ext cx="2699675" cy="2073850"/>
          </a:xfrm>
          <a:prstGeom prst="rect">
            <a:avLst/>
          </a:prstGeom>
          <a:noFill/>
          <a:ln>
            <a:noFill/>
          </a:ln>
        </p:spPr>
      </p:pic>
      <p:sp>
        <p:nvSpPr>
          <p:cNvPr id="508" name="Google Shape;508;p52"/>
          <p:cNvSpPr/>
          <p:nvPr/>
        </p:nvSpPr>
        <p:spPr>
          <a:xfrm>
            <a:off x="7225925" y="6494875"/>
            <a:ext cx="1917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SPIRAL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id="513" name="Google Shape;513;p53"/>
          <p:cNvPicPr preferRelativeResize="0"/>
          <p:nvPr/>
        </p:nvPicPr>
        <p:blipFill rotWithShape="1">
          <a:blip r:embed="rId3">
            <a:alphaModFix/>
          </a:blip>
          <a:srcRect b="-12739" l="-6973" r="-6973" t="-6209"/>
          <a:stretch/>
        </p:blipFill>
        <p:spPr>
          <a:xfrm>
            <a:off x="0" y="1323625"/>
            <a:ext cx="9144000" cy="3211525"/>
          </a:xfrm>
          <a:prstGeom prst="rect">
            <a:avLst/>
          </a:prstGeom>
          <a:noFill/>
          <a:ln>
            <a:noFill/>
          </a:ln>
        </p:spPr>
      </p:pic>
      <p:sp>
        <p:nvSpPr>
          <p:cNvPr id="514" name="Google Shape;514;p53"/>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515" name="Google Shape;515;p53"/>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STANDARD</a:t>
            </a:r>
            <a:r>
              <a:rPr lang="en-GB" sz="2000">
                <a:solidFill>
                  <a:srgbClr val="212121"/>
                </a:solidFill>
                <a:latin typeface="Montserrat"/>
                <a:ea typeface="Montserrat"/>
                <a:cs typeface="Montserrat"/>
                <a:sym typeface="Montserrat"/>
              </a:rPr>
              <a:t> Series</a:t>
            </a:r>
            <a:endParaRPr sz="2000">
              <a:solidFill>
                <a:srgbClr val="212121"/>
              </a:solidFill>
              <a:highlight>
                <a:srgbClr val="FF9900"/>
              </a:highlight>
              <a:latin typeface="Montserrat"/>
              <a:ea typeface="Montserrat"/>
              <a:cs typeface="Montserrat"/>
              <a:sym typeface="Montserrat"/>
            </a:endParaRPr>
          </a:p>
        </p:txBody>
      </p:sp>
      <p:sp>
        <p:nvSpPr>
          <p:cNvPr id="516" name="Google Shape;516;p53"/>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9"/>
          <p:cNvSpPr/>
          <p:nvPr/>
        </p:nvSpPr>
        <p:spPr>
          <a:xfrm>
            <a:off x="3462300" y="4586200"/>
            <a:ext cx="53577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b="1" lang="en-GB" sz="1500"/>
              <a:t>The system works in laying terrace tiles or planks on a pedestals so that they are moved away from the ground.This allows free ventilation and water flow.The system does not require gluing to the ground. Watch a Youtube video that show how pedestals works - </a:t>
            </a:r>
            <a:r>
              <a:rPr b="1" lang="en-GB" sz="1500" u="sng">
                <a:solidFill>
                  <a:schemeClr val="hlink"/>
                </a:solidFill>
                <a:hlinkClick r:id="rId3"/>
              </a:rPr>
              <a:t>https://youtu.be/fH9GCjYvZ5A</a:t>
            </a:r>
            <a:endParaRPr b="1" sz="1500"/>
          </a:p>
          <a:p>
            <a:pPr indent="0" lvl="0" marL="0" marR="0" rtl="0" algn="just">
              <a:lnSpc>
                <a:spcPct val="120000"/>
              </a:lnSpc>
              <a:spcBef>
                <a:spcPts val="0"/>
              </a:spcBef>
              <a:spcAft>
                <a:spcPts val="0"/>
              </a:spcAft>
              <a:buNone/>
            </a:pPr>
            <a:r>
              <a:t/>
            </a:r>
            <a:endParaRPr b="1" sz="1500"/>
          </a:p>
          <a:p>
            <a:pPr indent="0" lvl="0" marL="0" marR="0" rtl="0" algn="just">
              <a:lnSpc>
                <a:spcPct val="120000"/>
              </a:lnSpc>
              <a:spcBef>
                <a:spcPts val="0"/>
              </a:spcBef>
              <a:spcAft>
                <a:spcPts val="0"/>
              </a:spcAft>
              <a:buClr>
                <a:srgbClr val="5E5E5E"/>
              </a:buClr>
              <a:buSzPts val="300"/>
              <a:buFont typeface="Montserrat"/>
              <a:buNone/>
            </a:pPr>
            <a:r>
              <a:t/>
            </a:r>
            <a:endParaRPr b="1" sz="1500"/>
          </a:p>
        </p:txBody>
      </p:sp>
      <p:sp>
        <p:nvSpPr>
          <p:cNvPr id="69" name="Google Shape;69;p9"/>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pic>
        <p:nvPicPr>
          <p:cNvPr id="70" name="Google Shape;70;p9"/>
          <p:cNvPicPr preferRelativeResize="0"/>
          <p:nvPr/>
        </p:nvPicPr>
        <p:blipFill>
          <a:blip r:embed="rId4">
            <a:alphaModFix/>
          </a:blip>
          <a:stretch>
            <a:fillRect/>
          </a:stretch>
        </p:blipFill>
        <p:spPr>
          <a:xfrm>
            <a:off x="0" y="0"/>
            <a:ext cx="9144001" cy="3776200"/>
          </a:xfrm>
          <a:prstGeom prst="rect">
            <a:avLst/>
          </a:prstGeom>
          <a:noFill/>
          <a:ln>
            <a:noFill/>
          </a:ln>
        </p:spPr>
      </p:pic>
      <p:sp>
        <p:nvSpPr>
          <p:cNvPr id="71" name="Google Shape;71;p9"/>
          <p:cNvSpPr/>
          <p:nvPr/>
        </p:nvSpPr>
        <p:spPr>
          <a:xfrm>
            <a:off x="762025" y="5047197"/>
            <a:ext cx="3429300" cy="10890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pedestal flooring</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advantages</a:t>
            </a:r>
            <a:endParaRPr sz="600">
              <a:highlight>
                <a:srgbClr val="FF9900"/>
              </a:highligh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p54"/>
          <p:cNvPicPr preferRelativeResize="0"/>
          <p:nvPr/>
        </p:nvPicPr>
        <p:blipFill rotWithShape="1">
          <a:blip r:embed="rId3">
            <a:alphaModFix/>
          </a:blip>
          <a:srcRect b="-12719" l="-141961" r="-16103" t="-1461"/>
          <a:stretch/>
        </p:blipFill>
        <p:spPr>
          <a:xfrm>
            <a:off x="0" y="1"/>
            <a:ext cx="9144001" cy="6858002"/>
          </a:xfrm>
          <a:prstGeom prst="rect">
            <a:avLst/>
          </a:prstGeom>
          <a:noFill/>
          <a:ln>
            <a:noFill/>
          </a:ln>
        </p:spPr>
      </p:pic>
      <p:sp>
        <p:nvSpPr>
          <p:cNvPr id="522" name="Google Shape;522;p54"/>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523" name="Google Shape;523;p54"/>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STANDARD</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elements</a:t>
            </a:r>
            <a:endParaRPr sz="2000">
              <a:solidFill>
                <a:srgbClr val="212121"/>
              </a:solidFill>
              <a:latin typeface="Montserrat"/>
              <a:ea typeface="Montserrat"/>
              <a:cs typeface="Montserrat"/>
              <a:sym typeface="Montserrat"/>
            </a:endParaRPr>
          </a:p>
        </p:txBody>
      </p:sp>
      <p:cxnSp>
        <p:nvCxnSpPr>
          <p:cNvPr id="524" name="Google Shape;524;p54"/>
          <p:cNvCxnSpPr/>
          <p:nvPr/>
        </p:nvCxnSpPr>
        <p:spPr>
          <a:xfrm>
            <a:off x="4119050" y="2027750"/>
            <a:ext cx="1167900" cy="0"/>
          </a:xfrm>
          <a:prstGeom prst="straightConnector1">
            <a:avLst/>
          </a:prstGeom>
          <a:noFill/>
          <a:ln cap="flat" cmpd="sng" w="28575">
            <a:solidFill>
              <a:schemeClr val="dk2"/>
            </a:solidFill>
            <a:prstDash val="solid"/>
            <a:round/>
            <a:headEnd len="med" w="med" type="none"/>
            <a:tailEnd len="med" w="med" type="triangle"/>
          </a:ln>
        </p:spPr>
      </p:cxnSp>
      <p:cxnSp>
        <p:nvCxnSpPr>
          <p:cNvPr id="525" name="Google Shape;525;p54"/>
          <p:cNvCxnSpPr/>
          <p:nvPr/>
        </p:nvCxnSpPr>
        <p:spPr>
          <a:xfrm>
            <a:off x="4119050" y="3103750"/>
            <a:ext cx="1167900" cy="0"/>
          </a:xfrm>
          <a:prstGeom prst="straightConnector1">
            <a:avLst/>
          </a:prstGeom>
          <a:noFill/>
          <a:ln cap="flat" cmpd="sng" w="28575">
            <a:solidFill>
              <a:schemeClr val="dk2"/>
            </a:solidFill>
            <a:prstDash val="solid"/>
            <a:round/>
            <a:headEnd len="med" w="med" type="none"/>
            <a:tailEnd len="med" w="med" type="triangle"/>
          </a:ln>
        </p:spPr>
      </p:cxnSp>
      <p:cxnSp>
        <p:nvCxnSpPr>
          <p:cNvPr id="526" name="Google Shape;526;p54"/>
          <p:cNvCxnSpPr/>
          <p:nvPr/>
        </p:nvCxnSpPr>
        <p:spPr>
          <a:xfrm>
            <a:off x="4119050" y="4126675"/>
            <a:ext cx="1167900" cy="0"/>
          </a:xfrm>
          <a:prstGeom prst="straightConnector1">
            <a:avLst/>
          </a:prstGeom>
          <a:noFill/>
          <a:ln cap="flat" cmpd="sng" w="28575">
            <a:solidFill>
              <a:schemeClr val="dk2"/>
            </a:solidFill>
            <a:prstDash val="solid"/>
            <a:round/>
            <a:headEnd len="med" w="med" type="none"/>
            <a:tailEnd len="med" w="med" type="triangle"/>
          </a:ln>
        </p:spPr>
      </p:cxnSp>
      <p:sp>
        <p:nvSpPr>
          <p:cNvPr id="527" name="Google Shape;527;p54"/>
          <p:cNvSpPr/>
          <p:nvPr/>
        </p:nvSpPr>
        <p:spPr>
          <a:xfrm>
            <a:off x="2390077" y="1819550"/>
            <a:ext cx="11025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Screw</a:t>
            </a:r>
            <a:endParaRPr sz="2000">
              <a:solidFill>
                <a:srgbClr val="212121"/>
              </a:solidFill>
              <a:latin typeface="Montserrat"/>
              <a:ea typeface="Montserrat"/>
              <a:cs typeface="Montserrat"/>
              <a:sym typeface="Montserrat"/>
            </a:endParaRPr>
          </a:p>
        </p:txBody>
      </p:sp>
      <p:sp>
        <p:nvSpPr>
          <p:cNvPr id="528" name="Google Shape;528;p54"/>
          <p:cNvSpPr/>
          <p:nvPr/>
        </p:nvSpPr>
        <p:spPr>
          <a:xfrm>
            <a:off x="2390075" y="2895550"/>
            <a:ext cx="12831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Screwnut</a:t>
            </a:r>
            <a:endParaRPr sz="2000">
              <a:solidFill>
                <a:srgbClr val="212121"/>
              </a:solidFill>
              <a:latin typeface="Montserrat"/>
              <a:ea typeface="Montserrat"/>
              <a:cs typeface="Montserrat"/>
              <a:sym typeface="Montserrat"/>
            </a:endParaRPr>
          </a:p>
        </p:txBody>
      </p:sp>
      <p:sp>
        <p:nvSpPr>
          <p:cNvPr id="529" name="Google Shape;529;p54"/>
          <p:cNvSpPr/>
          <p:nvPr/>
        </p:nvSpPr>
        <p:spPr>
          <a:xfrm>
            <a:off x="2390075" y="3918475"/>
            <a:ext cx="12831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Base</a:t>
            </a:r>
            <a:endParaRPr sz="2000">
              <a:solidFill>
                <a:srgbClr val="212121"/>
              </a:solidFill>
              <a:latin typeface="Montserrat"/>
              <a:ea typeface="Montserrat"/>
              <a:cs typeface="Montserrat"/>
              <a:sym typeface="Montserrat"/>
            </a:endParaRPr>
          </a:p>
        </p:txBody>
      </p:sp>
      <p:cxnSp>
        <p:nvCxnSpPr>
          <p:cNvPr id="530" name="Google Shape;530;p54"/>
          <p:cNvCxnSpPr/>
          <p:nvPr/>
        </p:nvCxnSpPr>
        <p:spPr>
          <a:xfrm>
            <a:off x="4119050" y="821275"/>
            <a:ext cx="1167900" cy="0"/>
          </a:xfrm>
          <a:prstGeom prst="straightConnector1">
            <a:avLst/>
          </a:prstGeom>
          <a:noFill/>
          <a:ln cap="flat" cmpd="sng" w="28575">
            <a:solidFill>
              <a:schemeClr val="dk2"/>
            </a:solidFill>
            <a:prstDash val="solid"/>
            <a:round/>
            <a:headEnd len="med" w="med" type="none"/>
            <a:tailEnd len="med" w="med" type="triangle"/>
          </a:ln>
        </p:spPr>
      </p:cxnSp>
      <p:sp>
        <p:nvSpPr>
          <p:cNvPr id="531" name="Google Shape;531;p54"/>
          <p:cNvSpPr/>
          <p:nvPr/>
        </p:nvSpPr>
        <p:spPr>
          <a:xfrm>
            <a:off x="2390077" y="613075"/>
            <a:ext cx="11025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Spacers</a:t>
            </a:r>
            <a:endParaRPr sz="2000">
              <a:solidFill>
                <a:srgbClr val="212121"/>
              </a:solidFill>
              <a:latin typeface="Montserrat"/>
              <a:ea typeface="Montserrat"/>
              <a:cs typeface="Montserrat"/>
              <a:sym typeface="Montserrat"/>
            </a:endParaRPr>
          </a:p>
        </p:txBody>
      </p:sp>
      <p:sp>
        <p:nvSpPr>
          <p:cNvPr id="532" name="Google Shape;532;p54"/>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55"/>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538" name="Google Shape;538;p55"/>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STANDARD</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elements</a:t>
            </a:r>
            <a:endParaRPr sz="2000">
              <a:solidFill>
                <a:srgbClr val="212121"/>
              </a:solidFill>
              <a:latin typeface="Montserrat"/>
              <a:ea typeface="Montserrat"/>
              <a:cs typeface="Montserrat"/>
              <a:sym typeface="Montserrat"/>
            </a:endParaRPr>
          </a:p>
        </p:txBody>
      </p:sp>
      <p:sp>
        <p:nvSpPr>
          <p:cNvPr id="539" name="Google Shape;539;p55"/>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pic>
        <p:nvPicPr>
          <p:cNvPr id="540" name="Google Shape;540;p55"/>
          <p:cNvPicPr preferRelativeResize="0"/>
          <p:nvPr/>
        </p:nvPicPr>
        <p:blipFill rotWithShape="1">
          <a:blip r:embed="rId3">
            <a:alphaModFix/>
          </a:blip>
          <a:srcRect b="38162" l="0" r="0" t="7335"/>
          <a:stretch/>
        </p:blipFill>
        <p:spPr>
          <a:xfrm>
            <a:off x="4343725" y="606525"/>
            <a:ext cx="3481925" cy="3373877"/>
          </a:xfrm>
          <a:prstGeom prst="rect">
            <a:avLst/>
          </a:prstGeom>
          <a:noFill/>
          <a:ln>
            <a:noFill/>
          </a:ln>
        </p:spPr>
      </p:pic>
      <p:pic>
        <p:nvPicPr>
          <p:cNvPr id="541" name="Google Shape;541;p55"/>
          <p:cNvPicPr preferRelativeResize="0"/>
          <p:nvPr/>
        </p:nvPicPr>
        <p:blipFill rotWithShape="1">
          <a:blip r:embed="rId4">
            <a:alphaModFix/>
          </a:blip>
          <a:srcRect b="39496" l="0" r="0" t="0"/>
          <a:stretch/>
        </p:blipFill>
        <p:spPr>
          <a:xfrm>
            <a:off x="896700" y="436663"/>
            <a:ext cx="3294624" cy="3543749"/>
          </a:xfrm>
          <a:prstGeom prst="rect">
            <a:avLst/>
          </a:prstGeom>
          <a:noFill/>
          <a:ln>
            <a:noFill/>
          </a:ln>
        </p:spPr>
      </p:pic>
      <p:sp>
        <p:nvSpPr>
          <p:cNvPr id="542" name="Google Shape;542;p55"/>
          <p:cNvSpPr/>
          <p:nvPr/>
        </p:nvSpPr>
        <p:spPr>
          <a:xfrm>
            <a:off x="1925427" y="4060450"/>
            <a:ext cx="11025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For tiles</a:t>
            </a:r>
            <a:endParaRPr sz="2000">
              <a:solidFill>
                <a:srgbClr val="212121"/>
              </a:solidFill>
              <a:latin typeface="Montserrat"/>
              <a:ea typeface="Montserrat"/>
              <a:cs typeface="Montserrat"/>
              <a:sym typeface="Montserrat"/>
            </a:endParaRPr>
          </a:p>
        </p:txBody>
      </p:sp>
      <p:sp>
        <p:nvSpPr>
          <p:cNvPr id="543" name="Google Shape;543;p55"/>
          <p:cNvSpPr/>
          <p:nvPr/>
        </p:nvSpPr>
        <p:spPr>
          <a:xfrm>
            <a:off x="5184244" y="4060450"/>
            <a:ext cx="18009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For decking</a:t>
            </a:r>
            <a:endParaRPr sz="2000">
              <a:solidFill>
                <a:srgbClr val="212121"/>
              </a:solidFill>
              <a:latin typeface="Montserrat"/>
              <a:ea typeface="Montserrat"/>
              <a:cs typeface="Montserrat"/>
              <a:sym typeface="Montserra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56"/>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549" name="Google Shape;549;p56"/>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STANDARD</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elements</a:t>
            </a:r>
            <a:endParaRPr sz="2000">
              <a:solidFill>
                <a:srgbClr val="212121"/>
              </a:solidFill>
              <a:latin typeface="Montserrat"/>
              <a:ea typeface="Montserrat"/>
              <a:cs typeface="Montserrat"/>
              <a:sym typeface="Montserrat"/>
            </a:endParaRPr>
          </a:p>
        </p:txBody>
      </p:sp>
      <p:sp>
        <p:nvSpPr>
          <p:cNvPr id="550" name="Google Shape;550;p56"/>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sp>
        <p:nvSpPr>
          <p:cNvPr id="551" name="Google Shape;551;p56"/>
          <p:cNvSpPr/>
          <p:nvPr/>
        </p:nvSpPr>
        <p:spPr>
          <a:xfrm>
            <a:off x="1704927" y="4060450"/>
            <a:ext cx="11025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For tiles</a:t>
            </a:r>
            <a:endParaRPr sz="2000">
              <a:solidFill>
                <a:srgbClr val="212121"/>
              </a:solidFill>
              <a:latin typeface="Montserrat"/>
              <a:ea typeface="Montserrat"/>
              <a:cs typeface="Montserrat"/>
              <a:sym typeface="Montserrat"/>
            </a:endParaRPr>
          </a:p>
        </p:txBody>
      </p:sp>
      <p:sp>
        <p:nvSpPr>
          <p:cNvPr id="552" name="Google Shape;552;p56"/>
          <p:cNvSpPr/>
          <p:nvPr/>
        </p:nvSpPr>
        <p:spPr>
          <a:xfrm>
            <a:off x="5713469" y="4060450"/>
            <a:ext cx="18009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For decking</a:t>
            </a:r>
            <a:endParaRPr sz="2000">
              <a:solidFill>
                <a:srgbClr val="212121"/>
              </a:solidFill>
              <a:latin typeface="Montserrat"/>
              <a:ea typeface="Montserrat"/>
              <a:cs typeface="Montserrat"/>
              <a:sym typeface="Montserrat"/>
            </a:endParaRPr>
          </a:p>
        </p:txBody>
      </p:sp>
      <p:pic>
        <p:nvPicPr>
          <p:cNvPr id="553" name="Google Shape;553;p56"/>
          <p:cNvPicPr preferRelativeResize="0"/>
          <p:nvPr/>
        </p:nvPicPr>
        <p:blipFill>
          <a:blip r:embed="rId3">
            <a:alphaModFix/>
          </a:blip>
          <a:stretch>
            <a:fillRect/>
          </a:stretch>
        </p:blipFill>
        <p:spPr>
          <a:xfrm>
            <a:off x="236713" y="1005050"/>
            <a:ext cx="4038924" cy="2690933"/>
          </a:xfrm>
          <a:prstGeom prst="rect">
            <a:avLst/>
          </a:prstGeom>
          <a:noFill/>
          <a:ln>
            <a:noFill/>
          </a:ln>
        </p:spPr>
      </p:pic>
      <p:pic>
        <p:nvPicPr>
          <p:cNvPr id="554" name="Google Shape;554;p56"/>
          <p:cNvPicPr preferRelativeResize="0"/>
          <p:nvPr/>
        </p:nvPicPr>
        <p:blipFill>
          <a:blip r:embed="rId4">
            <a:alphaModFix/>
          </a:blip>
          <a:stretch>
            <a:fillRect/>
          </a:stretch>
        </p:blipFill>
        <p:spPr>
          <a:xfrm>
            <a:off x="4366186" y="1005050"/>
            <a:ext cx="4495476" cy="300073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pic>
        <p:nvPicPr>
          <p:cNvPr id="559" name="Google Shape;559;p57"/>
          <p:cNvPicPr preferRelativeResize="0"/>
          <p:nvPr/>
        </p:nvPicPr>
        <p:blipFill rotWithShape="1">
          <a:blip r:embed="rId3">
            <a:alphaModFix/>
          </a:blip>
          <a:srcRect b="-7142" l="0" r="14324" t="-7142"/>
          <a:stretch/>
        </p:blipFill>
        <p:spPr>
          <a:xfrm>
            <a:off x="4572925" y="0"/>
            <a:ext cx="4570172" cy="4571999"/>
          </a:xfrm>
          <a:prstGeom prst="rect">
            <a:avLst/>
          </a:prstGeom>
          <a:noFill/>
          <a:ln>
            <a:noFill/>
          </a:ln>
        </p:spPr>
      </p:pic>
      <p:pic>
        <p:nvPicPr>
          <p:cNvPr id="560" name="Google Shape;560;p57"/>
          <p:cNvPicPr preferRelativeResize="0"/>
          <p:nvPr/>
        </p:nvPicPr>
        <p:blipFill rotWithShape="1">
          <a:blip r:embed="rId4">
            <a:alphaModFix/>
          </a:blip>
          <a:srcRect b="-47924" l="-9396" r="-9396" t="-47924"/>
          <a:stretch/>
        </p:blipFill>
        <p:spPr>
          <a:xfrm>
            <a:off x="0" y="0"/>
            <a:ext cx="4571998" cy="4572003"/>
          </a:xfrm>
          <a:prstGeom prst="rect">
            <a:avLst/>
          </a:prstGeom>
          <a:noFill/>
          <a:ln>
            <a:noFill/>
          </a:ln>
        </p:spPr>
      </p:pic>
      <p:sp>
        <p:nvSpPr>
          <p:cNvPr id="561" name="Google Shape;561;p57"/>
          <p:cNvSpPr/>
          <p:nvPr/>
        </p:nvSpPr>
        <p:spPr>
          <a:xfrm>
            <a:off x="4923550" y="5047200"/>
            <a:ext cx="4141500" cy="9834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Screw, Screwnut, Base, Gap spacers / Cross spacers</a:t>
            </a:r>
            <a:endParaRPr sz="1200"/>
          </a:p>
          <a:p>
            <a:pPr indent="-304800" lvl="0" marL="457200" rtl="0" algn="just">
              <a:lnSpc>
                <a:spcPct val="120000"/>
              </a:lnSpc>
              <a:spcBef>
                <a:spcPts val="0"/>
              </a:spcBef>
              <a:spcAft>
                <a:spcPts val="0"/>
              </a:spcAft>
              <a:buSzPts val="1200"/>
              <a:buChar char="●"/>
            </a:pPr>
            <a:r>
              <a:rPr lang="en-GB" sz="1200"/>
              <a:t>Smooth height regulation</a:t>
            </a:r>
            <a:endParaRPr sz="1200"/>
          </a:p>
          <a:p>
            <a:pPr indent="-304800" lvl="0" marL="457200" rtl="0" algn="just">
              <a:lnSpc>
                <a:spcPct val="120000"/>
              </a:lnSpc>
              <a:spcBef>
                <a:spcPts val="0"/>
              </a:spcBef>
              <a:spcAft>
                <a:spcPts val="0"/>
              </a:spcAft>
              <a:buSzPts val="1200"/>
              <a:buChar char="●"/>
            </a:pPr>
            <a:r>
              <a:rPr lang="en-GB" sz="1200"/>
              <a:t>Rubber shim SH100 0.059” (1,5 mm)</a:t>
            </a:r>
            <a:endParaRPr sz="1200"/>
          </a:p>
          <a:p>
            <a:pPr indent="-304800" lvl="0" marL="457200" rtl="0" algn="just">
              <a:lnSpc>
                <a:spcPct val="120000"/>
              </a:lnSpc>
              <a:spcBef>
                <a:spcPts val="0"/>
              </a:spcBef>
              <a:spcAft>
                <a:spcPts val="0"/>
              </a:spcAft>
              <a:buSzPts val="1200"/>
              <a:buChar char="●"/>
            </a:pPr>
            <a:r>
              <a:rPr lang="en-GB" sz="1200"/>
              <a:t>Self leveling head LE 6% 5/8 inch (16 mm)</a:t>
            </a:r>
            <a:endParaRPr sz="1200"/>
          </a:p>
        </p:txBody>
      </p:sp>
      <p:sp>
        <p:nvSpPr>
          <p:cNvPr id="562" name="Google Shape;562;p57"/>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563" name="Google Shape;563;p57"/>
          <p:cNvSpPr/>
          <p:nvPr/>
        </p:nvSpPr>
        <p:spPr>
          <a:xfrm>
            <a:off x="186250" y="5047200"/>
            <a:ext cx="4737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030-045 </a:t>
            </a:r>
            <a:r>
              <a:rPr lang="en-GB" sz="2000">
                <a:solidFill>
                  <a:srgbClr val="212121"/>
                </a:solidFill>
                <a:latin typeface="Montserrat"/>
                <a:ea typeface="Montserrat"/>
                <a:cs typeface="Montserrat"/>
                <a:sym typeface="Montserrat"/>
              </a:rPr>
              <a:t>- 1.18-1.77 Inch (30-45 mm)</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564" name="Google Shape;564;p57"/>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id="569" name="Google Shape;569;p58"/>
          <p:cNvPicPr preferRelativeResize="0"/>
          <p:nvPr/>
        </p:nvPicPr>
        <p:blipFill rotWithShape="1">
          <a:blip r:embed="rId3">
            <a:alphaModFix/>
          </a:blip>
          <a:srcRect b="12208" l="-291" r="-291" t="12200"/>
          <a:stretch/>
        </p:blipFill>
        <p:spPr>
          <a:xfrm>
            <a:off x="4572925" y="0"/>
            <a:ext cx="4570172" cy="4571998"/>
          </a:xfrm>
          <a:prstGeom prst="rect">
            <a:avLst/>
          </a:prstGeom>
          <a:noFill/>
          <a:ln>
            <a:noFill/>
          </a:ln>
        </p:spPr>
      </p:pic>
      <p:pic>
        <p:nvPicPr>
          <p:cNvPr id="570" name="Google Shape;570;p58"/>
          <p:cNvPicPr preferRelativeResize="0"/>
          <p:nvPr/>
        </p:nvPicPr>
        <p:blipFill rotWithShape="1">
          <a:blip r:embed="rId4">
            <a:alphaModFix/>
          </a:blip>
          <a:srcRect b="-23659" l="-2498" r="-2488" t="-23659"/>
          <a:stretch/>
        </p:blipFill>
        <p:spPr>
          <a:xfrm>
            <a:off x="0" y="0"/>
            <a:ext cx="4571998" cy="4572004"/>
          </a:xfrm>
          <a:prstGeom prst="rect">
            <a:avLst/>
          </a:prstGeom>
          <a:noFill/>
          <a:ln>
            <a:noFill/>
          </a:ln>
        </p:spPr>
      </p:pic>
      <p:sp>
        <p:nvSpPr>
          <p:cNvPr id="571" name="Google Shape;571;p58"/>
          <p:cNvSpPr/>
          <p:nvPr/>
        </p:nvSpPr>
        <p:spPr>
          <a:xfrm>
            <a:off x="4923550" y="5047200"/>
            <a:ext cx="4141500" cy="9834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Screw, Screwnut, Base, Gap spacers / Cross spacers</a:t>
            </a:r>
            <a:endParaRPr sz="1200"/>
          </a:p>
          <a:p>
            <a:pPr indent="-304800" lvl="0" marL="457200" rtl="0" algn="just">
              <a:lnSpc>
                <a:spcPct val="120000"/>
              </a:lnSpc>
              <a:spcBef>
                <a:spcPts val="0"/>
              </a:spcBef>
              <a:spcAft>
                <a:spcPts val="0"/>
              </a:spcAft>
              <a:buSzPts val="1200"/>
              <a:buChar char="●"/>
            </a:pPr>
            <a:r>
              <a:rPr lang="en-GB" sz="1200"/>
              <a:t>Smooth height regulation</a:t>
            </a:r>
            <a:endParaRPr sz="1200"/>
          </a:p>
          <a:p>
            <a:pPr indent="-304800" lvl="0" marL="457200" rtl="0" algn="just">
              <a:lnSpc>
                <a:spcPct val="120000"/>
              </a:lnSpc>
              <a:spcBef>
                <a:spcPts val="0"/>
              </a:spcBef>
              <a:spcAft>
                <a:spcPts val="0"/>
              </a:spcAft>
              <a:buSzPts val="1200"/>
              <a:buChar char="●"/>
            </a:pPr>
            <a:r>
              <a:rPr lang="en-GB" sz="1200"/>
              <a:t>Rubber shim SH100 0.059” (1,5 mm)</a:t>
            </a:r>
            <a:endParaRPr sz="1200"/>
          </a:p>
          <a:p>
            <a:pPr indent="-304800" lvl="0" marL="457200" rtl="0" algn="just">
              <a:lnSpc>
                <a:spcPct val="120000"/>
              </a:lnSpc>
              <a:spcBef>
                <a:spcPts val="0"/>
              </a:spcBef>
              <a:spcAft>
                <a:spcPts val="0"/>
              </a:spcAft>
              <a:buSzPts val="1200"/>
              <a:buChar char="●"/>
            </a:pPr>
            <a:r>
              <a:rPr lang="en-GB" sz="1200"/>
              <a:t>Self leveling head LE 6% 5/8 inch (16 mm)</a:t>
            </a:r>
            <a:endParaRPr sz="1200"/>
          </a:p>
        </p:txBody>
      </p:sp>
      <p:sp>
        <p:nvSpPr>
          <p:cNvPr id="572" name="Google Shape;572;p58"/>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573" name="Google Shape;573;p58"/>
          <p:cNvSpPr/>
          <p:nvPr/>
        </p:nvSpPr>
        <p:spPr>
          <a:xfrm>
            <a:off x="186250" y="5047200"/>
            <a:ext cx="4737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045-070 </a:t>
            </a:r>
            <a:r>
              <a:rPr lang="en-GB" sz="2000">
                <a:solidFill>
                  <a:srgbClr val="212121"/>
                </a:solidFill>
                <a:latin typeface="Montserrat"/>
                <a:ea typeface="Montserrat"/>
                <a:cs typeface="Montserrat"/>
                <a:sym typeface="Montserrat"/>
              </a:rPr>
              <a:t>- 1.77-2.75 Inch (45-70 mm)</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574" name="Google Shape;574;p58"/>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id="579" name="Google Shape;579;p59"/>
          <p:cNvPicPr preferRelativeResize="0"/>
          <p:nvPr/>
        </p:nvPicPr>
        <p:blipFill rotWithShape="1">
          <a:blip r:embed="rId3">
            <a:alphaModFix/>
          </a:blip>
          <a:srcRect b="12484" l="0" r="0" t="12484"/>
          <a:stretch/>
        </p:blipFill>
        <p:spPr>
          <a:xfrm>
            <a:off x="4572925" y="0"/>
            <a:ext cx="4570172" cy="4571998"/>
          </a:xfrm>
          <a:prstGeom prst="rect">
            <a:avLst/>
          </a:prstGeom>
          <a:noFill/>
          <a:ln>
            <a:noFill/>
          </a:ln>
        </p:spPr>
      </p:pic>
      <p:pic>
        <p:nvPicPr>
          <p:cNvPr id="580" name="Google Shape;580;p59"/>
          <p:cNvPicPr preferRelativeResize="0"/>
          <p:nvPr/>
        </p:nvPicPr>
        <p:blipFill rotWithShape="1">
          <a:blip r:embed="rId4">
            <a:alphaModFix/>
          </a:blip>
          <a:srcRect b="-15891" l="-9781" r="-9793" t="-15878"/>
          <a:stretch/>
        </p:blipFill>
        <p:spPr>
          <a:xfrm>
            <a:off x="0" y="0"/>
            <a:ext cx="4571997" cy="4572004"/>
          </a:xfrm>
          <a:prstGeom prst="rect">
            <a:avLst/>
          </a:prstGeom>
          <a:noFill/>
          <a:ln>
            <a:noFill/>
          </a:ln>
        </p:spPr>
      </p:pic>
      <p:sp>
        <p:nvSpPr>
          <p:cNvPr id="581" name="Google Shape;581;p59"/>
          <p:cNvSpPr/>
          <p:nvPr/>
        </p:nvSpPr>
        <p:spPr>
          <a:xfrm>
            <a:off x="4923550" y="5047200"/>
            <a:ext cx="4141500" cy="9834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Screw, Screwnut, Base, Gap spacers / Cross spacers</a:t>
            </a:r>
            <a:endParaRPr sz="1200"/>
          </a:p>
          <a:p>
            <a:pPr indent="-304800" lvl="0" marL="457200" rtl="0" algn="just">
              <a:lnSpc>
                <a:spcPct val="120000"/>
              </a:lnSpc>
              <a:spcBef>
                <a:spcPts val="0"/>
              </a:spcBef>
              <a:spcAft>
                <a:spcPts val="0"/>
              </a:spcAft>
              <a:buSzPts val="1200"/>
              <a:buChar char="●"/>
            </a:pPr>
            <a:r>
              <a:rPr lang="en-GB" sz="1200"/>
              <a:t>Smooth height regulation</a:t>
            </a:r>
            <a:endParaRPr sz="1200"/>
          </a:p>
          <a:p>
            <a:pPr indent="-304800" lvl="0" marL="457200" rtl="0" algn="just">
              <a:lnSpc>
                <a:spcPct val="120000"/>
              </a:lnSpc>
              <a:spcBef>
                <a:spcPts val="0"/>
              </a:spcBef>
              <a:spcAft>
                <a:spcPts val="0"/>
              </a:spcAft>
              <a:buSzPts val="1200"/>
              <a:buChar char="●"/>
            </a:pPr>
            <a:r>
              <a:rPr lang="en-GB" sz="1200"/>
              <a:t>Rubber shim SH100 0.059” (1,5 mm)</a:t>
            </a:r>
            <a:endParaRPr sz="1200"/>
          </a:p>
          <a:p>
            <a:pPr indent="-304800" lvl="0" marL="457200" rtl="0" algn="just">
              <a:lnSpc>
                <a:spcPct val="120000"/>
              </a:lnSpc>
              <a:spcBef>
                <a:spcPts val="0"/>
              </a:spcBef>
              <a:spcAft>
                <a:spcPts val="0"/>
              </a:spcAft>
              <a:buSzPts val="1200"/>
              <a:buChar char="●"/>
            </a:pPr>
            <a:r>
              <a:rPr lang="en-GB" sz="1200"/>
              <a:t>Self leveling head LE 6% 5/8 inch (16 mm)</a:t>
            </a:r>
            <a:endParaRPr sz="1200"/>
          </a:p>
        </p:txBody>
      </p:sp>
      <p:sp>
        <p:nvSpPr>
          <p:cNvPr id="582" name="Google Shape;582;p59"/>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583" name="Google Shape;583;p59"/>
          <p:cNvSpPr/>
          <p:nvPr/>
        </p:nvSpPr>
        <p:spPr>
          <a:xfrm>
            <a:off x="186250" y="5047200"/>
            <a:ext cx="4737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070-120 </a:t>
            </a:r>
            <a:r>
              <a:rPr lang="en-GB" sz="2000">
                <a:solidFill>
                  <a:srgbClr val="212121"/>
                </a:solidFill>
                <a:latin typeface="Montserrat"/>
                <a:ea typeface="Montserrat"/>
                <a:cs typeface="Montserrat"/>
                <a:sym typeface="Montserrat"/>
              </a:rPr>
              <a:t>- 2.75-4.72 Inch (70-120 mm)</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584" name="Google Shape;584;p59"/>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id="589" name="Google Shape;589;p60"/>
          <p:cNvPicPr preferRelativeResize="0"/>
          <p:nvPr/>
        </p:nvPicPr>
        <p:blipFill rotWithShape="1">
          <a:blip r:embed="rId3">
            <a:alphaModFix/>
          </a:blip>
          <a:srcRect b="0" l="3402" r="22960" t="1777"/>
          <a:stretch/>
        </p:blipFill>
        <p:spPr>
          <a:xfrm>
            <a:off x="4572925" y="0"/>
            <a:ext cx="4570172" cy="4571997"/>
          </a:xfrm>
          <a:prstGeom prst="rect">
            <a:avLst/>
          </a:prstGeom>
          <a:noFill/>
          <a:ln>
            <a:noFill/>
          </a:ln>
        </p:spPr>
      </p:pic>
      <p:pic>
        <p:nvPicPr>
          <p:cNvPr id="590" name="Google Shape;590;p60"/>
          <p:cNvPicPr preferRelativeResize="0"/>
          <p:nvPr/>
        </p:nvPicPr>
        <p:blipFill rotWithShape="1">
          <a:blip r:embed="rId4">
            <a:alphaModFix/>
          </a:blip>
          <a:srcRect b="-13597" l="-31274" r="-31274" t="-13597"/>
          <a:stretch/>
        </p:blipFill>
        <p:spPr>
          <a:xfrm>
            <a:off x="0" y="0"/>
            <a:ext cx="4571997" cy="4572004"/>
          </a:xfrm>
          <a:prstGeom prst="rect">
            <a:avLst/>
          </a:prstGeom>
          <a:noFill/>
          <a:ln>
            <a:noFill/>
          </a:ln>
        </p:spPr>
      </p:pic>
      <p:sp>
        <p:nvSpPr>
          <p:cNvPr id="591" name="Google Shape;591;p60"/>
          <p:cNvSpPr/>
          <p:nvPr/>
        </p:nvSpPr>
        <p:spPr>
          <a:xfrm>
            <a:off x="4923550" y="5047200"/>
            <a:ext cx="4141500" cy="9834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Screw, Screwnut, Base, Gap spacers / Cross spacers</a:t>
            </a:r>
            <a:endParaRPr sz="1200"/>
          </a:p>
          <a:p>
            <a:pPr indent="-304800" lvl="0" marL="457200" rtl="0" algn="just">
              <a:lnSpc>
                <a:spcPct val="120000"/>
              </a:lnSpc>
              <a:spcBef>
                <a:spcPts val="0"/>
              </a:spcBef>
              <a:spcAft>
                <a:spcPts val="0"/>
              </a:spcAft>
              <a:buSzPts val="1200"/>
              <a:buChar char="●"/>
            </a:pPr>
            <a:r>
              <a:rPr lang="en-GB" sz="1200"/>
              <a:t>Smooth height regulation</a:t>
            </a:r>
            <a:endParaRPr sz="1200"/>
          </a:p>
          <a:p>
            <a:pPr indent="-304800" lvl="0" marL="457200" rtl="0" algn="just">
              <a:lnSpc>
                <a:spcPct val="120000"/>
              </a:lnSpc>
              <a:spcBef>
                <a:spcPts val="0"/>
              </a:spcBef>
              <a:spcAft>
                <a:spcPts val="0"/>
              </a:spcAft>
              <a:buSzPts val="1200"/>
              <a:buChar char="●"/>
            </a:pPr>
            <a:r>
              <a:rPr lang="en-GB" sz="1200"/>
              <a:t>Rubber shim SH100 0.059” (1,5 mm)</a:t>
            </a:r>
            <a:endParaRPr sz="1200"/>
          </a:p>
          <a:p>
            <a:pPr indent="-304800" lvl="0" marL="457200" rtl="0" algn="just">
              <a:lnSpc>
                <a:spcPct val="120000"/>
              </a:lnSpc>
              <a:spcBef>
                <a:spcPts val="0"/>
              </a:spcBef>
              <a:spcAft>
                <a:spcPts val="0"/>
              </a:spcAft>
              <a:buSzPts val="1200"/>
              <a:buChar char="●"/>
            </a:pPr>
            <a:r>
              <a:rPr lang="en-GB" sz="1200"/>
              <a:t>Self leveling head LE 6% 5/8 inch (16 mm)</a:t>
            </a:r>
            <a:endParaRPr sz="1200"/>
          </a:p>
        </p:txBody>
      </p:sp>
      <p:sp>
        <p:nvSpPr>
          <p:cNvPr id="592" name="Google Shape;592;p60"/>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593" name="Google Shape;593;p60"/>
          <p:cNvSpPr/>
          <p:nvPr/>
        </p:nvSpPr>
        <p:spPr>
          <a:xfrm>
            <a:off x="186250" y="5047200"/>
            <a:ext cx="50421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120-220 </a:t>
            </a:r>
            <a:r>
              <a:rPr lang="en-GB" sz="2000">
                <a:solidFill>
                  <a:srgbClr val="212121"/>
                </a:solidFill>
                <a:latin typeface="Montserrat"/>
                <a:ea typeface="Montserrat"/>
                <a:cs typeface="Montserrat"/>
                <a:sym typeface="Montserrat"/>
              </a:rPr>
              <a:t>- 4.72-8.66 Inch (120-220 mm)</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sp>
        <p:nvSpPr>
          <p:cNvPr id="594" name="Google Shape;594;p60"/>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id="599" name="Google Shape;599;p61"/>
          <p:cNvPicPr preferRelativeResize="0"/>
          <p:nvPr/>
        </p:nvPicPr>
        <p:blipFill rotWithShape="1">
          <a:blip r:embed="rId3">
            <a:alphaModFix/>
          </a:blip>
          <a:srcRect b="-5013" l="-5330" r="-3673" t="-2803"/>
          <a:stretch/>
        </p:blipFill>
        <p:spPr>
          <a:xfrm>
            <a:off x="2440425" y="0"/>
            <a:ext cx="2183975" cy="4572000"/>
          </a:xfrm>
          <a:prstGeom prst="rect">
            <a:avLst/>
          </a:prstGeom>
          <a:noFill/>
          <a:ln>
            <a:noFill/>
          </a:ln>
        </p:spPr>
      </p:pic>
      <p:pic>
        <p:nvPicPr>
          <p:cNvPr id="600" name="Google Shape;600;p61"/>
          <p:cNvPicPr preferRelativeResize="0"/>
          <p:nvPr/>
        </p:nvPicPr>
        <p:blipFill rotWithShape="1">
          <a:blip r:embed="rId4">
            <a:alphaModFix/>
          </a:blip>
          <a:srcRect b="-9822" l="-15393" r="-15393" t="-23635"/>
          <a:stretch/>
        </p:blipFill>
        <p:spPr>
          <a:xfrm>
            <a:off x="0" y="0"/>
            <a:ext cx="2738225" cy="4572000"/>
          </a:xfrm>
          <a:prstGeom prst="rect">
            <a:avLst/>
          </a:prstGeom>
          <a:noFill/>
          <a:ln>
            <a:noFill/>
          </a:ln>
        </p:spPr>
      </p:pic>
      <p:sp>
        <p:nvSpPr>
          <p:cNvPr id="601" name="Google Shape;601;p61"/>
          <p:cNvSpPr/>
          <p:nvPr/>
        </p:nvSpPr>
        <p:spPr>
          <a:xfrm>
            <a:off x="4923550" y="5047200"/>
            <a:ext cx="4141500" cy="9834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Screw, Screwnut, Base, Gap spacers / Cross spacers</a:t>
            </a:r>
            <a:endParaRPr sz="1200"/>
          </a:p>
          <a:p>
            <a:pPr indent="-304800" lvl="0" marL="457200" rtl="0" algn="just">
              <a:lnSpc>
                <a:spcPct val="120000"/>
              </a:lnSpc>
              <a:spcBef>
                <a:spcPts val="0"/>
              </a:spcBef>
              <a:spcAft>
                <a:spcPts val="0"/>
              </a:spcAft>
              <a:buSzPts val="1200"/>
              <a:buChar char="●"/>
            </a:pPr>
            <a:r>
              <a:rPr lang="en-GB" sz="1200"/>
              <a:t>Smooth height regulation</a:t>
            </a:r>
            <a:endParaRPr sz="1200"/>
          </a:p>
          <a:p>
            <a:pPr indent="-304800" lvl="0" marL="457200" rtl="0" algn="just">
              <a:lnSpc>
                <a:spcPct val="120000"/>
              </a:lnSpc>
              <a:spcBef>
                <a:spcPts val="0"/>
              </a:spcBef>
              <a:spcAft>
                <a:spcPts val="0"/>
              </a:spcAft>
              <a:buSzPts val="1200"/>
              <a:buChar char="●"/>
            </a:pPr>
            <a:r>
              <a:rPr lang="en-GB" sz="1200"/>
              <a:t>Rubber shim SH100 0.059” (1,5 mm)</a:t>
            </a:r>
            <a:endParaRPr sz="1200"/>
          </a:p>
          <a:p>
            <a:pPr indent="-304800" lvl="0" marL="457200" rtl="0" algn="just">
              <a:lnSpc>
                <a:spcPct val="120000"/>
              </a:lnSpc>
              <a:spcBef>
                <a:spcPts val="0"/>
              </a:spcBef>
              <a:spcAft>
                <a:spcPts val="0"/>
              </a:spcAft>
              <a:buSzPts val="1200"/>
              <a:buChar char="●"/>
            </a:pPr>
            <a:r>
              <a:rPr lang="en-GB" sz="1200"/>
              <a:t>Self leveling head LE 6% 5/8 inch (16 mm)</a:t>
            </a:r>
            <a:endParaRPr sz="1200"/>
          </a:p>
        </p:txBody>
      </p:sp>
      <p:sp>
        <p:nvSpPr>
          <p:cNvPr id="602" name="Google Shape;602;p61"/>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603" name="Google Shape;603;p61"/>
          <p:cNvSpPr/>
          <p:nvPr/>
        </p:nvSpPr>
        <p:spPr>
          <a:xfrm>
            <a:off x="186250" y="5047200"/>
            <a:ext cx="5042100" cy="11325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220-320</a:t>
            </a:r>
            <a:r>
              <a:rPr lang="en-GB" sz="2000">
                <a:solidFill>
                  <a:srgbClr val="212121"/>
                </a:solidFill>
                <a:highlight>
                  <a:srgbClr val="FF9900"/>
                </a:highlight>
                <a:latin typeface="Montserrat"/>
                <a:ea typeface="Montserrat"/>
                <a:cs typeface="Montserrat"/>
                <a:sym typeface="Montserrat"/>
              </a:rPr>
              <a:t> </a:t>
            </a:r>
            <a:r>
              <a:rPr lang="en-GB" sz="2000">
                <a:solidFill>
                  <a:srgbClr val="212121"/>
                </a:solidFill>
                <a:latin typeface="Montserrat"/>
                <a:ea typeface="Montserrat"/>
                <a:cs typeface="Montserrat"/>
                <a:sym typeface="Montserrat"/>
              </a:rPr>
              <a:t>- 8.66-12.59 Inch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(220-320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320-420</a:t>
            </a:r>
            <a:r>
              <a:rPr lang="en-GB" sz="2000">
                <a:solidFill>
                  <a:srgbClr val="212121"/>
                </a:solidFill>
                <a:latin typeface="Montserrat"/>
                <a:ea typeface="Montserrat"/>
                <a:cs typeface="Montserrat"/>
                <a:sym typeface="Montserrat"/>
              </a:rPr>
              <a:t>- 12.59-16.53 Inch </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(320-420 mm)</a:t>
            </a:r>
            <a:endParaRPr sz="2000">
              <a:solidFill>
                <a:srgbClr val="212121"/>
              </a:solidFill>
              <a:latin typeface="Montserrat"/>
              <a:ea typeface="Montserrat"/>
              <a:cs typeface="Montserrat"/>
              <a:sym typeface="Montserrat"/>
            </a:endParaRPr>
          </a:p>
        </p:txBody>
      </p:sp>
      <p:pic>
        <p:nvPicPr>
          <p:cNvPr id="604" name="Google Shape;604;p61"/>
          <p:cNvPicPr preferRelativeResize="0"/>
          <p:nvPr/>
        </p:nvPicPr>
        <p:blipFill rotWithShape="1">
          <a:blip r:embed="rId5">
            <a:alphaModFix/>
          </a:blip>
          <a:srcRect b="0" l="4250" r="21056" t="0"/>
          <a:stretch/>
        </p:blipFill>
        <p:spPr>
          <a:xfrm>
            <a:off x="4583025" y="53125"/>
            <a:ext cx="4560826" cy="4571999"/>
          </a:xfrm>
          <a:prstGeom prst="rect">
            <a:avLst/>
          </a:prstGeom>
          <a:noFill/>
          <a:ln>
            <a:noFill/>
          </a:ln>
        </p:spPr>
      </p:pic>
      <p:sp>
        <p:nvSpPr>
          <p:cNvPr id="605" name="Google Shape;605;p61"/>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id="610" name="Google Shape;610;p62"/>
          <p:cNvPicPr preferRelativeResize="0"/>
          <p:nvPr/>
        </p:nvPicPr>
        <p:blipFill rotWithShape="1">
          <a:blip r:embed="rId3">
            <a:alphaModFix/>
          </a:blip>
          <a:srcRect b="0" l="0" r="0" t="0"/>
          <a:stretch/>
        </p:blipFill>
        <p:spPr>
          <a:xfrm>
            <a:off x="3279962" y="2738950"/>
            <a:ext cx="2766425" cy="3379750"/>
          </a:xfrm>
          <a:prstGeom prst="rect">
            <a:avLst/>
          </a:prstGeom>
          <a:noFill/>
          <a:ln>
            <a:noFill/>
          </a:ln>
        </p:spPr>
      </p:pic>
      <p:sp>
        <p:nvSpPr>
          <p:cNvPr id="611" name="Google Shape;611;p62"/>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612" name="Google Shape;612;p62"/>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STANDARD</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accessories</a:t>
            </a:r>
            <a:endParaRPr sz="2000">
              <a:solidFill>
                <a:srgbClr val="212121"/>
              </a:solidFill>
              <a:latin typeface="Montserrat"/>
              <a:ea typeface="Montserrat"/>
              <a:cs typeface="Montserrat"/>
              <a:sym typeface="Montserrat"/>
            </a:endParaRPr>
          </a:p>
        </p:txBody>
      </p:sp>
      <p:pic>
        <p:nvPicPr>
          <p:cNvPr id="613" name="Google Shape;613;p62"/>
          <p:cNvPicPr preferRelativeResize="0"/>
          <p:nvPr/>
        </p:nvPicPr>
        <p:blipFill>
          <a:blip r:embed="rId4">
            <a:alphaModFix/>
          </a:blip>
          <a:stretch>
            <a:fillRect/>
          </a:stretch>
        </p:blipFill>
        <p:spPr>
          <a:xfrm>
            <a:off x="413475" y="728875"/>
            <a:ext cx="1877600" cy="1872050"/>
          </a:xfrm>
          <a:prstGeom prst="rect">
            <a:avLst/>
          </a:prstGeom>
          <a:noFill/>
          <a:ln>
            <a:noFill/>
          </a:ln>
        </p:spPr>
      </p:pic>
      <p:pic>
        <p:nvPicPr>
          <p:cNvPr id="614" name="Google Shape;614;p62"/>
          <p:cNvPicPr preferRelativeResize="0"/>
          <p:nvPr/>
        </p:nvPicPr>
        <p:blipFill>
          <a:blip r:embed="rId5">
            <a:alphaModFix/>
          </a:blip>
          <a:stretch>
            <a:fillRect/>
          </a:stretch>
        </p:blipFill>
        <p:spPr>
          <a:xfrm>
            <a:off x="3300162" y="1574300"/>
            <a:ext cx="1134200" cy="797650"/>
          </a:xfrm>
          <a:prstGeom prst="rect">
            <a:avLst/>
          </a:prstGeom>
          <a:noFill/>
          <a:ln>
            <a:noFill/>
          </a:ln>
        </p:spPr>
      </p:pic>
      <p:pic>
        <p:nvPicPr>
          <p:cNvPr id="615" name="Google Shape;615;p62"/>
          <p:cNvPicPr preferRelativeResize="0"/>
          <p:nvPr/>
        </p:nvPicPr>
        <p:blipFill rotWithShape="1">
          <a:blip r:embed="rId6">
            <a:alphaModFix/>
          </a:blip>
          <a:srcRect b="8988" l="0" r="0" t="8996"/>
          <a:stretch/>
        </p:blipFill>
        <p:spPr>
          <a:xfrm>
            <a:off x="3747500" y="470412"/>
            <a:ext cx="1134200" cy="797650"/>
          </a:xfrm>
          <a:prstGeom prst="rect">
            <a:avLst/>
          </a:prstGeom>
          <a:noFill/>
          <a:ln>
            <a:noFill/>
          </a:ln>
        </p:spPr>
      </p:pic>
      <p:pic>
        <p:nvPicPr>
          <p:cNvPr id="616" name="Google Shape;616;p62"/>
          <p:cNvPicPr preferRelativeResize="0"/>
          <p:nvPr/>
        </p:nvPicPr>
        <p:blipFill rotWithShape="1">
          <a:blip r:embed="rId7">
            <a:alphaModFix/>
          </a:blip>
          <a:srcRect b="-7339" l="-19483" r="-19483" t="-7339"/>
          <a:stretch/>
        </p:blipFill>
        <p:spPr>
          <a:xfrm>
            <a:off x="6469800" y="1492475"/>
            <a:ext cx="1576151" cy="1108451"/>
          </a:xfrm>
          <a:prstGeom prst="rect">
            <a:avLst/>
          </a:prstGeom>
          <a:noFill/>
          <a:ln>
            <a:noFill/>
          </a:ln>
        </p:spPr>
      </p:pic>
      <p:pic>
        <p:nvPicPr>
          <p:cNvPr id="617" name="Google Shape;617;p62"/>
          <p:cNvPicPr preferRelativeResize="0"/>
          <p:nvPr/>
        </p:nvPicPr>
        <p:blipFill rotWithShape="1">
          <a:blip r:embed="rId8">
            <a:alphaModFix/>
          </a:blip>
          <a:srcRect b="436" l="0" r="0" t="426"/>
          <a:stretch/>
        </p:blipFill>
        <p:spPr>
          <a:xfrm>
            <a:off x="4709637" y="1574300"/>
            <a:ext cx="1134200" cy="797651"/>
          </a:xfrm>
          <a:prstGeom prst="rect">
            <a:avLst/>
          </a:prstGeom>
          <a:noFill/>
          <a:ln>
            <a:noFill/>
          </a:ln>
        </p:spPr>
      </p:pic>
      <p:pic>
        <p:nvPicPr>
          <p:cNvPr id="618" name="Google Shape;618;p62"/>
          <p:cNvPicPr preferRelativeResize="0"/>
          <p:nvPr/>
        </p:nvPicPr>
        <p:blipFill rotWithShape="1">
          <a:blip r:embed="rId9">
            <a:alphaModFix/>
          </a:blip>
          <a:srcRect b="25467" l="30374" r="30377" t="25462"/>
          <a:stretch/>
        </p:blipFill>
        <p:spPr>
          <a:xfrm>
            <a:off x="6469800" y="205000"/>
            <a:ext cx="1716202" cy="1206951"/>
          </a:xfrm>
          <a:prstGeom prst="rect">
            <a:avLst/>
          </a:prstGeom>
          <a:noFill/>
          <a:ln>
            <a:noFill/>
          </a:ln>
        </p:spPr>
      </p:pic>
      <p:cxnSp>
        <p:nvCxnSpPr>
          <p:cNvPr id="619" name="Google Shape;619;p62"/>
          <p:cNvCxnSpPr/>
          <p:nvPr/>
        </p:nvCxnSpPr>
        <p:spPr>
          <a:xfrm>
            <a:off x="2503400" y="2509225"/>
            <a:ext cx="1244100" cy="505800"/>
          </a:xfrm>
          <a:prstGeom prst="straightConnector1">
            <a:avLst/>
          </a:prstGeom>
          <a:noFill/>
          <a:ln cap="flat" cmpd="sng" w="28575">
            <a:solidFill>
              <a:schemeClr val="dk2"/>
            </a:solidFill>
            <a:prstDash val="solid"/>
            <a:round/>
            <a:headEnd len="med" w="med" type="none"/>
            <a:tailEnd len="med" w="med" type="triangle"/>
          </a:ln>
        </p:spPr>
      </p:cxnSp>
      <p:cxnSp>
        <p:nvCxnSpPr>
          <p:cNvPr id="620" name="Google Shape;620;p62"/>
          <p:cNvCxnSpPr/>
          <p:nvPr/>
        </p:nvCxnSpPr>
        <p:spPr>
          <a:xfrm>
            <a:off x="4533000" y="2218750"/>
            <a:ext cx="78000" cy="520200"/>
          </a:xfrm>
          <a:prstGeom prst="straightConnector1">
            <a:avLst/>
          </a:prstGeom>
          <a:noFill/>
          <a:ln cap="flat" cmpd="sng" w="28575">
            <a:solidFill>
              <a:schemeClr val="dk2"/>
            </a:solidFill>
            <a:prstDash val="solid"/>
            <a:round/>
            <a:headEnd len="med" w="med" type="none"/>
            <a:tailEnd len="med" w="med" type="triangle"/>
          </a:ln>
        </p:spPr>
      </p:cxnSp>
      <p:cxnSp>
        <p:nvCxnSpPr>
          <p:cNvPr id="621" name="Google Shape;621;p62"/>
          <p:cNvCxnSpPr/>
          <p:nvPr/>
        </p:nvCxnSpPr>
        <p:spPr>
          <a:xfrm flipH="1">
            <a:off x="5743900" y="2574475"/>
            <a:ext cx="795600" cy="375300"/>
          </a:xfrm>
          <a:prstGeom prst="straightConnector1">
            <a:avLst/>
          </a:prstGeom>
          <a:noFill/>
          <a:ln cap="flat" cmpd="sng" w="28575">
            <a:solidFill>
              <a:schemeClr val="dk2"/>
            </a:solidFill>
            <a:prstDash val="solid"/>
            <a:round/>
            <a:headEnd len="med" w="med" type="none"/>
            <a:tailEnd len="med" w="med" type="triangle"/>
          </a:ln>
        </p:spPr>
      </p:cxnSp>
      <p:sp>
        <p:nvSpPr>
          <p:cNvPr id="622" name="Google Shape;622;p62"/>
          <p:cNvSpPr/>
          <p:nvPr/>
        </p:nvSpPr>
        <p:spPr>
          <a:xfrm>
            <a:off x="187750" y="306975"/>
            <a:ext cx="2753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Self leveling head LE</a:t>
            </a:r>
            <a:endParaRPr sz="1500">
              <a:solidFill>
                <a:srgbClr val="212121"/>
              </a:solidFill>
              <a:latin typeface="Montserrat"/>
              <a:ea typeface="Montserrat"/>
              <a:cs typeface="Montserrat"/>
              <a:sym typeface="Montserrat"/>
            </a:endParaRPr>
          </a:p>
        </p:txBody>
      </p:sp>
      <p:sp>
        <p:nvSpPr>
          <p:cNvPr id="623" name="Google Shape;623;p62"/>
          <p:cNvSpPr/>
          <p:nvPr/>
        </p:nvSpPr>
        <p:spPr>
          <a:xfrm>
            <a:off x="3148075" y="105375"/>
            <a:ext cx="2753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Cross spacer ⅛” (3mm)</a:t>
            </a:r>
            <a:endParaRPr sz="1500">
              <a:solidFill>
                <a:srgbClr val="212121"/>
              </a:solidFill>
              <a:latin typeface="Montserrat"/>
              <a:ea typeface="Montserrat"/>
              <a:cs typeface="Montserrat"/>
              <a:sym typeface="Montserrat"/>
            </a:endParaRPr>
          </a:p>
        </p:txBody>
      </p:sp>
      <p:sp>
        <p:nvSpPr>
          <p:cNvPr id="624" name="Google Shape;624;p62"/>
          <p:cNvSpPr/>
          <p:nvPr/>
        </p:nvSpPr>
        <p:spPr>
          <a:xfrm>
            <a:off x="2728125" y="1314506"/>
            <a:ext cx="3970800" cy="5058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Gap spacer </a:t>
            </a:r>
            <a:r>
              <a:rPr lang="en-GB" sz="1500">
                <a:solidFill>
                  <a:srgbClr val="212121"/>
                </a:solidFill>
                <a:latin typeface="Montserrat"/>
                <a:ea typeface="Montserrat"/>
                <a:cs typeface="Montserrat"/>
                <a:sym typeface="Montserrat"/>
              </a:rPr>
              <a:t> ⅛” (3mm) or 3/16” (5mm)</a:t>
            </a:r>
            <a:endParaRPr sz="1500">
              <a:solidFill>
                <a:srgbClr val="212121"/>
              </a:solidFill>
              <a:latin typeface="Montserrat"/>
              <a:ea typeface="Montserrat"/>
              <a:cs typeface="Montserrat"/>
              <a:sym typeface="Montserrat"/>
            </a:endParaRPr>
          </a:p>
        </p:txBody>
      </p:sp>
      <p:sp>
        <p:nvSpPr>
          <p:cNvPr id="625" name="Google Shape;625;p62"/>
          <p:cNvSpPr/>
          <p:nvPr/>
        </p:nvSpPr>
        <p:spPr>
          <a:xfrm>
            <a:off x="5820750" y="105375"/>
            <a:ext cx="3574500" cy="5202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Rubber shim SH100 </a:t>
            </a:r>
            <a:r>
              <a:rPr lang="en-GB" sz="1500">
                <a:solidFill>
                  <a:srgbClr val="212121"/>
                </a:solidFill>
                <a:latin typeface="Montserrat"/>
                <a:ea typeface="Montserrat"/>
                <a:cs typeface="Montserrat"/>
                <a:sym typeface="Montserrat"/>
              </a:rPr>
              <a:t>0.05" (1,5 mm)</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 </a:t>
            </a:r>
            <a:endParaRPr sz="1500">
              <a:solidFill>
                <a:srgbClr val="212121"/>
              </a:solidFill>
              <a:latin typeface="Montserrat"/>
              <a:ea typeface="Montserrat"/>
              <a:cs typeface="Montserrat"/>
              <a:sym typeface="Montserrat"/>
            </a:endParaRPr>
          </a:p>
        </p:txBody>
      </p:sp>
      <p:sp>
        <p:nvSpPr>
          <p:cNvPr id="626" name="Google Shape;626;p62"/>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0.05" (1,5 mm)</a:t>
            </a:r>
            <a:endParaRPr sz="1500">
              <a:solidFill>
                <a:srgbClr val="212121"/>
              </a:solidFill>
              <a:latin typeface="Montserrat"/>
              <a:ea typeface="Montserrat"/>
              <a:cs typeface="Montserrat"/>
              <a:sym typeface="Montserrat"/>
            </a:endParaRPr>
          </a:p>
        </p:txBody>
      </p:sp>
      <p:cxnSp>
        <p:nvCxnSpPr>
          <p:cNvPr id="627" name="Google Shape;627;p62"/>
          <p:cNvCxnSpPr/>
          <p:nvPr/>
        </p:nvCxnSpPr>
        <p:spPr>
          <a:xfrm flipH="1">
            <a:off x="6030075" y="1263325"/>
            <a:ext cx="806700" cy="1135800"/>
          </a:xfrm>
          <a:prstGeom prst="straightConnector1">
            <a:avLst/>
          </a:prstGeom>
          <a:noFill/>
          <a:ln cap="flat" cmpd="sng" w="28575">
            <a:solidFill>
              <a:schemeClr val="dk2"/>
            </a:solidFill>
            <a:prstDash val="solid"/>
            <a:round/>
            <a:headEnd len="med" w="med" type="none"/>
            <a:tailEnd len="med" w="med" type="triangle"/>
          </a:ln>
        </p:spPr>
      </p:cxnSp>
      <p:sp>
        <p:nvSpPr>
          <p:cNvPr id="628" name="Google Shape;628;p62"/>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pic>
        <p:nvPicPr>
          <p:cNvPr id="633" name="Google Shape;633;p63"/>
          <p:cNvPicPr preferRelativeResize="0"/>
          <p:nvPr/>
        </p:nvPicPr>
        <p:blipFill rotWithShape="1">
          <a:blip r:embed="rId3">
            <a:alphaModFix/>
          </a:blip>
          <a:srcRect b="0" l="0" r="0" t="0"/>
          <a:stretch/>
        </p:blipFill>
        <p:spPr>
          <a:xfrm>
            <a:off x="3279962" y="2738950"/>
            <a:ext cx="2766425" cy="3379750"/>
          </a:xfrm>
          <a:prstGeom prst="rect">
            <a:avLst/>
          </a:prstGeom>
          <a:noFill/>
          <a:ln>
            <a:noFill/>
          </a:ln>
        </p:spPr>
      </p:pic>
      <p:sp>
        <p:nvSpPr>
          <p:cNvPr id="634" name="Google Shape;634;p63"/>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635" name="Google Shape;635;p63"/>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STANDARD</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accessories</a:t>
            </a:r>
            <a:endParaRPr sz="2000">
              <a:solidFill>
                <a:srgbClr val="212121"/>
              </a:solidFill>
              <a:latin typeface="Montserrat"/>
              <a:ea typeface="Montserrat"/>
              <a:cs typeface="Montserrat"/>
              <a:sym typeface="Montserrat"/>
            </a:endParaRPr>
          </a:p>
        </p:txBody>
      </p:sp>
      <p:pic>
        <p:nvPicPr>
          <p:cNvPr id="636" name="Google Shape;636;p63"/>
          <p:cNvPicPr preferRelativeResize="0"/>
          <p:nvPr/>
        </p:nvPicPr>
        <p:blipFill>
          <a:blip r:embed="rId4">
            <a:alphaModFix/>
          </a:blip>
          <a:stretch>
            <a:fillRect/>
          </a:stretch>
        </p:blipFill>
        <p:spPr>
          <a:xfrm>
            <a:off x="7262968" y="1710050"/>
            <a:ext cx="1799351" cy="1265403"/>
          </a:xfrm>
          <a:prstGeom prst="rect">
            <a:avLst/>
          </a:prstGeom>
          <a:noFill/>
          <a:ln>
            <a:noFill/>
          </a:ln>
        </p:spPr>
      </p:pic>
      <p:pic>
        <p:nvPicPr>
          <p:cNvPr id="637" name="Google Shape;637;p63"/>
          <p:cNvPicPr preferRelativeResize="0"/>
          <p:nvPr/>
        </p:nvPicPr>
        <p:blipFill rotWithShape="1">
          <a:blip r:embed="rId5">
            <a:alphaModFix/>
          </a:blip>
          <a:srcRect b="8988" l="0" r="0" t="8996"/>
          <a:stretch/>
        </p:blipFill>
        <p:spPr>
          <a:xfrm>
            <a:off x="1735525" y="1473525"/>
            <a:ext cx="1799350" cy="1265425"/>
          </a:xfrm>
          <a:prstGeom prst="rect">
            <a:avLst/>
          </a:prstGeom>
          <a:noFill/>
          <a:ln>
            <a:noFill/>
          </a:ln>
        </p:spPr>
      </p:pic>
      <p:pic>
        <p:nvPicPr>
          <p:cNvPr id="638" name="Google Shape;638;p63"/>
          <p:cNvPicPr preferRelativeResize="0"/>
          <p:nvPr/>
        </p:nvPicPr>
        <p:blipFill rotWithShape="1">
          <a:blip r:embed="rId6">
            <a:alphaModFix/>
          </a:blip>
          <a:srcRect b="436" l="0" r="0" t="426"/>
          <a:stretch/>
        </p:blipFill>
        <p:spPr>
          <a:xfrm>
            <a:off x="5466719" y="1416025"/>
            <a:ext cx="1707125" cy="1200571"/>
          </a:xfrm>
          <a:prstGeom prst="rect">
            <a:avLst/>
          </a:prstGeom>
          <a:noFill/>
          <a:ln>
            <a:noFill/>
          </a:ln>
        </p:spPr>
      </p:pic>
      <p:cxnSp>
        <p:nvCxnSpPr>
          <p:cNvPr id="639" name="Google Shape;639;p63"/>
          <p:cNvCxnSpPr/>
          <p:nvPr/>
        </p:nvCxnSpPr>
        <p:spPr>
          <a:xfrm>
            <a:off x="3820775" y="2267725"/>
            <a:ext cx="569700" cy="427800"/>
          </a:xfrm>
          <a:prstGeom prst="straightConnector1">
            <a:avLst/>
          </a:prstGeom>
          <a:noFill/>
          <a:ln cap="flat" cmpd="sng" w="28575">
            <a:solidFill>
              <a:schemeClr val="dk2"/>
            </a:solidFill>
            <a:prstDash val="solid"/>
            <a:round/>
            <a:headEnd len="med" w="med" type="none"/>
            <a:tailEnd len="med" w="med" type="triangle"/>
          </a:ln>
        </p:spPr>
      </p:cxnSp>
      <p:sp>
        <p:nvSpPr>
          <p:cNvPr id="640" name="Google Shape;640;p63"/>
          <p:cNvSpPr/>
          <p:nvPr/>
        </p:nvSpPr>
        <p:spPr>
          <a:xfrm>
            <a:off x="1437625" y="723063"/>
            <a:ext cx="2753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4 tile corners support</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Cross spacer ⅛” (3mm)</a:t>
            </a:r>
            <a:endParaRPr sz="1500">
              <a:solidFill>
                <a:srgbClr val="212121"/>
              </a:solidFill>
              <a:latin typeface="Montserrat"/>
              <a:ea typeface="Montserrat"/>
              <a:cs typeface="Montserrat"/>
              <a:sym typeface="Montserrat"/>
            </a:endParaRPr>
          </a:p>
        </p:txBody>
      </p:sp>
      <p:sp>
        <p:nvSpPr>
          <p:cNvPr id="641" name="Google Shape;641;p63"/>
          <p:cNvSpPr/>
          <p:nvPr/>
        </p:nvSpPr>
        <p:spPr>
          <a:xfrm>
            <a:off x="4992075" y="723081"/>
            <a:ext cx="3970800" cy="5058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Up to wall gap</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Gap spacer  ⅛” (3mm) or 3/16” (5mm)</a:t>
            </a:r>
            <a:endParaRPr sz="1500">
              <a:solidFill>
                <a:srgbClr val="212121"/>
              </a:solidFill>
              <a:latin typeface="Montserrat"/>
              <a:ea typeface="Montserrat"/>
              <a:cs typeface="Montserrat"/>
              <a:sym typeface="Montserrat"/>
            </a:endParaRPr>
          </a:p>
        </p:txBody>
      </p:sp>
      <p:sp>
        <p:nvSpPr>
          <p:cNvPr id="642" name="Google Shape;642;p63"/>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cxnSp>
        <p:nvCxnSpPr>
          <p:cNvPr id="643" name="Google Shape;643;p63"/>
          <p:cNvCxnSpPr/>
          <p:nvPr/>
        </p:nvCxnSpPr>
        <p:spPr>
          <a:xfrm flipH="1">
            <a:off x="4734075" y="2254025"/>
            <a:ext cx="498000" cy="441900"/>
          </a:xfrm>
          <a:prstGeom prst="straightConnector1">
            <a:avLst/>
          </a:prstGeom>
          <a:noFill/>
          <a:ln cap="flat" cmpd="sng" w="28575">
            <a:solidFill>
              <a:schemeClr val="dk2"/>
            </a:solidFill>
            <a:prstDash val="solid"/>
            <a:round/>
            <a:headEnd len="med" w="med" type="none"/>
            <a:tailEnd len="med" w="med" type="triangle"/>
          </a:ln>
        </p:spPr>
      </p:cxnSp>
      <p:sp>
        <p:nvSpPr>
          <p:cNvPr id="644" name="Google Shape;644;p63"/>
          <p:cNvSpPr/>
          <p:nvPr/>
        </p:nvSpPr>
        <p:spPr>
          <a:xfrm>
            <a:off x="303325" y="217300"/>
            <a:ext cx="2723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FOR TILES</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GAP SPACERS</a:t>
            </a:r>
            <a:endParaRPr sz="1500">
              <a:solidFill>
                <a:srgbClr val="21212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0"/>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czym są tarasy wentylowane?</a:t>
            </a:r>
            <a:endParaRPr sz="600">
              <a:highlight>
                <a:srgbClr val="FF9900"/>
              </a:highlight>
            </a:endParaRPr>
          </a:p>
        </p:txBody>
      </p:sp>
      <p:sp>
        <p:nvSpPr>
          <p:cNvPr id="77" name="Google Shape;77;p10"/>
          <p:cNvSpPr/>
          <p:nvPr/>
        </p:nvSpPr>
        <p:spPr>
          <a:xfrm>
            <a:off x="4381225" y="5078950"/>
            <a:ext cx="44388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a:t>MOŻLIWOŚĆ PODNIESIENIA POZIOMU TARASU DO ŻĄDANEJ WYSOKOŚCI</a:t>
            </a:r>
            <a:endParaRPr/>
          </a:p>
        </p:txBody>
      </p:sp>
      <p:pic>
        <p:nvPicPr>
          <p:cNvPr id="78" name="Google Shape;78;p10"/>
          <p:cNvPicPr preferRelativeResize="0"/>
          <p:nvPr/>
        </p:nvPicPr>
        <p:blipFill rotWithShape="1">
          <a:blip r:embed="rId3">
            <a:alphaModFix/>
          </a:blip>
          <a:srcRect b="0" l="17976" r="17982" t="0"/>
          <a:stretch/>
        </p:blipFill>
        <p:spPr>
          <a:xfrm>
            <a:off x="-1832" y="0"/>
            <a:ext cx="9143999" cy="4572000"/>
          </a:xfrm>
          <a:prstGeom prst="rect">
            <a:avLst/>
          </a:prstGeom>
          <a:noFill/>
          <a:ln>
            <a:noFill/>
          </a:ln>
        </p:spPr>
      </p:pic>
      <p:sp>
        <p:nvSpPr>
          <p:cNvPr id="79" name="Google Shape;79;p10"/>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80" name="Google Shape;80;p10"/>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cxnSp>
        <p:nvCxnSpPr>
          <p:cNvPr id="81" name="Google Shape;81;p10"/>
          <p:cNvCxnSpPr/>
          <p:nvPr/>
        </p:nvCxnSpPr>
        <p:spPr>
          <a:xfrm flipH="1">
            <a:off x="4191275" y="819025"/>
            <a:ext cx="22200" cy="661200"/>
          </a:xfrm>
          <a:prstGeom prst="straightConnector1">
            <a:avLst/>
          </a:prstGeom>
          <a:noFill/>
          <a:ln cap="flat" cmpd="sng" w="38100">
            <a:solidFill>
              <a:srgbClr val="FF9900"/>
            </a:solidFill>
            <a:prstDash val="solid"/>
            <a:round/>
            <a:headEnd len="med" w="med" type="none"/>
            <a:tailEnd len="med" w="med" type="triangle"/>
          </a:ln>
        </p:spPr>
      </p:cxnSp>
      <p:sp>
        <p:nvSpPr>
          <p:cNvPr id="82" name="Google Shape;82;p10"/>
          <p:cNvSpPr/>
          <p:nvPr/>
        </p:nvSpPr>
        <p:spPr>
          <a:xfrm>
            <a:off x="2117325" y="554100"/>
            <a:ext cx="5925900" cy="6612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a:t>ON THIS LEVEL WE NEED TO HAVE TERRACE TOP SURFACE</a:t>
            </a:r>
            <a:endParaRPr/>
          </a:p>
          <a:p>
            <a:pPr indent="0" lvl="0" marL="0" marR="0" rtl="0" algn="just">
              <a:lnSpc>
                <a:spcPct val="120000"/>
              </a:lnSpc>
              <a:spcBef>
                <a:spcPts val="0"/>
              </a:spcBef>
              <a:spcAft>
                <a:spcPts val="0"/>
              </a:spcAft>
              <a:buClr>
                <a:srgbClr val="5E5E5E"/>
              </a:buClr>
              <a:buSzPts val="300"/>
              <a:buFont typeface="Montserrat"/>
              <a:buNone/>
            </a:pPr>
            <a:r>
              <a:t/>
            </a:r>
            <a:endParaRPr/>
          </a:p>
        </p:txBody>
      </p:sp>
      <p:cxnSp>
        <p:nvCxnSpPr>
          <p:cNvPr id="83" name="Google Shape;83;p10"/>
          <p:cNvCxnSpPr/>
          <p:nvPr/>
        </p:nvCxnSpPr>
        <p:spPr>
          <a:xfrm rot="10800000">
            <a:off x="4274725" y="3181925"/>
            <a:ext cx="195300" cy="439500"/>
          </a:xfrm>
          <a:prstGeom prst="straightConnector1">
            <a:avLst/>
          </a:prstGeom>
          <a:noFill/>
          <a:ln cap="flat" cmpd="sng" w="38100">
            <a:solidFill>
              <a:srgbClr val="FF9900"/>
            </a:solidFill>
            <a:prstDash val="solid"/>
            <a:round/>
            <a:headEnd len="med" w="med" type="none"/>
            <a:tailEnd len="med" w="med" type="triangle"/>
          </a:ln>
        </p:spPr>
      </p:cxnSp>
      <p:sp>
        <p:nvSpPr>
          <p:cNvPr id="84" name="Google Shape;84;p10"/>
          <p:cNvSpPr/>
          <p:nvPr/>
        </p:nvSpPr>
        <p:spPr>
          <a:xfrm>
            <a:off x="2170600" y="3696400"/>
            <a:ext cx="5572800" cy="2649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a:t>ON THIS LEVE WE HAVE CURRENT GROUND/BASIS</a:t>
            </a:r>
            <a:endParaRPr/>
          </a:p>
          <a:p>
            <a:pPr indent="0" lvl="0" marL="0" marR="0" rtl="0" algn="just">
              <a:lnSpc>
                <a:spcPct val="120000"/>
              </a:lnSpc>
              <a:spcBef>
                <a:spcPts val="0"/>
              </a:spcBef>
              <a:spcAft>
                <a:spcPts val="0"/>
              </a:spcAft>
              <a:buClr>
                <a:srgbClr val="5E5E5E"/>
              </a:buClr>
              <a:buSzPts val="300"/>
              <a:buFont typeface="Montserra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64"/>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650" name="Google Shape;650;p64"/>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STANDARD</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accessories</a:t>
            </a:r>
            <a:endParaRPr sz="2000">
              <a:solidFill>
                <a:srgbClr val="212121"/>
              </a:solidFill>
              <a:latin typeface="Montserrat"/>
              <a:ea typeface="Montserrat"/>
              <a:cs typeface="Montserrat"/>
              <a:sym typeface="Montserrat"/>
            </a:endParaRPr>
          </a:p>
        </p:txBody>
      </p:sp>
      <p:sp>
        <p:nvSpPr>
          <p:cNvPr id="651" name="Google Shape;651;p64"/>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pic>
        <p:nvPicPr>
          <p:cNvPr id="652" name="Google Shape;652;p64"/>
          <p:cNvPicPr preferRelativeResize="0"/>
          <p:nvPr/>
        </p:nvPicPr>
        <p:blipFill>
          <a:blip r:embed="rId3">
            <a:alphaModFix/>
          </a:blip>
          <a:stretch>
            <a:fillRect/>
          </a:stretch>
        </p:blipFill>
        <p:spPr>
          <a:xfrm>
            <a:off x="766168" y="1022975"/>
            <a:ext cx="7611676" cy="3692875"/>
          </a:xfrm>
          <a:prstGeom prst="rect">
            <a:avLst/>
          </a:prstGeom>
          <a:noFill/>
          <a:ln>
            <a:noFill/>
          </a:ln>
        </p:spPr>
      </p:pic>
      <p:sp>
        <p:nvSpPr>
          <p:cNvPr id="653" name="Google Shape;653;p64"/>
          <p:cNvSpPr/>
          <p:nvPr/>
        </p:nvSpPr>
        <p:spPr>
          <a:xfrm>
            <a:off x="303325" y="217300"/>
            <a:ext cx="2723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FOR TILES</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GAP SPACERS</a:t>
            </a:r>
            <a:endParaRPr sz="1500">
              <a:solidFill>
                <a:srgbClr val="212121"/>
              </a:solidFill>
              <a:latin typeface="Montserrat"/>
              <a:ea typeface="Montserrat"/>
              <a:cs typeface="Montserrat"/>
              <a:sym typeface="Montserra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pic>
        <p:nvPicPr>
          <p:cNvPr id="658" name="Google Shape;658;p65"/>
          <p:cNvPicPr preferRelativeResize="0"/>
          <p:nvPr/>
        </p:nvPicPr>
        <p:blipFill>
          <a:blip r:embed="rId3">
            <a:alphaModFix/>
          </a:blip>
          <a:stretch>
            <a:fillRect/>
          </a:stretch>
        </p:blipFill>
        <p:spPr>
          <a:xfrm>
            <a:off x="2758775" y="261425"/>
            <a:ext cx="6141199" cy="5510975"/>
          </a:xfrm>
          <a:prstGeom prst="rect">
            <a:avLst/>
          </a:prstGeom>
          <a:noFill/>
          <a:ln>
            <a:noFill/>
          </a:ln>
        </p:spPr>
      </p:pic>
      <p:sp>
        <p:nvSpPr>
          <p:cNvPr id="659" name="Google Shape;659;p65"/>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660" name="Google Shape;660;p65"/>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STANDARD</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accessories</a:t>
            </a:r>
            <a:endParaRPr sz="2000">
              <a:solidFill>
                <a:srgbClr val="212121"/>
              </a:solidFill>
              <a:latin typeface="Montserrat"/>
              <a:ea typeface="Montserrat"/>
              <a:cs typeface="Montserrat"/>
              <a:sym typeface="Montserrat"/>
            </a:endParaRPr>
          </a:p>
        </p:txBody>
      </p:sp>
      <p:sp>
        <p:nvSpPr>
          <p:cNvPr id="661" name="Google Shape;661;p65"/>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sp>
        <p:nvSpPr>
          <p:cNvPr id="662" name="Google Shape;662;p65"/>
          <p:cNvSpPr/>
          <p:nvPr/>
        </p:nvSpPr>
        <p:spPr>
          <a:xfrm>
            <a:off x="303325" y="217300"/>
            <a:ext cx="2723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FOR TILES</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GAP SPACERS</a:t>
            </a:r>
            <a:endParaRPr sz="1500">
              <a:solidFill>
                <a:srgbClr val="212121"/>
              </a:solidFill>
              <a:latin typeface="Montserrat"/>
              <a:ea typeface="Montserrat"/>
              <a:cs typeface="Montserrat"/>
              <a:sym typeface="Montserra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66"/>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668" name="Google Shape;668;p66"/>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STANDARD</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accessories</a:t>
            </a:r>
            <a:endParaRPr sz="2000">
              <a:solidFill>
                <a:srgbClr val="212121"/>
              </a:solidFill>
              <a:latin typeface="Montserrat"/>
              <a:ea typeface="Montserrat"/>
              <a:cs typeface="Montserrat"/>
              <a:sym typeface="Montserrat"/>
            </a:endParaRPr>
          </a:p>
        </p:txBody>
      </p:sp>
      <p:sp>
        <p:nvSpPr>
          <p:cNvPr id="669" name="Google Shape;669;p66"/>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pic>
        <p:nvPicPr>
          <p:cNvPr id="670" name="Google Shape;670;p66"/>
          <p:cNvPicPr preferRelativeResize="0"/>
          <p:nvPr/>
        </p:nvPicPr>
        <p:blipFill>
          <a:blip r:embed="rId3">
            <a:alphaModFix/>
          </a:blip>
          <a:stretch>
            <a:fillRect/>
          </a:stretch>
        </p:blipFill>
        <p:spPr>
          <a:xfrm>
            <a:off x="663025" y="906300"/>
            <a:ext cx="7817950" cy="3770500"/>
          </a:xfrm>
          <a:prstGeom prst="rect">
            <a:avLst/>
          </a:prstGeom>
          <a:noFill/>
          <a:ln>
            <a:noFill/>
          </a:ln>
        </p:spPr>
      </p:pic>
      <p:sp>
        <p:nvSpPr>
          <p:cNvPr id="671" name="Google Shape;671;p66"/>
          <p:cNvSpPr/>
          <p:nvPr/>
        </p:nvSpPr>
        <p:spPr>
          <a:xfrm>
            <a:off x="303325" y="217300"/>
            <a:ext cx="2723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FOR TILES</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GAP SPACERS</a:t>
            </a:r>
            <a:endParaRPr sz="1500">
              <a:solidFill>
                <a:srgbClr val="212121"/>
              </a:solidFill>
              <a:latin typeface="Montserrat"/>
              <a:ea typeface="Montserrat"/>
              <a:cs typeface="Montserrat"/>
              <a:sym typeface="Montserrat"/>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pic>
        <p:nvPicPr>
          <p:cNvPr id="676" name="Google Shape;676;p67"/>
          <p:cNvPicPr preferRelativeResize="0"/>
          <p:nvPr/>
        </p:nvPicPr>
        <p:blipFill>
          <a:blip r:embed="rId3">
            <a:alphaModFix/>
          </a:blip>
          <a:stretch>
            <a:fillRect/>
          </a:stretch>
        </p:blipFill>
        <p:spPr>
          <a:xfrm>
            <a:off x="2864048" y="303424"/>
            <a:ext cx="6175225" cy="5537876"/>
          </a:xfrm>
          <a:prstGeom prst="rect">
            <a:avLst/>
          </a:prstGeom>
          <a:noFill/>
          <a:ln>
            <a:noFill/>
          </a:ln>
        </p:spPr>
      </p:pic>
      <p:sp>
        <p:nvSpPr>
          <p:cNvPr id="677" name="Google Shape;677;p67"/>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678" name="Google Shape;678;p67"/>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STANDARD</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accessories</a:t>
            </a:r>
            <a:endParaRPr sz="2000">
              <a:solidFill>
                <a:srgbClr val="212121"/>
              </a:solidFill>
              <a:latin typeface="Montserrat"/>
              <a:ea typeface="Montserrat"/>
              <a:cs typeface="Montserrat"/>
              <a:sym typeface="Montserrat"/>
            </a:endParaRPr>
          </a:p>
        </p:txBody>
      </p:sp>
      <p:sp>
        <p:nvSpPr>
          <p:cNvPr id="679" name="Google Shape;679;p67"/>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sp>
        <p:nvSpPr>
          <p:cNvPr id="680" name="Google Shape;680;p67"/>
          <p:cNvSpPr/>
          <p:nvPr/>
        </p:nvSpPr>
        <p:spPr>
          <a:xfrm>
            <a:off x="303325" y="217300"/>
            <a:ext cx="2723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FOR TILES</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GAP SPACERS</a:t>
            </a:r>
            <a:endParaRPr sz="1500">
              <a:solidFill>
                <a:srgbClr val="212121"/>
              </a:solidFill>
              <a:latin typeface="Montserrat"/>
              <a:ea typeface="Montserrat"/>
              <a:cs typeface="Montserrat"/>
              <a:sym typeface="Montserrat"/>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pic>
        <p:nvPicPr>
          <p:cNvPr id="685" name="Google Shape;685;p68"/>
          <p:cNvPicPr preferRelativeResize="0"/>
          <p:nvPr/>
        </p:nvPicPr>
        <p:blipFill>
          <a:blip r:embed="rId3">
            <a:alphaModFix/>
          </a:blip>
          <a:stretch>
            <a:fillRect/>
          </a:stretch>
        </p:blipFill>
        <p:spPr>
          <a:xfrm>
            <a:off x="2864048" y="303424"/>
            <a:ext cx="6175225" cy="5537876"/>
          </a:xfrm>
          <a:prstGeom prst="rect">
            <a:avLst/>
          </a:prstGeom>
          <a:noFill/>
          <a:ln>
            <a:noFill/>
          </a:ln>
        </p:spPr>
      </p:pic>
      <p:sp>
        <p:nvSpPr>
          <p:cNvPr id="686" name="Google Shape;686;p68"/>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687" name="Google Shape;687;p68"/>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STANDARD</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accessories</a:t>
            </a:r>
            <a:endParaRPr sz="2000">
              <a:solidFill>
                <a:srgbClr val="212121"/>
              </a:solidFill>
              <a:latin typeface="Montserrat"/>
              <a:ea typeface="Montserrat"/>
              <a:cs typeface="Montserrat"/>
              <a:sym typeface="Montserrat"/>
            </a:endParaRPr>
          </a:p>
        </p:txBody>
      </p:sp>
      <p:sp>
        <p:nvSpPr>
          <p:cNvPr id="688" name="Google Shape;688;p68"/>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sp>
        <p:nvSpPr>
          <p:cNvPr id="689" name="Google Shape;689;p68"/>
          <p:cNvSpPr/>
          <p:nvPr/>
        </p:nvSpPr>
        <p:spPr>
          <a:xfrm>
            <a:off x="303325" y="217300"/>
            <a:ext cx="2723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FOR TILES</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GAP SPACERS</a:t>
            </a:r>
            <a:endParaRPr sz="1500">
              <a:solidFill>
                <a:srgbClr val="212121"/>
              </a:solidFill>
              <a:latin typeface="Montserrat"/>
              <a:ea typeface="Montserrat"/>
              <a:cs typeface="Montserrat"/>
              <a:sym typeface="Montserrat"/>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69"/>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695" name="Google Shape;695;p69"/>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STANDARD</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accessories</a:t>
            </a:r>
            <a:endParaRPr sz="2000">
              <a:solidFill>
                <a:srgbClr val="212121"/>
              </a:solidFill>
              <a:latin typeface="Montserrat"/>
              <a:ea typeface="Montserrat"/>
              <a:cs typeface="Montserrat"/>
              <a:sym typeface="Montserrat"/>
            </a:endParaRPr>
          </a:p>
        </p:txBody>
      </p:sp>
      <p:sp>
        <p:nvSpPr>
          <p:cNvPr id="696" name="Google Shape;696;p69"/>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sp>
        <p:nvSpPr>
          <p:cNvPr id="697" name="Google Shape;697;p69"/>
          <p:cNvSpPr/>
          <p:nvPr/>
        </p:nvSpPr>
        <p:spPr>
          <a:xfrm>
            <a:off x="303325" y="217300"/>
            <a:ext cx="2723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FOR TILES</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SELF LEVELING HEAD</a:t>
            </a:r>
            <a:endParaRPr sz="1500">
              <a:solidFill>
                <a:srgbClr val="212121"/>
              </a:solidFill>
              <a:latin typeface="Montserrat"/>
              <a:ea typeface="Montserrat"/>
              <a:cs typeface="Montserrat"/>
              <a:sym typeface="Montserrat"/>
            </a:endParaRPr>
          </a:p>
        </p:txBody>
      </p:sp>
      <p:pic>
        <p:nvPicPr>
          <p:cNvPr id="698" name="Google Shape;698;p69"/>
          <p:cNvPicPr preferRelativeResize="0"/>
          <p:nvPr/>
        </p:nvPicPr>
        <p:blipFill>
          <a:blip r:embed="rId3">
            <a:alphaModFix/>
          </a:blip>
          <a:stretch>
            <a:fillRect/>
          </a:stretch>
        </p:blipFill>
        <p:spPr>
          <a:xfrm>
            <a:off x="1997350" y="901050"/>
            <a:ext cx="5675050" cy="378099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70"/>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704" name="Google Shape;704;p70"/>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STANDARD</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accessories</a:t>
            </a:r>
            <a:endParaRPr sz="2000">
              <a:solidFill>
                <a:srgbClr val="212121"/>
              </a:solidFill>
              <a:latin typeface="Montserrat"/>
              <a:ea typeface="Montserrat"/>
              <a:cs typeface="Montserrat"/>
              <a:sym typeface="Montserrat"/>
            </a:endParaRPr>
          </a:p>
        </p:txBody>
      </p:sp>
      <p:sp>
        <p:nvSpPr>
          <p:cNvPr id="705" name="Google Shape;705;p70"/>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sp>
        <p:nvSpPr>
          <p:cNvPr id="706" name="Google Shape;706;p70"/>
          <p:cNvSpPr/>
          <p:nvPr/>
        </p:nvSpPr>
        <p:spPr>
          <a:xfrm>
            <a:off x="303325" y="217300"/>
            <a:ext cx="2723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FOR TILES</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SELF LEVELING HEAD</a:t>
            </a:r>
            <a:endParaRPr sz="1500">
              <a:solidFill>
                <a:srgbClr val="212121"/>
              </a:solidFill>
              <a:latin typeface="Montserrat"/>
              <a:ea typeface="Montserrat"/>
              <a:cs typeface="Montserrat"/>
              <a:sym typeface="Montserrat"/>
            </a:endParaRPr>
          </a:p>
        </p:txBody>
      </p:sp>
      <p:pic>
        <p:nvPicPr>
          <p:cNvPr id="707" name="Google Shape;707;p70"/>
          <p:cNvPicPr preferRelativeResize="0"/>
          <p:nvPr/>
        </p:nvPicPr>
        <p:blipFill>
          <a:blip r:embed="rId3">
            <a:alphaModFix/>
          </a:blip>
          <a:stretch>
            <a:fillRect/>
          </a:stretch>
        </p:blipFill>
        <p:spPr>
          <a:xfrm>
            <a:off x="3557236" y="159750"/>
            <a:ext cx="3180151" cy="6190074"/>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71"/>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713" name="Google Shape;713;p71"/>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STANDARD</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accessories</a:t>
            </a:r>
            <a:endParaRPr sz="2000">
              <a:solidFill>
                <a:srgbClr val="212121"/>
              </a:solidFill>
              <a:latin typeface="Montserrat"/>
              <a:ea typeface="Montserrat"/>
              <a:cs typeface="Montserrat"/>
              <a:sym typeface="Montserrat"/>
            </a:endParaRPr>
          </a:p>
        </p:txBody>
      </p:sp>
      <p:sp>
        <p:nvSpPr>
          <p:cNvPr id="714" name="Google Shape;714;p71"/>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sp>
        <p:nvSpPr>
          <p:cNvPr id="715" name="Google Shape;715;p71"/>
          <p:cNvSpPr/>
          <p:nvPr/>
        </p:nvSpPr>
        <p:spPr>
          <a:xfrm>
            <a:off x="303325" y="217300"/>
            <a:ext cx="2723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FOR TILES</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SELF LEVELING HEAD</a:t>
            </a:r>
            <a:endParaRPr sz="1500">
              <a:solidFill>
                <a:srgbClr val="212121"/>
              </a:solidFill>
              <a:latin typeface="Montserrat"/>
              <a:ea typeface="Montserrat"/>
              <a:cs typeface="Montserrat"/>
              <a:sym typeface="Montserrat"/>
            </a:endParaRPr>
          </a:p>
        </p:txBody>
      </p:sp>
      <p:pic>
        <p:nvPicPr>
          <p:cNvPr id="716" name="Google Shape;716;p71"/>
          <p:cNvPicPr preferRelativeResize="0"/>
          <p:nvPr/>
        </p:nvPicPr>
        <p:blipFill>
          <a:blip r:embed="rId3">
            <a:alphaModFix/>
          </a:blip>
          <a:stretch>
            <a:fillRect/>
          </a:stretch>
        </p:blipFill>
        <p:spPr>
          <a:xfrm>
            <a:off x="832888" y="739750"/>
            <a:ext cx="7478237" cy="420650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72"/>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722" name="Google Shape;722;p72"/>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STANDARD</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accessories</a:t>
            </a:r>
            <a:endParaRPr sz="2000">
              <a:solidFill>
                <a:srgbClr val="212121"/>
              </a:solidFill>
              <a:latin typeface="Montserrat"/>
              <a:ea typeface="Montserrat"/>
              <a:cs typeface="Montserrat"/>
              <a:sym typeface="Montserrat"/>
            </a:endParaRPr>
          </a:p>
        </p:txBody>
      </p:sp>
      <p:sp>
        <p:nvSpPr>
          <p:cNvPr id="723" name="Google Shape;723;p72"/>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sp>
        <p:nvSpPr>
          <p:cNvPr id="724" name="Google Shape;724;p72"/>
          <p:cNvSpPr/>
          <p:nvPr/>
        </p:nvSpPr>
        <p:spPr>
          <a:xfrm>
            <a:off x="303325" y="217300"/>
            <a:ext cx="2723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FOR TILES</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SELF LEVELING HEAD</a:t>
            </a:r>
            <a:endParaRPr sz="1500">
              <a:solidFill>
                <a:srgbClr val="212121"/>
              </a:solidFill>
              <a:latin typeface="Montserrat"/>
              <a:ea typeface="Montserrat"/>
              <a:cs typeface="Montserrat"/>
              <a:sym typeface="Montserrat"/>
            </a:endParaRPr>
          </a:p>
        </p:txBody>
      </p:sp>
      <p:pic>
        <p:nvPicPr>
          <p:cNvPr id="725" name="Google Shape;725;p72"/>
          <p:cNvPicPr preferRelativeResize="0"/>
          <p:nvPr/>
        </p:nvPicPr>
        <p:blipFill>
          <a:blip r:embed="rId3">
            <a:alphaModFix/>
          </a:blip>
          <a:stretch>
            <a:fillRect/>
          </a:stretch>
        </p:blipFill>
        <p:spPr>
          <a:xfrm>
            <a:off x="832875" y="739750"/>
            <a:ext cx="7478237" cy="420650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73"/>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731" name="Google Shape;731;p73"/>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STANDARD</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accessories</a:t>
            </a:r>
            <a:endParaRPr sz="2000">
              <a:solidFill>
                <a:srgbClr val="212121"/>
              </a:solidFill>
              <a:latin typeface="Montserrat"/>
              <a:ea typeface="Montserrat"/>
              <a:cs typeface="Montserrat"/>
              <a:sym typeface="Montserrat"/>
            </a:endParaRPr>
          </a:p>
        </p:txBody>
      </p:sp>
      <p:sp>
        <p:nvSpPr>
          <p:cNvPr id="732" name="Google Shape;732;p73"/>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sp>
        <p:nvSpPr>
          <p:cNvPr id="733" name="Google Shape;733;p73"/>
          <p:cNvSpPr/>
          <p:nvPr/>
        </p:nvSpPr>
        <p:spPr>
          <a:xfrm>
            <a:off x="303325" y="217300"/>
            <a:ext cx="2723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FOR TILES</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RUBBER SHIM</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SH100</a:t>
            </a:r>
            <a:endParaRPr sz="1500">
              <a:solidFill>
                <a:srgbClr val="212121"/>
              </a:solidFill>
              <a:latin typeface="Montserrat"/>
              <a:ea typeface="Montserrat"/>
              <a:cs typeface="Montserrat"/>
              <a:sym typeface="Montserrat"/>
            </a:endParaRPr>
          </a:p>
        </p:txBody>
      </p:sp>
      <p:pic>
        <p:nvPicPr>
          <p:cNvPr id="734" name="Google Shape;734;p73"/>
          <p:cNvPicPr preferRelativeResize="0"/>
          <p:nvPr/>
        </p:nvPicPr>
        <p:blipFill>
          <a:blip r:embed="rId3">
            <a:alphaModFix/>
          </a:blip>
          <a:stretch>
            <a:fillRect/>
          </a:stretch>
        </p:blipFill>
        <p:spPr>
          <a:xfrm>
            <a:off x="2103725" y="1400075"/>
            <a:ext cx="4936550" cy="2782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1"/>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czym są tarasy wentylowane?</a:t>
            </a:r>
            <a:endParaRPr sz="600">
              <a:highlight>
                <a:srgbClr val="FF9900"/>
              </a:highlight>
            </a:endParaRPr>
          </a:p>
        </p:txBody>
      </p:sp>
      <p:sp>
        <p:nvSpPr>
          <p:cNvPr id="90" name="Google Shape;90;p11"/>
          <p:cNvSpPr/>
          <p:nvPr/>
        </p:nvSpPr>
        <p:spPr>
          <a:xfrm>
            <a:off x="4381225" y="5078950"/>
            <a:ext cx="44388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a:t>MOŻLIWOŚĆ PODNIESIENIA POZIOMU TARASU DO ŻĄDANEJ WYSOKOŚCI</a:t>
            </a:r>
            <a:endParaRPr/>
          </a:p>
        </p:txBody>
      </p:sp>
      <p:pic>
        <p:nvPicPr>
          <p:cNvPr id="91" name="Google Shape;91;p11"/>
          <p:cNvPicPr preferRelativeResize="0"/>
          <p:nvPr/>
        </p:nvPicPr>
        <p:blipFill rotWithShape="1">
          <a:blip r:embed="rId3">
            <a:alphaModFix/>
          </a:blip>
          <a:srcRect b="0" l="17976" r="17982" t="0"/>
          <a:stretch/>
        </p:blipFill>
        <p:spPr>
          <a:xfrm>
            <a:off x="-1832" y="0"/>
            <a:ext cx="9143999" cy="4572000"/>
          </a:xfrm>
          <a:prstGeom prst="rect">
            <a:avLst/>
          </a:prstGeom>
          <a:noFill/>
          <a:ln>
            <a:noFill/>
          </a:ln>
        </p:spPr>
      </p:pic>
      <p:sp>
        <p:nvSpPr>
          <p:cNvPr id="92" name="Google Shape;92;p11"/>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93" name="Google Shape;93;p11"/>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cxnSp>
        <p:nvCxnSpPr>
          <p:cNvPr id="94" name="Google Shape;94;p11"/>
          <p:cNvCxnSpPr/>
          <p:nvPr/>
        </p:nvCxnSpPr>
        <p:spPr>
          <a:xfrm flipH="1">
            <a:off x="4191275" y="819025"/>
            <a:ext cx="22200" cy="661200"/>
          </a:xfrm>
          <a:prstGeom prst="straightConnector1">
            <a:avLst/>
          </a:prstGeom>
          <a:noFill/>
          <a:ln cap="flat" cmpd="sng" w="38100">
            <a:solidFill>
              <a:srgbClr val="FF9900"/>
            </a:solidFill>
            <a:prstDash val="solid"/>
            <a:round/>
            <a:headEnd len="med" w="med" type="none"/>
            <a:tailEnd len="med" w="med" type="triangle"/>
          </a:ln>
        </p:spPr>
      </p:cxnSp>
      <p:cxnSp>
        <p:nvCxnSpPr>
          <p:cNvPr id="95" name="Google Shape;95;p11"/>
          <p:cNvCxnSpPr/>
          <p:nvPr/>
        </p:nvCxnSpPr>
        <p:spPr>
          <a:xfrm rot="10800000">
            <a:off x="4274725" y="3181925"/>
            <a:ext cx="195300" cy="439500"/>
          </a:xfrm>
          <a:prstGeom prst="straightConnector1">
            <a:avLst/>
          </a:prstGeom>
          <a:noFill/>
          <a:ln cap="flat" cmpd="sng" w="38100">
            <a:solidFill>
              <a:srgbClr val="FF9900"/>
            </a:solidFill>
            <a:prstDash val="solid"/>
            <a:round/>
            <a:headEnd len="med" w="med" type="none"/>
            <a:tailEnd len="med" w="med" type="triangle"/>
          </a:ln>
        </p:spPr>
      </p:cxnSp>
      <p:sp>
        <p:nvSpPr>
          <p:cNvPr id="96" name="Google Shape;96;p11"/>
          <p:cNvSpPr/>
          <p:nvPr/>
        </p:nvSpPr>
        <p:spPr>
          <a:xfrm>
            <a:off x="2117325" y="554100"/>
            <a:ext cx="5925900" cy="2649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a:t>ON THIS LEVEL WE NEED TO HAVE TERRACE TOP SURFACE</a:t>
            </a:r>
            <a:endParaRPr/>
          </a:p>
        </p:txBody>
      </p:sp>
      <p:sp>
        <p:nvSpPr>
          <p:cNvPr id="97" name="Google Shape;97;p11"/>
          <p:cNvSpPr/>
          <p:nvPr/>
        </p:nvSpPr>
        <p:spPr>
          <a:xfrm>
            <a:off x="2170600" y="3696400"/>
            <a:ext cx="5572800" cy="2649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a:t>ON THIS LEVE WE HAVE CURRENT GROUND/BASIS</a:t>
            </a:r>
            <a:endParaRPr/>
          </a:p>
          <a:p>
            <a:pPr indent="0" lvl="0" marL="0" marR="0" rtl="0" algn="just">
              <a:lnSpc>
                <a:spcPct val="120000"/>
              </a:lnSpc>
              <a:spcBef>
                <a:spcPts val="0"/>
              </a:spcBef>
              <a:spcAft>
                <a:spcPts val="0"/>
              </a:spcAft>
              <a:buClr>
                <a:srgbClr val="5E5E5E"/>
              </a:buClr>
              <a:buSzPts val="300"/>
              <a:buFont typeface="Montserra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74"/>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740" name="Google Shape;740;p74"/>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STANDARD</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accessories</a:t>
            </a:r>
            <a:endParaRPr sz="2000">
              <a:solidFill>
                <a:srgbClr val="212121"/>
              </a:solidFill>
              <a:latin typeface="Montserrat"/>
              <a:ea typeface="Montserrat"/>
              <a:cs typeface="Montserrat"/>
              <a:sym typeface="Montserrat"/>
            </a:endParaRPr>
          </a:p>
        </p:txBody>
      </p:sp>
      <p:sp>
        <p:nvSpPr>
          <p:cNvPr id="741" name="Google Shape;741;p74"/>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sp>
        <p:nvSpPr>
          <p:cNvPr id="742" name="Google Shape;742;p74"/>
          <p:cNvSpPr/>
          <p:nvPr/>
        </p:nvSpPr>
        <p:spPr>
          <a:xfrm>
            <a:off x="303325" y="217300"/>
            <a:ext cx="2723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FOR TILES</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RUBBER SHIM</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SH100</a:t>
            </a:r>
            <a:endParaRPr sz="1500">
              <a:solidFill>
                <a:srgbClr val="212121"/>
              </a:solidFill>
              <a:latin typeface="Montserrat"/>
              <a:ea typeface="Montserrat"/>
              <a:cs typeface="Montserrat"/>
              <a:sym typeface="Montserrat"/>
            </a:endParaRPr>
          </a:p>
        </p:txBody>
      </p:sp>
      <p:pic>
        <p:nvPicPr>
          <p:cNvPr id="743" name="Google Shape;743;p74"/>
          <p:cNvPicPr preferRelativeResize="0"/>
          <p:nvPr/>
        </p:nvPicPr>
        <p:blipFill>
          <a:blip r:embed="rId3">
            <a:alphaModFix/>
          </a:blip>
          <a:stretch>
            <a:fillRect/>
          </a:stretch>
        </p:blipFill>
        <p:spPr>
          <a:xfrm>
            <a:off x="2968225" y="462850"/>
            <a:ext cx="5812174" cy="4584352"/>
          </a:xfrm>
          <a:prstGeom prst="rect">
            <a:avLst/>
          </a:prstGeom>
          <a:noFill/>
          <a:ln>
            <a:noFill/>
          </a:ln>
        </p:spPr>
      </p:pic>
      <p:cxnSp>
        <p:nvCxnSpPr>
          <p:cNvPr id="744" name="Google Shape;744;p74"/>
          <p:cNvCxnSpPr/>
          <p:nvPr/>
        </p:nvCxnSpPr>
        <p:spPr>
          <a:xfrm>
            <a:off x="5445225" y="165500"/>
            <a:ext cx="595200" cy="970500"/>
          </a:xfrm>
          <a:prstGeom prst="straightConnector1">
            <a:avLst/>
          </a:prstGeom>
          <a:noFill/>
          <a:ln cap="flat" cmpd="sng" w="76200">
            <a:solidFill>
              <a:srgbClr val="FF0000"/>
            </a:solidFill>
            <a:prstDash val="solid"/>
            <a:round/>
            <a:headEnd len="med" w="med" type="none"/>
            <a:tailEnd len="med" w="med" type="triangle"/>
          </a:ln>
        </p:spPr>
      </p:cxn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75"/>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750" name="Google Shape;750;p75"/>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STANDARD</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accessories</a:t>
            </a:r>
            <a:endParaRPr sz="2000">
              <a:solidFill>
                <a:srgbClr val="212121"/>
              </a:solidFill>
              <a:latin typeface="Montserrat"/>
              <a:ea typeface="Montserrat"/>
              <a:cs typeface="Montserrat"/>
              <a:sym typeface="Montserrat"/>
            </a:endParaRPr>
          </a:p>
        </p:txBody>
      </p:sp>
      <p:sp>
        <p:nvSpPr>
          <p:cNvPr id="751" name="Google Shape;751;p75"/>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sp>
        <p:nvSpPr>
          <p:cNvPr id="752" name="Google Shape;752;p75"/>
          <p:cNvSpPr/>
          <p:nvPr/>
        </p:nvSpPr>
        <p:spPr>
          <a:xfrm>
            <a:off x="303325" y="217300"/>
            <a:ext cx="2723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FOR TILES</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RUBBER SHIM</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SH100</a:t>
            </a:r>
            <a:endParaRPr sz="1500">
              <a:solidFill>
                <a:srgbClr val="212121"/>
              </a:solidFill>
              <a:latin typeface="Montserrat"/>
              <a:ea typeface="Montserrat"/>
              <a:cs typeface="Montserrat"/>
              <a:sym typeface="Montserrat"/>
            </a:endParaRPr>
          </a:p>
        </p:txBody>
      </p:sp>
      <p:pic>
        <p:nvPicPr>
          <p:cNvPr id="753" name="Google Shape;753;p75"/>
          <p:cNvPicPr preferRelativeResize="0"/>
          <p:nvPr/>
        </p:nvPicPr>
        <p:blipFill>
          <a:blip r:embed="rId3">
            <a:alphaModFix/>
          </a:blip>
          <a:stretch>
            <a:fillRect/>
          </a:stretch>
        </p:blipFill>
        <p:spPr>
          <a:xfrm>
            <a:off x="2706874" y="317400"/>
            <a:ext cx="5776850" cy="472979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pic>
        <p:nvPicPr>
          <p:cNvPr id="758" name="Google Shape;758;p76"/>
          <p:cNvPicPr preferRelativeResize="0"/>
          <p:nvPr/>
        </p:nvPicPr>
        <p:blipFill>
          <a:blip r:embed="rId3">
            <a:alphaModFix/>
          </a:blip>
          <a:stretch>
            <a:fillRect/>
          </a:stretch>
        </p:blipFill>
        <p:spPr>
          <a:xfrm>
            <a:off x="1187300" y="622150"/>
            <a:ext cx="7776576" cy="5181150"/>
          </a:xfrm>
          <a:prstGeom prst="rect">
            <a:avLst/>
          </a:prstGeom>
          <a:noFill/>
          <a:ln>
            <a:noFill/>
          </a:ln>
        </p:spPr>
      </p:pic>
      <p:sp>
        <p:nvSpPr>
          <p:cNvPr id="759" name="Google Shape;759;p76"/>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760" name="Google Shape;760;p76"/>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STANDARD</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accessories</a:t>
            </a:r>
            <a:endParaRPr sz="2000">
              <a:solidFill>
                <a:srgbClr val="212121"/>
              </a:solidFill>
              <a:latin typeface="Montserrat"/>
              <a:ea typeface="Montserrat"/>
              <a:cs typeface="Montserrat"/>
              <a:sym typeface="Montserrat"/>
            </a:endParaRPr>
          </a:p>
        </p:txBody>
      </p:sp>
      <p:sp>
        <p:nvSpPr>
          <p:cNvPr id="761" name="Google Shape;761;p76"/>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sp>
        <p:nvSpPr>
          <p:cNvPr id="762" name="Google Shape;762;p76"/>
          <p:cNvSpPr/>
          <p:nvPr/>
        </p:nvSpPr>
        <p:spPr>
          <a:xfrm>
            <a:off x="303325" y="217300"/>
            <a:ext cx="2723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FOR TILES</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RUBBER SHIM</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SH100</a:t>
            </a:r>
            <a:endParaRPr sz="1500">
              <a:solidFill>
                <a:srgbClr val="212121"/>
              </a:solidFill>
              <a:latin typeface="Montserrat"/>
              <a:ea typeface="Montserrat"/>
              <a:cs typeface="Montserrat"/>
              <a:sym typeface="Montserrat"/>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77"/>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768" name="Google Shape;768;p77"/>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STANDARD</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accessories</a:t>
            </a:r>
            <a:endParaRPr sz="2000">
              <a:solidFill>
                <a:srgbClr val="212121"/>
              </a:solidFill>
              <a:latin typeface="Montserrat"/>
              <a:ea typeface="Montserrat"/>
              <a:cs typeface="Montserrat"/>
              <a:sym typeface="Montserrat"/>
            </a:endParaRPr>
          </a:p>
        </p:txBody>
      </p:sp>
      <p:sp>
        <p:nvSpPr>
          <p:cNvPr id="769" name="Google Shape;769;p77"/>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sp>
        <p:nvSpPr>
          <p:cNvPr id="770" name="Google Shape;770;p77"/>
          <p:cNvSpPr/>
          <p:nvPr/>
        </p:nvSpPr>
        <p:spPr>
          <a:xfrm>
            <a:off x="303325" y="217300"/>
            <a:ext cx="2723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FOR DECKING</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JOIST ADAPTER</a:t>
            </a:r>
            <a:endParaRPr sz="1500">
              <a:solidFill>
                <a:srgbClr val="212121"/>
              </a:solidFill>
              <a:latin typeface="Montserrat"/>
              <a:ea typeface="Montserrat"/>
              <a:cs typeface="Montserrat"/>
              <a:sym typeface="Montserrat"/>
            </a:endParaRPr>
          </a:p>
        </p:txBody>
      </p:sp>
      <p:pic>
        <p:nvPicPr>
          <p:cNvPr id="771" name="Google Shape;771;p77"/>
          <p:cNvPicPr preferRelativeResize="0"/>
          <p:nvPr/>
        </p:nvPicPr>
        <p:blipFill>
          <a:blip r:embed="rId3">
            <a:alphaModFix/>
          </a:blip>
          <a:stretch>
            <a:fillRect/>
          </a:stretch>
        </p:blipFill>
        <p:spPr>
          <a:xfrm>
            <a:off x="459522" y="1233352"/>
            <a:ext cx="2352150" cy="2004650"/>
          </a:xfrm>
          <a:prstGeom prst="rect">
            <a:avLst/>
          </a:prstGeom>
          <a:noFill/>
          <a:ln>
            <a:noFill/>
          </a:ln>
        </p:spPr>
      </p:pic>
      <p:pic>
        <p:nvPicPr>
          <p:cNvPr id="772" name="Google Shape;772;p77"/>
          <p:cNvPicPr preferRelativeResize="0"/>
          <p:nvPr/>
        </p:nvPicPr>
        <p:blipFill rotWithShape="1">
          <a:blip r:embed="rId4">
            <a:alphaModFix/>
          </a:blip>
          <a:srcRect b="24023" l="0" r="0" t="0"/>
          <a:stretch/>
        </p:blipFill>
        <p:spPr>
          <a:xfrm>
            <a:off x="3887975" y="93600"/>
            <a:ext cx="3327176" cy="47027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78"/>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778" name="Google Shape;778;p78"/>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STANDARD</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accessories</a:t>
            </a:r>
            <a:endParaRPr sz="2000">
              <a:solidFill>
                <a:srgbClr val="212121"/>
              </a:solidFill>
              <a:latin typeface="Montserrat"/>
              <a:ea typeface="Montserrat"/>
              <a:cs typeface="Montserrat"/>
              <a:sym typeface="Montserrat"/>
            </a:endParaRPr>
          </a:p>
        </p:txBody>
      </p:sp>
      <p:sp>
        <p:nvSpPr>
          <p:cNvPr id="779" name="Google Shape;779;p78"/>
          <p:cNvSpPr/>
          <p:nvPr/>
        </p:nvSpPr>
        <p:spPr>
          <a:xfrm>
            <a:off x="7078750" y="6494875"/>
            <a:ext cx="20649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STANDARD Series</a:t>
            </a:r>
            <a:endParaRPr b="1" sz="1700">
              <a:solidFill>
                <a:srgbClr val="212121"/>
              </a:solidFill>
              <a:latin typeface="Montserrat"/>
              <a:ea typeface="Montserrat"/>
              <a:cs typeface="Montserrat"/>
              <a:sym typeface="Montserrat"/>
            </a:endParaRPr>
          </a:p>
        </p:txBody>
      </p:sp>
      <p:sp>
        <p:nvSpPr>
          <p:cNvPr id="780" name="Google Shape;780;p78"/>
          <p:cNvSpPr/>
          <p:nvPr/>
        </p:nvSpPr>
        <p:spPr>
          <a:xfrm>
            <a:off x="303325" y="217300"/>
            <a:ext cx="2723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FOR DECKING</a:t>
            </a:r>
            <a:endParaRPr sz="15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JOIST ADAPTER</a:t>
            </a:r>
            <a:endParaRPr sz="1500">
              <a:solidFill>
                <a:srgbClr val="212121"/>
              </a:solidFill>
              <a:latin typeface="Montserrat"/>
              <a:ea typeface="Montserrat"/>
              <a:cs typeface="Montserrat"/>
              <a:sym typeface="Montserrat"/>
            </a:endParaRPr>
          </a:p>
        </p:txBody>
      </p:sp>
      <p:pic>
        <p:nvPicPr>
          <p:cNvPr id="781" name="Google Shape;781;p78"/>
          <p:cNvPicPr preferRelativeResize="0"/>
          <p:nvPr/>
        </p:nvPicPr>
        <p:blipFill>
          <a:blip r:embed="rId3">
            <a:alphaModFix/>
          </a:blip>
          <a:stretch>
            <a:fillRect/>
          </a:stretch>
        </p:blipFill>
        <p:spPr>
          <a:xfrm>
            <a:off x="3674811" y="152400"/>
            <a:ext cx="4647863" cy="578272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79"/>
          <p:cNvSpPr/>
          <p:nvPr/>
        </p:nvSpPr>
        <p:spPr>
          <a:xfrm>
            <a:off x="4572000" y="5078950"/>
            <a:ext cx="4260600" cy="104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Terrace floor elements should be moved away from the edge limit, e.g. a wall, to prevent damage. A dilatation clip should be used between the first / last tile and the wall.</a:t>
            </a:r>
            <a:endParaRPr sz="1200">
              <a:highlight>
                <a:srgbClr val="FFFFFF"/>
              </a:highlight>
            </a:endParaRPr>
          </a:p>
        </p:txBody>
      </p:sp>
      <p:sp>
        <p:nvSpPr>
          <p:cNvPr id="787" name="Google Shape;787;p79"/>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788" name="Google Shape;788;p79"/>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up to wall distance</a:t>
            </a:r>
            <a:endParaRPr sz="2000">
              <a:solidFill>
                <a:srgbClr val="212121"/>
              </a:solidFill>
              <a:highlight>
                <a:srgbClr val="FF9900"/>
              </a:highlight>
              <a:latin typeface="Montserrat"/>
              <a:ea typeface="Montserrat"/>
              <a:cs typeface="Montserrat"/>
              <a:sym typeface="Montserrat"/>
            </a:endParaRPr>
          </a:p>
        </p:txBody>
      </p:sp>
      <p:pic>
        <p:nvPicPr>
          <p:cNvPr id="789" name="Google Shape;789;p79"/>
          <p:cNvPicPr preferRelativeResize="0"/>
          <p:nvPr/>
        </p:nvPicPr>
        <p:blipFill>
          <a:blip r:embed="rId3">
            <a:alphaModFix/>
          </a:blip>
          <a:stretch>
            <a:fillRect/>
          </a:stretch>
        </p:blipFill>
        <p:spPr>
          <a:xfrm>
            <a:off x="3014625" y="730951"/>
            <a:ext cx="5914274" cy="3940374"/>
          </a:xfrm>
          <a:prstGeom prst="rect">
            <a:avLst/>
          </a:prstGeom>
          <a:noFill/>
          <a:ln>
            <a:noFill/>
          </a:ln>
        </p:spPr>
      </p:pic>
      <p:pic>
        <p:nvPicPr>
          <p:cNvPr id="790" name="Google Shape;790;p79"/>
          <p:cNvPicPr preferRelativeResize="0"/>
          <p:nvPr/>
        </p:nvPicPr>
        <p:blipFill>
          <a:blip r:embed="rId4">
            <a:alphaModFix/>
          </a:blip>
          <a:stretch>
            <a:fillRect/>
          </a:stretch>
        </p:blipFill>
        <p:spPr>
          <a:xfrm>
            <a:off x="84276" y="1355825"/>
            <a:ext cx="3597300" cy="23967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pic>
        <p:nvPicPr>
          <p:cNvPr id="795" name="Google Shape;795;p80"/>
          <p:cNvPicPr preferRelativeResize="0"/>
          <p:nvPr/>
        </p:nvPicPr>
        <p:blipFill rotWithShape="1">
          <a:blip r:embed="rId3">
            <a:alphaModFix/>
          </a:blip>
          <a:srcRect b="0" l="36588" r="15383" t="0"/>
          <a:stretch/>
        </p:blipFill>
        <p:spPr>
          <a:xfrm>
            <a:off x="4572000" y="0"/>
            <a:ext cx="4570180" cy="4571999"/>
          </a:xfrm>
          <a:prstGeom prst="rect">
            <a:avLst/>
          </a:prstGeom>
          <a:noFill/>
          <a:ln>
            <a:noFill/>
          </a:ln>
        </p:spPr>
      </p:pic>
      <p:sp>
        <p:nvSpPr>
          <p:cNvPr id="796" name="Google Shape;796;p80"/>
          <p:cNvSpPr/>
          <p:nvPr/>
        </p:nvSpPr>
        <p:spPr>
          <a:xfrm>
            <a:off x="4572000" y="5078950"/>
            <a:ext cx="4260600" cy="104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Terrace floor elements should be moved away from the edge limit, e.g. a wall, to prevent damage. A dilatation clip should be used between the first / last tile and the wall.</a:t>
            </a:r>
            <a:endParaRPr sz="1200">
              <a:highlight>
                <a:srgbClr val="FFFFFF"/>
              </a:highlight>
            </a:endParaRPr>
          </a:p>
        </p:txBody>
      </p:sp>
      <p:sp>
        <p:nvSpPr>
          <p:cNvPr id="797" name="Google Shape;797;p80"/>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798" name="Google Shape;798;p80"/>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up to wall distance</a:t>
            </a:r>
            <a:endParaRPr sz="2000">
              <a:solidFill>
                <a:srgbClr val="212121"/>
              </a:solidFill>
              <a:highlight>
                <a:srgbClr val="FF9900"/>
              </a:highlight>
              <a:latin typeface="Montserrat"/>
              <a:ea typeface="Montserrat"/>
              <a:cs typeface="Montserrat"/>
              <a:sym typeface="Montserrat"/>
            </a:endParaRPr>
          </a:p>
        </p:txBody>
      </p:sp>
      <p:pic>
        <p:nvPicPr>
          <p:cNvPr id="799" name="Google Shape;799;p80"/>
          <p:cNvPicPr preferRelativeResize="0"/>
          <p:nvPr/>
        </p:nvPicPr>
        <p:blipFill>
          <a:blip r:embed="rId4">
            <a:alphaModFix/>
          </a:blip>
          <a:stretch>
            <a:fillRect/>
          </a:stretch>
        </p:blipFill>
        <p:spPr>
          <a:xfrm>
            <a:off x="284925" y="83325"/>
            <a:ext cx="3886806" cy="4488674"/>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81"/>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805" name="Google Shape;805;p81"/>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AKCESORIA</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Vertical closure clips</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Upper clip DDPEDU</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Lower clip DDPEDL</a:t>
            </a:r>
            <a:endParaRPr sz="2000">
              <a:solidFill>
                <a:srgbClr val="212121"/>
              </a:solidFill>
              <a:latin typeface="Montserrat"/>
              <a:ea typeface="Montserrat"/>
              <a:cs typeface="Montserrat"/>
              <a:sym typeface="Montserrat"/>
            </a:endParaRPr>
          </a:p>
        </p:txBody>
      </p:sp>
      <p:sp>
        <p:nvSpPr>
          <p:cNvPr id="806" name="Google Shape;806;p81"/>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To use with a STANDARD Series</a:t>
            </a:r>
            <a:endParaRPr b="1" sz="1500"/>
          </a:p>
        </p:txBody>
      </p:sp>
      <p:sp>
        <p:nvSpPr>
          <p:cNvPr id="807" name="Google Shape;807;p81"/>
          <p:cNvSpPr/>
          <p:nvPr/>
        </p:nvSpPr>
        <p:spPr>
          <a:xfrm>
            <a:off x="7711575" y="6494875"/>
            <a:ext cx="14325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Accessories</a:t>
            </a:r>
            <a:endParaRPr b="1" sz="1700">
              <a:solidFill>
                <a:srgbClr val="212121"/>
              </a:solidFill>
              <a:latin typeface="Montserrat"/>
              <a:ea typeface="Montserrat"/>
              <a:cs typeface="Montserrat"/>
              <a:sym typeface="Montserrat"/>
            </a:endParaRPr>
          </a:p>
        </p:txBody>
      </p:sp>
      <p:pic>
        <p:nvPicPr>
          <p:cNvPr id="808" name="Google Shape;808;p81"/>
          <p:cNvPicPr preferRelativeResize="0"/>
          <p:nvPr/>
        </p:nvPicPr>
        <p:blipFill>
          <a:blip r:embed="rId3">
            <a:alphaModFix/>
          </a:blip>
          <a:stretch>
            <a:fillRect/>
          </a:stretch>
        </p:blipFill>
        <p:spPr>
          <a:xfrm>
            <a:off x="439050" y="152400"/>
            <a:ext cx="7783819" cy="4378398"/>
          </a:xfrm>
          <a:prstGeom prst="rect">
            <a:avLst/>
          </a:prstGeom>
          <a:noFill/>
          <a:ln>
            <a:noFill/>
          </a:ln>
        </p:spPr>
      </p:pic>
      <p:cxnSp>
        <p:nvCxnSpPr>
          <p:cNvPr id="809" name="Google Shape;809;p81"/>
          <p:cNvCxnSpPr/>
          <p:nvPr/>
        </p:nvCxnSpPr>
        <p:spPr>
          <a:xfrm rot="10800000">
            <a:off x="3365100" y="3385100"/>
            <a:ext cx="867300" cy="15729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82"/>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815" name="Google Shape;815;p82"/>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AKCESORIA</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Vertical closure clips</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Upper clip DDPEDU</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Lower clip DDPEDL</a:t>
            </a:r>
            <a:endParaRPr sz="2000">
              <a:solidFill>
                <a:srgbClr val="212121"/>
              </a:solidFill>
              <a:latin typeface="Montserrat"/>
              <a:ea typeface="Montserrat"/>
              <a:cs typeface="Montserrat"/>
              <a:sym typeface="Montserrat"/>
            </a:endParaRPr>
          </a:p>
        </p:txBody>
      </p:sp>
      <p:sp>
        <p:nvSpPr>
          <p:cNvPr id="816" name="Google Shape;816;p82"/>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To use with a STANDARD Series</a:t>
            </a:r>
            <a:endParaRPr b="1" sz="1500"/>
          </a:p>
        </p:txBody>
      </p:sp>
      <p:sp>
        <p:nvSpPr>
          <p:cNvPr id="817" name="Google Shape;817;p82"/>
          <p:cNvSpPr/>
          <p:nvPr/>
        </p:nvSpPr>
        <p:spPr>
          <a:xfrm>
            <a:off x="7711575" y="6494875"/>
            <a:ext cx="14325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Accessories</a:t>
            </a:r>
            <a:endParaRPr b="1" sz="1700">
              <a:solidFill>
                <a:srgbClr val="212121"/>
              </a:solidFill>
              <a:latin typeface="Montserrat"/>
              <a:ea typeface="Montserrat"/>
              <a:cs typeface="Montserrat"/>
              <a:sym typeface="Montserrat"/>
            </a:endParaRPr>
          </a:p>
        </p:txBody>
      </p:sp>
      <p:pic>
        <p:nvPicPr>
          <p:cNvPr id="818" name="Google Shape;818;p82"/>
          <p:cNvPicPr preferRelativeResize="0"/>
          <p:nvPr/>
        </p:nvPicPr>
        <p:blipFill>
          <a:blip r:embed="rId3">
            <a:alphaModFix/>
          </a:blip>
          <a:stretch>
            <a:fillRect/>
          </a:stretch>
        </p:blipFill>
        <p:spPr>
          <a:xfrm>
            <a:off x="578725" y="314100"/>
            <a:ext cx="7439177" cy="4184525"/>
          </a:xfrm>
          <a:prstGeom prst="rect">
            <a:avLst/>
          </a:prstGeom>
          <a:noFill/>
          <a:ln>
            <a:noFill/>
          </a:ln>
        </p:spPr>
      </p:pic>
      <p:cxnSp>
        <p:nvCxnSpPr>
          <p:cNvPr id="819" name="Google Shape;819;p82"/>
          <p:cNvCxnSpPr/>
          <p:nvPr/>
        </p:nvCxnSpPr>
        <p:spPr>
          <a:xfrm rot="10800000">
            <a:off x="3953100" y="2848400"/>
            <a:ext cx="279300" cy="21096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pic>
        <p:nvPicPr>
          <p:cNvPr id="824" name="Google Shape;824;p83"/>
          <p:cNvPicPr preferRelativeResize="0"/>
          <p:nvPr/>
        </p:nvPicPr>
        <p:blipFill rotWithShape="1">
          <a:blip r:embed="rId3">
            <a:alphaModFix/>
          </a:blip>
          <a:srcRect b="0" l="0" r="25031" t="0"/>
          <a:stretch/>
        </p:blipFill>
        <p:spPr>
          <a:xfrm flipH="1">
            <a:off x="4572000" y="0"/>
            <a:ext cx="4570180" cy="4571999"/>
          </a:xfrm>
          <a:prstGeom prst="rect">
            <a:avLst/>
          </a:prstGeom>
          <a:noFill/>
          <a:ln>
            <a:noFill/>
          </a:ln>
        </p:spPr>
      </p:pic>
      <p:sp>
        <p:nvSpPr>
          <p:cNvPr id="825" name="Google Shape;825;p83"/>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826" name="Google Shape;826;p83"/>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up to wall distance</a:t>
            </a:r>
            <a:endParaRPr sz="2000">
              <a:solidFill>
                <a:srgbClr val="212121"/>
              </a:solidFill>
              <a:highlight>
                <a:srgbClr val="FF9900"/>
              </a:highlight>
              <a:latin typeface="Montserrat"/>
              <a:ea typeface="Montserrat"/>
              <a:cs typeface="Montserrat"/>
              <a:sym typeface="Montserrat"/>
            </a:endParaRPr>
          </a:p>
        </p:txBody>
      </p:sp>
      <p:sp>
        <p:nvSpPr>
          <p:cNvPr id="827" name="Google Shape;827;p83"/>
          <p:cNvSpPr/>
          <p:nvPr/>
        </p:nvSpPr>
        <p:spPr>
          <a:xfrm>
            <a:off x="4572000" y="5078950"/>
            <a:ext cx="4260600" cy="104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Terrace floor elements should be moved away from the edge limit, e.g. a wall, to prevent damage. A dilatation clip should be used between the first / last tile and the wall.</a:t>
            </a:r>
            <a:endParaRPr sz="1200">
              <a:highlight>
                <a:srgbClr val="FFFFFF"/>
              </a:highlight>
            </a:endParaRPr>
          </a:p>
        </p:txBody>
      </p:sp>
      <p:pic>
        <p:nvPicPr>
          <p:cNvPr id="828" name="Google Shape;828;p83"/>
          <p:cNvPicPr preferRelativeResize="0"/>
          <p:nvPr/>
        </p:nvPicPr>
        <p:blipFill>
          <a:blip r:embed="rId4">
            <a:alphaModFix/>
          </a:blip>
          <a:stretch>
            <a:fillRect/>
          </a:stretch>
        </p:blipFill>
        <p:spPr>
          <a:xfrm>
            <a:off x="507625" y="69050"/>
            <a:ext cx="3526492" cy="4572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2"/>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czym są tarasy wentylowane?</a:t>
            </a:r>
            <a:endParaRPr sz="600">
              <a:highlight>
                <a:srgbClr val="FF9900"/>
              </a:highlight>
            </a:endParaRPr>
          </a:p>
        </p:txBody>
      </p:sp>
      <p:sp>
        <p:nvSpPr>
          <p:cNvPr id="103" name="Google Shape;103;p12"/>
          <p:cNvSpPr/>
          <p:nvPr/>
        </p:nvSpPr>
        <p:spPr>
          <a:xfrm>
            <a:off x="4381225" y="5078950"/>
            <a:ext cx="4438800" cy="10137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a:t>POWIERZCHNIA TARASU JEST POZIOMA POMIMO IŻ POD SPODEM TARASU JEST SPADEK</a:t>
            </a:r>
            <a:endParaRPr/>
          </a:p>
        </p:txBody>
      </p:sp>
      <p:pic>
        <p:nvPicPr>
          <p:cNvPr id="104" name="Google Shape;104;p12"/>
          <p:cNvPicPr preferRelativeResize="0"/>
          <p:nvPr/>
        </p:nvPicPr>
        <p:blipFill rotWithShape="1">
          <a:blip r:embed="rId3">
            <a:alphaModFix/>
          </a:blip>
          <a:srcRect b="23106" l="17976" r="17982" t="0"/>
          <a:stretch/>
        </p:blipFill>
        <p:spPr>
          <a:xfrm>
            <a:off x="-1825" y="0"/>
            <a:ext cx="9143999" cy="3515550"/>
          </a:xfrm>
          <a:prstGeom prst="rect">
            <a:avLst/>
          </a:prstGeom>
          <a:noFill/>
          <a:ln>
            <a:noFill/>
          </a:ln>
        </p:spPr>
      </p:pic>
      <p:sp>
        <p:nvSpPr>
          <p:cNvPr id="105" name="Google Shape;105;p12"/>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06" name="Google Shape;106;p12"/>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cxnSp>
        <p:nvCxnSpPr>
          <p:cNvPr id="107" name="Google Shape;107;p12"/>
          <p:cNvCxnSpPr/>
          <p:nvPr/>
        </p:nvCxnSpPr>
        <p:spPr>
          <a:xfrm flipH="1">
            <a:off x="2889800" y="399500"/>
            <a:ext cx="426000" cy="532800"/>
          </a:xfrm>
          <a:prstGeom prst="straightConnector1">
            <a:avLst/>
          </a:prstGeom>
          <a:noFill/>
          <a:ln cap="flat" cmpd="sng" w="38100">
            <a:solidFill>
              <a:srgbClr val="FF9900"/>
            </a:solidFill>
            <a:prstDash val="solid"/>
            <a:round/>
            <a:headEnd len="med" w="med" type="none"/>
            <a:tailEnd len="med" w="med" type="triangle"/>
          </a:ln>
        </p:spPr>
      </p:cxnSp>
      <p:sp>
        <p:nvSpPr>
          <p:cNvPr id="108" name="Google Shape;108;p12"/>
          <p:cNvSpPr/>
          <p:nvPr/>
        </p:nvSpPr>
        <p:spPr>
          <a:xfrm>
            <a:off x="1597975" y="134600"/>
            <a:ext cx="6293400" cy="2649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a:t>ON THIS LEVEL WE NEED TO HAVE TERRACE TOP SURFACE</a:t>
            </a:r>
            <a:endParaRPr/>
          </a:p>
          <a:p>
            <a:pPr indent="0" lvl="0" marL="0" marR="0" rtl="0" algn="just">
              <a:lnSpc>
                <a:spcPct val="120000"/>
              </a:lnSpc>
              <a:spcBef>
                <a:spcPts val="0"/>
              </a:spcBef>
              <a:spcAft>
                <a:spcPts val="0"/>
              </a:spcAft>
              <a:buClr>
                <a:srgbClr val="5E5E5E"/>
              </a:buClr>
              <a:buSzPts val="300"/>
              <a:buFont typeface="Montserrat"/>
              <a:buNone/>
            </a:pPr>
            <a:r>
              <a:t/>
            </a:r>
            <a:endParaRPr/>
          </a:p>
        </p:txBody>
      </p:sp>
      <p:cxnSp>
        <p:nvCxnSpPr>
          <p:cNvPr id="109" name="Google Shape;109;p12"/>
          <p:cNvCxnSpPr/>
          <p:nvPr/>
        </p:nvCxnSpPr>
        <p:spPr>
          <a:xfrm rot="10800000">
            <a:off x="3341950" y="2144025"/>
            <a:ext cx="195300" cy="439500"/>
          </a:xfrm>
          <a:prstGeom prst="straightConnector1">
            <a:avLst/>
          </a:prstGeom>
          <a:noFill/>
          <a:ln cap="flat" cmpd="sng" w="38100">
            <a:solidFill>
              <a:srgbClr val="FF9900"/>
            </a:solidFill>
            <a:prstDash val="solid"/>
            <a:round/>
            <a:headEnd len="med" w="med" type="none"/>
            <a:tailEnd len="med" w="med" type="triangle"/>
          </a:ln>
        </p:spPr>
      </p:cxnSp>
      <p:sp>
        <p:nvSpPr>
          <p:cNvPr id="110" name="Google Shape;110;p12"/>
          <p:cNvSpPr/>
          <p:nvPr/>
        </p:nvSpPr>
        <p:spPr>
          <a:xfrm>
            <a:off x="639200" y="2769950"/>
            <a:ext cx="5757000" cy="2649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a:t>ON THIS LEVE WE HAVE CURRENT GROUND/BASIS</a:t>
            </a:r>
            <a:endParaRPr/>
          </a:p>
          <a:p>
            <a:pPr indent="0" lvl="0" marL="0" rtl="0" algn="just">
              <a:lnSpc>
                <a:spcPct val="120000"/>
              </a:lnSpc>
              <a:spcBef>
                <a:spcPts val="0"/>
              </a:spcBef>
              <a:spcAft>
                <a:spcPts val="0"/>
              </a:spcAft>
              <a:buClr>
                <a:srgbClr val="5E5E5E"/>
              </a:buClr>
              <a:buSzPts val="300"/>
              <a:buFont typeface="Montserrat"/>
              <a:buNone/>
            </a:pPr>
            <a:r>
              <a:t/>
            </a:r>
            <a:endParaRPr/>
          </a:p>
          <a:p>
            <a:pPr indent="0" lvl="0" marL="0" marR="0" rtl="0" algn="just">
              <a:lnSpc>
                <a:spcPct val="120000"/>
              </a:lnSpc>
              <a:spcBef>
                <a:spcPts val="0"/>
              </a:spcBef>
              <a:spcAft>
                <a:spcPts val="0"/>
              </a:spcAft>
              <a:buClr>
                <a:srgbClr val="5E5E5E"/>
              </a:buClr>
              <a:buSzPts val="300"/>
              <a:buFont typeface="Montserrat"/>
              <a:buNone/>
            </a:pPr>
            <a:r>
              <a:t/>
            </a:r>
            <a:endParaRPr/>
          </a:p>
        </p:txBody>
      </p:sp>
      <p:cxnSp>
        <p:nvCxnSpPr>
          <p:cNvPr id="111" name="Google Shape;111;p12"/>
          <p:cNvCxnSpPr/>
          <p:nvPr/>
        </p:nvCxnSpPr>
        <p:spPr>
          <a:xfrm>
            <a:off x="5046975" y="2290425"/>
            <a:ext cx="2956200" cy="293100"/>
          </a:xfrm>
          <a:prstGeom prst="straightConnector1">
            <a:avLst/>
          </a:prstGeom>
          <a:noFill/>
          <a:ln cap="flat" cmpd="sng" w="28575">
            <a:solidFill>
              <a:srgbClr val="FF9900"/>
            </a:solidFill>
            <a:prstDash val="solid"/>
            <a:round/>
            <a:headEnd len="med" w="med" type="none"/>
            <a:tailEnd len="med" w="med" type="triangle"/>
          </a:ln>
        </p:spPr>
      </p:cxnSp>
      <p:sp>
        <p:nvSpPr>
          <p:cNvPr id="112" name="Google Shape;112;p12"/>
          <p:cNvSpPr/>
          <p:nvPr/>
        </p:nvSpPr>
        <p:spPr>
          <a:xfrm>
            <a:off x="5851875" y="2583525"/>
            <a:ext cx="873300" cy="2649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a:t>SLOPE</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pic>
        <p:nvPicPr>
          <p:cNvPr id="833" name="Google Shape;833;p84"/>
          <p:cNvPicPr preferRelativeResize="0"/>
          <p:nvPr/>
        </p:nvPicPr>
        <p:blipFill rotWithShape="1">
          <a:blip r:embed="rId3">
            <a:alphaModFix/>
          </a:blip>
          <a:srcRect b="0" l="12512" r="12519" t="0"/>
          <a:stretch/>
        </p:blipFill>
        <p:spPr>
          <a:xfrm flipH="1">
            <a:off x="928" y="0"/>
            <a:ext cx="4570184" cy="4572000"/>
          </a:xfrm>
          <a:prstGeom prst="rect">
            <a:avLst/>
          </a:prstGeom>
          <a:noFill/>
          <a:ln>
            <a:noFill/>
          </a:ln>
        </p:spPr>
      </p:pic>
      <p:pic>
        <p:nvPicPr>
          <p:cNvPr id="834" name="Google Shape;834;p84"/>
          <p:cNvPicPr preferRelativeResize="0"/>
          <p:nvPr/>
        </p:nvPicPr>
        <p:blipFill rotWithShape="1">
          <a:blip r:embed="rId4">
            <a:alphaModFix/>
          </a:blip>
          <a:srcRect b="3514" l="2641" r="26350" t="1761"/>
          <a:stretch/>
        </p:blipFill>
        <p:spPr>
          <a:xfrm>
            <a:off x="4572000" y="0"/>
            <a:ext cx="4570180" cy="4571998"/>
          </a:xfrm>
          <a:prstGeom prst="rect">
            <a:avLst/>
          </a:prstGeom>
          <a:noFill/>
          <a:ln>
            <a:noFill/>
          </a:ln>
        </p:spPr>
      </p:pic>
      <p:sp>
        <p:nvSpPr>
          <p:cNvPr id="835" name="Google Shape;835;p84"/>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836" name="Google Shape;836;p84"/>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up to wall distance</a:t>
            </a:r>
            <a:endParaRPr sz="2000">
              <a:solidFill>
                <a:srgbClr val="212121"/>
              </a:solidFill>
              <a:highlight>
                <a:srgbClr val="FF9900"/>
              </a:highlight>
              <a:latin typeface="Montserrat"/>
              <a:ea typeface="Montserrat"/>
              <a:cs typeface="Montserrat"/>
              <a:sym typeface="Montserrat"/>
            </a:endParaRPr>
          </a:p>
        </p:txBody>
      </p:sp>
      <p:sp>
        <p:nvSpPr>
          <p:cNvPr id="837" name="Google Shape;837;p84"/>
          <p:cNvSpPr/>
          <p:nvPr/>
        </p:nvSpPr>
        <p:spPr>
          <a:xfrm>
            <a:off x="4572000" y="5078950"/>
            <a:ext cx="4260600" cy="104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Terrace floor elements should be moved away from the edge limit, e.g. a wall, to prevent damage. A dilatation clip should be used between the first / last tile and the wall.</a:t>
            </a:r>
            <a:endParaRPr sz="1200">
              <a:highlight>
                <a:srgbClr val="FFFFFF"/>
              </a:highlight>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pic>
        <p:nvPicPr>
          <p:cNvPr id="842" name="Google Shape;842;p85"/>
          <p:cNvPicPr preferRelativeResize="0"/>
          <p:nvPr/>
        </p:nvPicPr>
        <p:blipFill rotWithShape="1">
          <a:blip r:embed="rId3">
            <a:alphaModFix/>
          </a:blip>
          <a:srcRect b="9176" l="0" r="0" t="15793"/>
          <a:stretch/>
        </p:blipFill>
        <p:spPr>
          <a:xfrm flipH="1">
            <a:off x="928" y="0"/>
            <a:ext cx="4570184" cy="4572000"/>
          </a:xfrm>
          <a:prstGeom prst="rect">
            <a:avLst/>
          </a:prstGeom>
          <a:noFill/>
          <a:ln>
            <a:noFill/>
          </a:ln>
        </p:spPr>
      </p:pic>
      <p:pic>
        <p:nvPicPr>
          <p:cNvPr id="843" name="Google Shape;843;p85"/>
          <p:cNvPicPr preferRelativeResize="0"/>
          <p:nvPr/>
        </p:nvPicPr>
        <p:blipFill rotWithShape="1">
          <a:blip r:embed="rId4">
            <a:alphaModFix/>
          </a:blip>
          <a:srcRect b="12484" l="0" r="0" t="12484"/>
          <a:stretch/>
        </p:blipFill>
        <p:spPr>
          <a:xfrm rot="10800000">
            <a:off x="4571100" y="0"/>
            <a:ext cx="4570180" cy="4571997"/>
          </a:xfrm>
          <a:prstGeom prst="rect">
            <a:avLst/>
          </a:prstGeom>
          <a:noFill/>
          <a:ln>
            <a:noFill/>
          </a:ln>
        </p:spPr>
      </p:pic>
      <p:sp>
        <p:nvSpPr>
          <p:cNvPr id="844" name="Google Shape;844;p85"/>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845" name="Google Shape;845;p85"/>
          <p:cNvSpPr/>
          <p:nvPr/>
        </p:nvSpPr>
        <p:spPr>
          <a:xfrm>
            <a:off x="914425" y="5199598"/>
            <a:ext cx="34293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up to wall distance</a:t>
            </a:r>
            <a:endParaRPr sz="2000">
              <a:solidFill>
                <a:srgbClr val="212121"/>
              </a:solidFill>
              <a:highlight>
                <a:srgbClr val="FF9900"/>
              </a:highlight>
              <a:latin typeface="Montserrat"/>
              <a:ea typeface="Montserrat"/>
              <a:cs typeface="Montserrat"/>
              <a:sym typeface="Montserrat"/>
            </a:endParaRPr>
          </a:p>
        </p:txBody>
      </p:sp>
      <p:sp>
        <p:nvSpPr>
          <p:cNvPr id="846" name="Google Shape;846;p85"/>
          <p:cNvSpPr/>
          <p:nvPr/>
        </p:nvSpPr>
        <p:spPr>
          <a:xfrm>
            <a:off x="4572000" y="5078950"/>
            <a:ext cx="4260600" cy="10464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None/>
            </a:pPr>
            <a:r>
              <a:rPr lang="en-GB" sz="1200">
                <a:highlight>
                  <a:srgbClr val="FFFFFF"/>
                </a:highlight>
              </a:rPr>
              <a:t>Terrace floor elements should be moved away from the edge limit, e.g. a wall, to prevent damage. A dilatation clip should be used between the first / last tile and the wall.</a:t>
            </a:r>
            <a:endParaRPr sz="1200">
              <a:highlight>
                <a:srgbClr val="FFFFFF"/>
              </a:highlight>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86"/>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852" name="Google Shape;852;p86"/>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AKCESORIA</a:t>
            </a:r>
            <a:endParaRPr sz="2000">
              <a:solidFill>
                <a:srgbClr val="212121"/>
              </a:solidFill>
              <a:highlight>
                <a:srgbClr val="FF9900"/>
              </a:highlight>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b="1" lang="en-GB" sz="2000">
                <a:solidFill>
                  <a:srgbClr val="212121"/>
                </a:solidFill>
                <a:latin typeface="Montserrat"/>
                <a:ea typeface="Montserrat"/>
                <a:cs typeface="Montserrat"/>
                <a:sym typeface="Montserrat"/>
              </a:rPr>
              <a:t>Vertical closure clips</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Upper clip DDPEDU</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Lower clip DDPEDL</a:t>
            </a:r>
            <a:endParaRPr sz="2000">
              <a:solidFill>
                <a:srgbClr val="212121"/>
              </a:solidFill>
              <a:latin typeface="Montserrat"/>
              <a:ea typeface="Montserrat"/>
              <a:cs typeface="Montserrat"/>
              <a:sym typeface="Montserrat"/>
            </a:endParaRPr>
          </a:p>
        </p:txBody>
      </p:sp>
      <p:pic>
        <p:nvPicPr>
          <p:cNvPr id="853" name="Google Shape;853;p86"/>
          <p:cNvPicPr preferRelativeResize="0"/>
          <p:nvPr/>
        </p:nvPicPr>
        <p:blipFill rotWithShape="1">
          <a:blip r:embed="rId3">
            <a:alphaModFix/>
          </a:blip>
          <a:srcRect b="-14234" l="-2487" r="-2487" t="-14234"/>
          <a:stretch/>
        </p:blipFill>
        <p:spPr>
          <a:xfrm>
            <a:off x="-1" y="-96675"/>
            <a:ext cx="4401300" cy="4571999"/>
          </a:xfrm>
          <a:prstGeom prst="rect">
            <a:avLst/>
          </a:prstGeom>
          <a:noFill/>
          <a:ln>
            <a:noFill/>
          </a:ln>
        </p:spPr>
      </p:pic>
      <p:sp>
        <p:nvSpPr>
          <p:cNvPr id="854" name="Google Shape;854;p86"/>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23850" lvl="0" marL="457200" rtl="0" algn="l">
              <a:lnSpc>
                <a:spcPct val="120000"/>
              </a:lnSpc>
              <a:spcBef>
                <a:spcPts val="0"/>
              </a:spcBef>
              <a:spcAft>
                <a:spcPts val="0"/>
              </a:spcAft>
              <a:buSzPts val="1500"/>
              <a:buChar char="●"/>
            </a:pPr>
            <a:r>
              <a:rPr b="1" lang="en-GB" sz="1500"/>
              <a:t>To use with a STANDARD Series</a:t>
            </a:r>
            <a:endParaRPr b="1" sz="1500"/>
          </a:p>
        </p:txBody>
      </p:sp>
      <p:pic>
        <p:nvPicPr>
          <p:cNvPr id="855" name="Google Shape;855;p86"/>
          <p:cNvPicPr preferRelativeResize="0"/>
          <p:nvPr/>
        </p:nvPicPr>
        <p:blipFill rotWithShape="1">
          <a:blip r:embed="rId4">
            <a:alphaModFix/>
          </a:blip>
          <a:srcRect b="18603" l="0" r="0" t="18609"/>
          <a:stretch/>
        </p:blipFill>
        <p:spPr>
          <a:xfrm>
            <a:off x="4401300" y="0"/>
            <a:ext cx="4742677" cy="4475324"/>
          </a:xfrm>
          <a:prstGeom prst="rect">
            <a:avLst/>
          </a:prstGeom>
          <a:noFill/>
          <a:ln>
            <a:noFill/>
          </a:ln>
        </p:spPr>
      </p:pic>
      <p:sp>
        <p:nvSpPr>
          <p:cNvPr id="856" name="Google Shape;856;p86"/>
          <p:cNvSpPr/>
          <p:nvPr/>
        </p:nvSpPr>
        <p:spPr>
          <a:xfrm>
            <a:off x="7711575" y="6494875"/>
            <a:ext cx="14325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Accessories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pic>
        <p:nvPicPr>
          <p:cNvPr id="861" name="Google Shape;861;p87"/>
          <p:cNvPicPr preferRelativeResize="0"/>
          <p:nvPr/>
        </p:nvPicPr>
        <p:blipFill rotWithShape="1">
          <a:blip r:embed="rId3">
            <a:alphaModFix/>
          </a:blip>
          <a:srcRect b="0" l="16709" r="16716" t="0"/>
          <a:stretch/>
        </p:blipFill>
        <p:spPr>
          <a:xfrm>
            <a:off x="928" y="0"/>
            <a:ext cx="4570182" cy="4571999"/>
          </a:xfrm>
          <a:prstGeom prst="rect">
            <a:avLst/>
          </a:prstGeom>
          <a:noFill/>
          <a:ln>
            <a:noFill/>
          </a:ln>
        </p:spPr>
      </p:pic>
      <p:pic>
        <p:nvPicPr>
          <p:cNvPr id="862" name="Google Shape;862;p87"/>
          <p:cNvPicPr preferRelativeResize="0"/>
          <p:nvPr/>
        </p:nvPicPr>
        <p:blipFill rotWithShape="1">
          <a:blip r:embed="rId4">
            <a:alphaModFix/>
          </a:blip>
          <a:srcRect b="-6735" l="-2720" r="-2731" t="-105083"/>
          <a:stretch/>
        </p:blipFill>
        <p:spPr>
          <a:xfrm>
            <a:off x="4572000" y="0"/>
            <a:ext cx="4570182" cy="4572000"/>
          </a:xfrm>
          <a:prstGeom prst="rect">
            <a:avLst/>
          </a:prstGeom>
          <a:noFill/>
          <a:ln>
            <a:noFill/>
          </a:ln>
        </p:spPr>
      </p:pic>
      <p:sp>
        <p:nvSpPr>
          <p:cNvPr id="863" name="Google Shape;863;p87"/>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864" name="Google Shape;864;p87"/>
          <p:cNvSpPr/>
          <p:nvPr/>
        </p:nvSpPr>
        <p:spPr>
          <a:xfrm>
            <a:off x="4572000" y="5078952"/>
            <a:ext cx="3811800" cy="7941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If it is possible to damage the water membrane insulation, it is recommended to use SBR granulate pads underlays.</a:t>
            </a:r>
            <a:endParaRPr sz="1200"/>
          </a:p>
        </p:txBody>
      </p:sp>
      <p:sp>
        <p:nvSpPr>
          <p:cNvPr id="865" name="Google Shape;865;p87"/>
          <p:cNvSpPr/>
          <p:nvPr/>
        </p:nvSpPr>
        <p:spPr>
          <a:xfrm>
            <a:off x="760225" y="5199600"/>
            <a:ext cx="38118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water membrane protection</a:t>
            </a:r>
            <a:endParaRPr sz="2000">
              <a:solidFill>
                <a:srgbClr val="212121"/>
              </a:solidFill>
              <a:highlight>
                <a:srgbClr val="FF9900"/>
              </a:highlight>
              <a:latin typeface="Montserrat"/>
              <a:ea typeface="Montserrat"/>
              <a:cs typeface="Montserrat"/>
              <a:sym typeface="Montserrat"/>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pic>
        <p:nvPicPr>
          <p:cNvPr id="870" name="Google Shape;870;p88"/>
          <p:cNvPicPr preferRelativeResize="0"/>
          <p:nvPr/>
        </p:nvPicPr>
        <p:blipFill rotWithShape="1">
          <a:blip r:embed="rId3">
            <a:alphaModFix/>
          </a:blip>
          <a:srcRect b="0" l="0" r="4634" t="0"/>
          <a:stretch/>
        </p:blipFill>
        <p:spPr>
          <a:xfrm>
            <a:off x="4054075" y="1130025"/>
            <a:ext cx="5089924" cy="3556000"/>
          </a:xfrm>
          <a:prstGeom prst="rect">
            <a:avLst/>
          </a:prstGeom>
          <a:noFill/>
          <a:ln>
            <a:noFill/>
          </a:ln>
        </p:spPr>
      </p:pic>
      <p:sp>
        <p:nvSpPr>
          <p:cNvPr id="871" name="Google Shape;871;p88"/>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2 slide </a:t>
            </a:r>
            <a:fld id="{00000000-1234-1234-1234-123412341234}" type="slidenum">
              <a:rPr lang="en-GB"/>
              <a:t>‹#›</a:t>
            </a:fld>
            <a:endParaRPr/>
          </a:p>
        </p:txBody>
      </p:sp>
      <p:sp>
        <p:nvSpPr>
          <p:cNvPr id="872" name="Google Shape;872;p88"/>
          <p:cNvSpPr/>
          <p:nvPr/>
        </p:nvSpPr>
        <p:spPr>
          <a:xfrm>
            <a:off x="4572000" y="5078952"/>
            <a:ext cx="3811800" cy="7941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sz="1200">
                <a:highlight>
                  <a:srgbClr val="FFFFFF"/>
                </a:highlight>
              </a:rPr>
              <a:t>If it is possible to damage the water membrane insulation, it is recommended to use SBR granulate pads underlays.</a:t>
            </a:r>
            <a:endParaRPr sz="1200"/>
          </a:p>
        </p:txBody>
      </p:sp>
      <p:sp>
        <p:nvSpPr>
          <p:cNvPr id="873" name="Google Shape;873;p88"/>
          <p:cNvSpPr/>
          <p:nvPr/>
        </p:nvSpPr>
        <p:spPr>
          <a:xfrm>
            <a:off x="760225" y="5199600"/>
            <a:ext cx="3811800" cy="10137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Raised outdoor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GB" sz="2000">
                <a:solidFill>
                  <a:srgbClr val="212121"/>
                </a:solidFill>
                <a:latin typeface="Montserrat"/>
                <a:ea typeface="Montserrat"/>
                <a:cs typeface="Montserrat"/>
                <a:sym typeface="Montserrat"/>
              </a:rPr>
              <a:t>pedestal flooring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water membrane protection</a:t>
            </a:r>
            <a:endParaRPr sz="2000">
              <a:solidFill>
                <a:srgbClr val="212121"/>
              </a:solidFill>
              <a:highlight>
                <a:srgbClr val="FF9900"/>
              </a:highlight>
              <a:latin typeface="Montserrat"/>
              <a:ea typeface="Montserrat"/>
              <a:cs typeface="Montserrat"/>
              <a:sym typeface="Montserrat"/>
            </a:endParaRPr>
          </a:p>
        </p:txBody>
      </p:sp>
      <p:pic>
        <p:nvPicPr>
          <p:cNvPr id="874" name="Google Shape;874;p88"/>
          <p:cNvPicPr preferRelativeResize="0"/>
          <p:nvPr/>
        </p:nvPicPr>
        <p:blipFill>
          <a:blip r:embed="rId4">
            <a:alphaModFix/>
          </a:blip>
          <a:stretch>
            <a:fillRect/>
          </a:stretch>
        </p:blipFill>
        <p:spPr>
          <a:xfrm>
            <a:off x="186250" y="505225"/>
            <a:ext cx="4267201" cy="4130887"/>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pic>
        <p:nvPicPr>
          <p:cNvPr id="879" name="Google Shape;879;p89"/>
          <p:cNvPicPr preferRelativeResize="0"/>
          <p:nvPr/>
        </p:nvPicPr>
        <p:blipFill rotWithShape="1">
          <a:blip r:embed="rId3">
            <a:alphaModFix/>
          </a:blip>
          <a:srcRect b="16695" l="0" r="0" t="20017"/>
          <a:stretch/>
        </p:blipFill>
        <p:spPr>
          <a:xfrm>
            <a:off x="0" y="918250"/>
            <a:ext cx="9144000" cy="3616902"/>
          </a:xfrm>
          <a:prstGeom prst="rect">
            <a:avLst/>
          </a:prstGeom>
          <a:noFill/>
          <a:ln>
            <a:noFill/>
          </a:ln>
        </p:spPr>
      </p:pic>
      <p:sp>
        <p:nvSpPr>
          <p:cNvPr id="880" name="Google Shape;880;p89"/>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881" name="Google Shape;881;p89"/>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a:t>
            </a:r>
            <a:r>
              <a:rPr lang="en-GB" sz="2000">
                <a:solidFill>
                  <a:srgbClr val="212121"/>
                </a:solidFill>
                <a:latin typeface="Montserrat"/>
                <a:ea typeface="Montserrat"/>
                <a:cs typeface="Montserrat"/>
                <a:sym typeface="Montserrat"/>
              </a:rPr>
              <a:t> </a:t>
            </a:r>
            <a:r>
              <a:rPr lang="en-GB" sz="2000">
                <a:solidFill>
                  <a:srgbClr val="212121"/>
                </a:solidFill>
                <a:latin typeface="Montserrat"/>
                <a:ea typeface="Montserrat"/>
                <a:cs typeface="Montserrat"/>
                <a:sym typeface="Montserrat"/>
              </a:rPr>
              <a:t>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Professional</a:t>
            </a:r>
            <a:endParaRPr sz="2000">
              <a:solidFill>
                <a:srgbClr val="212121"/>
              </a:solidFill>
              <a:latin typeface="Montserrat"/>
              <a:ea typeface="Montserrat"/>
              <a:cs typeface="Montserrat"/>
              <a:sym typeface="Montserrat"/>
            </a:endParaRPr>
          </a:p>
        </p:txBody>
      </p:sp>
      <p:sp>
        <p:nvSpPr>
          <p:cNvPr id="882" name="Google Shape;882;p89"/>
          <p:cNvSpPr/>
          <p:nvPr/>
        </p:nvSpPr>
        <p:spPr>
          <a:xfrm>
            <a:off x="7637975" y="6494875"/>
            <a:ext cx="1505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MAX </a:t>
            </a:r>
            <a:r>
              <a:rPr b="1" lang="en-GB" sz="1700">
                <a:solidFill>
                  <a:srgbClr val="212121"/>
                </a:solidFill>
                <a:latin typeface="Montserrat"/>
                <a:ea typeface="Montserrat"/>
                <a:cs typeface="Montserrat"/>
                <a:sym typeface="Montserrat"/>
              </a:rPr>
              <a:t>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pic>
        <p:nvPicPr>
          <p:cNvPr id="887" name="Google Shape;887;p90"/>
          <p:cNvPicPr preferRelativeResize="0"/>
          <p:nvPr/>
        </p:nvPicPr>
        <p:blipFill rotWithShape="1">
          <a:blip r:embed="rId3">
            <a:alphaModFix/>
          </a:blip>
          <a:srcRect b="-1749" l="-22802" r="-18042" t="-5558"/>
          <a:stretch/>
        </p:blipFill>
        <p:spPr>
          <a:xfrm>
            <a:off x="5567475" y="148900"/>
            <a:ext cx="2911951" cy="6576753"/>
          </a:xfrm>
          <a:prstGeom prst="rect">
            <a:avLst/>
          </a:prstGeom>
          <a:noFill/>
          <a:ln>
            <a:noFill/>
          </a:ln>
        </p:spPr>
      </p:pic>
      <p:sp>
        <p:nvSpPr>
          <p:cNvPr id="888" name="Google Shape;888;p90"/>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889" name="Google Shape;889;p90"/>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Professional</a:t>
            </a:r>
            <a:endParaRPr sz="2000">
              <a:solidFill>
                <a:srgbClr val="212121"/>
              </a:solidFill>
              <a:latin typeface="Montserrat"/>
              <a:ea typeface="Montserrat"/>
              <a:cs typeface="Montserrat"/>
              <a:sym typeface="Montserrat"/>
            </a:endParaRPr>
          </a:p>
        </p:txBody>
      </p:sp>
      <p:pic>
        <p:nvPicPr>
          <p:cNvPr id="890" name="Google Shape;890;p90"/>
          <p:cNvPicPr preferRelativeResize="0"/>
          <p:nvPr/>
        </p:nvPicPr>
        <p:blipFill rotWithShape="1">
          <a:blip r:embed="rId4">
            <a:alphaModFix/>
          </a:blip>
          <a:srcRect b="12506" l="0" r="0" t="12514"/>
          <a:stretch/>
        </p:blipFill>
        <p:spPr>
          <a:xfrm>
            <a:off x="0" y="0"/>
            <a:ext cx="4571998" cy="4572004"/>
          </a:xfrm>
          <a:prstGeom prst="rect">
            <a:avLst/>
          </a:prstGeom>
          <a:noFill/>
          <a:ln>
            <a:noFill/>
          </a:ln>
        </p:spPr>
      </p:pic>
      <p:sp>
        <p:nvSpPr>
          <p:cNvPr id="891" name="Google Shape;891;p90"/>
          <p:cNvSpPr/>
          <p:nvPr/>
        </p:nvSpPr>
        <p:spPr>
          <a:xfrm>
            <a:off x="7637975" y="6494875"/>
            <a:ext cx="1505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MAX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91"/>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897" name="Google Shape;897;p91"/>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a:t>
            </a:r>
            <a:r>
              <a:rPr lang="en-GB" sz="2000">
                <a:solidFill>
                  <a:srgbClr val="212121"/>
                </a:solidFill>
                <a:latin typeface="Montserrat"/>
                <a:ea typeface="Montserrat"/>
                <a:cs typeface="Montserrat"/>
                <a:sym typeface="Montserrat"/>
              </a:rPr>
              <a:t> Series</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elements</a:t>
            </a:r>
            <a:endParaRPr sz="2000">
              <a:solidFill>
                <a:srgbClr val="212121"/>
              </a:solidFill>
              <a:latin typeface="Montserrat"/>
              <a:ea typeface="Montserrat"/>
              <a:cs typeface="Montserrat"/>
              <a:sym typeface="Montserrat"/>
            </a:endParaRPr>
          </a:p>
        </p:txBody>
      </p:sp>
      <p:pic>
        <p:nvPicPr>
          <p:cNvPr id="898" name="Google Shape;898;p91"/>
          <p:cNvPicPr preferRelativeResize="0"/>
          <p:nvPr/>
        </p:nvPicPr>
        <p:blipFill rotWithShape="1">
          <a:blip r:embed="rId3">
            <a:alphaModFix/>
          </a:blip>
          <a:srcRect b="0" l="-1220" r="1219" t="0"/>
          <a:stretch/>
        </p:blipFill>
        <p:spPr>
          <a:xfrm>
            <a:off x="5234713" y="4071950"/>
            <a:ext cx="2305276" cy="2180949"/>
          </a:xfrm>
          <a:prstGeom prst="rect">
            <a:avLst/>
          </a:prstGeom>
          <a:noFill/>
          <a:ln>
            <a:noFill/>
          </a:ln>
        </p:spPr>
      </p:pic>
      <p:pic>
        <p:nvPicPr>
          <p:cNvPr id="899" name="Google Shape;899;p91"/>
          <p:cNvPicPr preferRelativeResize="0"/>
          <p:nvPr/>
        </p:nvPicPr>
        <p:blipFill rotWithShape="1">
          <a:blip r:embed="rId4">
            <a:alphaModFix/>
          </a:blip>
          <a:srcRect b="2910" l="0" r="0" t="2910"/>
          <a:stretch/>
        </p:blipFill>
        <p:spPr>
          <a:xfrm>
            <a:off x="5383763" y="2251925"/>
            <a:ext cx="2007200" cy="1898951"/>
          </a:xfrm>
          <a:prstGeom prst="rect">
            <a:avLst/>
          </a:prstGeom>
          <a:noFill/>
          <a:ln>
            <a:noFill/>
          </a:ln>
        </p:spPr>
      </p:pic>
      <p:pic>
        <p:nvPicPr>
          <p:cNvPr id="900" name="Google Shape;900;p91"/>
          <p:cNvPicPr preferRelativeResize="0"/>
          <p:nvPr/>
        </p:nvPicPr>
        <p:blipFill rotWithShape="1">
          <a:blip r:embed="rId5">
            <a:alphaModFix/>
          </a:blip>
          <a:srcRect b="3243" l="0" r="0" t="41209"/>
          <a:stretch/>
        </p:blipFill>
        <p:spPr>
          <a:xfrm>
            <a:off x="5258513" y="245499"/>
            <a:ext cx="2257675" cy="2006423"/>
          </a:xfrm>
          <a:prstGeom prst="rect">
            <a:avLst/>
          </a:prstGeom>
          <a:noFill/>
          <a:ln>
            <a:noFill/>
          </a:ln>
        </p:spPr>
      </p:pic>
      <p:cxnSp>
        <p:nvCxnSpPr>
          <p:cNvPr id="901" name="Google Shape;901;p91"/>
          <p:cNvCxnSpPr/>
          <p:nvPr/>
        </p:nvCxnSpPr>
        <p:spPr>
          <a:xfrm>
            <a:off x="4119050" y="1609600"/>
            <a:ext cx="1167900" cy="0"/>
          </a:xfrm>
          <a:prstGeom prst="straightConnector1">
            <a:avLst/>
          </a:prstGeom>
          <a:noFill/>
          <a:ln cap="flat" cmpd="sng" w="28575">
            <a:solidFill>
              <a:schemeClr val="dk2"/>
            </a:solidFill>
            <a:prstDash val="solid"/>
            <a:round/>
            <a:headEnd len="med" w="med" type="none"/>
            <a:tailEnd len="med" w="med" type="triangle"/>
          </a:ln>
        </p:spPr>
      </p:cxnSp>
      <p:cxnSp>
        <p:nvCxnSpPr>
          <p:cNvPr id="902" name="Google Shape;902;p91"/>
          <p:cNvCxnSpPr/>
          <p:nvPr/>
        </p:nvCxnSpPr>
        <p:spPr>
          <a:xfrm>
            <a:off x="4119050" y="3103750"/>
            <a:ext cx="1167900" cy="0"/>
          </a:xfrm>
          <a:prstGeom prst="straightConnector1">
            <a:avLst/>
          </a:prstGeom>
          <a:noFill/>
          <a:ln cap="flat" cmpd="sng" w="28575">
            <a:solidFill>
              <a:schemeClr val="dk2"/>
            </a:solidFill>
            <a:prstDash val="solid"/>
            <a:round/>
            <a:headEnd len="med" w="med" type="none"/>
            <a:tailEnd len="med" w="med" type="triangle"/>
          </a:ln>
        </p:spPr>
      </p:cxnSp>
      <p:cxnSp>
        <p:nvCxnSpPr>
          <p:cNvPr id="903" name="Google Shape;903;p91"/>
          <p:cNvCxnSpPr/>
          <p:nvPr/>
        </p:nvCxnSpPr>
        <p:spPr>
          <a:xfrm>
            <a:off x="4119050" y="4508850"/>
            <a:ext cx="1167900" cy="0"/>
          </a:xfrm>
          <a:prstGeom prst="straightConnector1">
            <a:avLst/>
          </a:prstGeom>
          <a:noFill/>
          <a:ln cap="flat" cmpd="sng" w="28575">
            <a:solidFill>
              <a:schemeClr val="dk2"/>
            </a:solidFill>
            <a:prstDash val="solid"/>
            <a:round/>
            <a:headEnd len="med" w="med" type="none"/>
            <a:tailEnd len="med" w="med" type="triangle"/>
          </a:ln>
        </p:spPr>
      </p:cxnSp>
      <p:sp>
        <p:nvSpPr>
          <p:cNvPr id="904" name="Google Shape;904;p91"/>
          <p:cNvSpPr/>
          <p:nvPr/>
        </p:nvSpPr>
        <p:spPr>
          <a:xfrm>
            <a:off x="2390077" y="1401400"/>
            <a:ext cx="11025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Screw</a:t>
            </a:r>
            <a:endParaRPr sz="2000">
              <a:solidFill>
                <a:srgbClr val="212121"/>
              </a:solidFill>
              <a:latin typeface="Montserrat"/>
              <a:ea typeface="Montserrat"/>
              <a:cs typeface="Montserrat"/>
              <a:sym typeface="Montserrat"/>
            </a:endParaRPr>
          </a:p>
        </p:txBody>
      </p:sp>
      <p:sp>
        <p:nvSpPr>
          <p:cNvPr id="905" name="Google Shape;905;p91"/>
          <p:cNvSpPr/>
          <p:nvPr/>
        </p:nvSpPr>
        <p:spPr>
          <a:xfrm>
            <a:off x="2390075" y="2895550"/>
            <a:ext cx="12831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Screwnut</a:t>
            </a:r>
            <a:endParaRPr sz="2000">
              <a:solidFill>
                <a:srgbClr val="212121"/>
              </a:solidFill>
              <a:latin typeface="Montserrat"/>
              <a:ea typeface="Montserrat"/>
              <a:cs typeface="Montserrat"/>
              <a:sym typeface="Montserrat"/>
            </a:endParaRPr>
          </a:p>
        </p:txBody>
      </p:sp>
      <p:sp>
        <p:nvSpPr>
          <p:cNvPr id="906" name="Google Shape;906;p91"/>
          <p:cNvSpPr/>
          <p:nvPr/>
        </p:nvSpPr>
        <p:spPr>
          <a:xfrm>
            <a:off x="2390075" y="4300650"/>
            <a:ext cx="12831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Base</a:t>
            </a:r>
            <a:endParaRPr sz="2000">
              <a:solidFill>
                <a:srgbClr val="212121"/>
              </a:solidFill>
              <a:latin typeface="Montserrat"/>
              <a:ea typeface="Montserrat"/>
              <a:cs typeface="Montserrat"/>
              <a:sym typeface="Montserrat"/>
            </a:endParaRPr>
          </a:p>
        </p:txBody>
      </p:sp>
      <p:cxnSp>
        <p:nvCxnSpPr>
          <p:cNvPr id="907" name="Google Shape;907;p91"/>
          <p:cNvCxnSpPr/>
          <p:nvPr/>
        </p:nvCxnSpPr>
        <p:spPr>
          <a:xfrm>
            <a:off x="4034125" y="382175"/>
            <a:ext cx="1666500" cy="74100"/>
          </a:xfrm>
          <a:prstGeom prst="straightConnector1">
            <a:avLst/>
          </a:prstGeom>
          <a:noFill/>
          <a:ln cap="flat" cmpd="sng" w="28575">
            <a:solidFill>
              <a:schemeClr val="dk2"/>
            </a:solidFill>
            <a:prstDash val="solid"/>
            <a:round/>
            <a:headEnd len="med" w="med" type="none"/>
            <a:tailEnd len="med" w="med" type="triangle"/>
          </a:ln>
        </p:spPr>
      </p:cxnSp>
      <p:sp>
        <p:nvSpPr>
          <p:cNvPr id="908" name="Google Shape;908;p91"/>
          <p:cNvSpPr/>
          <p:nvPr/>
        </p:nvSpPr>
        <p:spPr>
          <a:xfrm>
            <a:off x="2390077" y="142750"/>
            <a:ext cx="11025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Spacers</a:t>
            </a:r>
            <a:endParaRPr sz="2000">
              <a:solidFill>
                <a:srgbClr val="212121"/>
              </a:solidFill>
              <a:latin typeface="Montserrat"/>
              <a:ea typeface="Montserrat"/>
              <a:cs typeface="Montserrat"/>
              <a:sym typeface="Montserrat"/>
            </a:endParaRPr>
          </a:p>
        </p:txBody>
      </p:sp>
      <p:sp>
        <p:nvSpPr>
          <p:cNvPr id="909" name="Google Shape;909;p91"/>
          <p:cNvSpPr/>
          <p:nvPr/>
        </p:nvSpPr>
        <p:spPr>
          <a:xfrm>
            <a:off x="7637975" y="6494875"/>
            <a:ext cx="1505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MAX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pic>
        <p:nvPicPr>
          <p:cNvPr id="914" name="Google Shape;914;p92"/>
          <p:cNvPicPr preferRelativeResize="0"/>
          <p:nvPr/>
        </p:nvPicPr>
        <p:blipFill rotWithShape="1">
          <a:blip r:embed="rId3">
            <a:alphaModFix/>
          </a:blip>
          <a:srcRect b="-6465" l="-27956" r="-30170" t="-4056"/>
          <a:stretch/>
        </p:blipFill>
        <p:spPr>
          <a:xfrm>
            <a:off x="313625" y="0"/>
            <a:ext cx="9144000" cy="6857999"/>
          </a:xfrm>
          <a:prstGeom prst="rect">
            <a:avLst/>
          </a:prstGeom>
          <a:noFill/>
          <a:ln>
            <a:noFill/>
          </a:ln>
        </p:spPr>
      </p:pic>
      <p:sp>
        <p:nvSpPr>
          <p:cNvPr id="915" name="Google Shape;915;p92"/>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916" name="Google Shape;916;p92"/>
          <p:cNvSpPr/>
          <p:nvPr/>
        </p:nvSpPr>
        <p:spPr>
          <a:xfrm>
            <a:off x="252424" y="5000048"/>
            <a:ext cx="3834900" cy="100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a:t>
            </a:r>
            <a:r>
              <a:rPr lang="en-GB" sz="2000">
                <a:solidFill>
                  <a:srgbClr val="212121"/>
                </a:solidFill>
                <a:latin typeface="Montserrat"/>
                <a:ea typeface="Montserrat"/>
                <a:cs typeface="Montserrat"/>
                <a:sym typeface="Montserrat"/>
              </a:rPr>
              <a:t> Series </a:t>
            </a:r>
            <a:r>
              <a:rPr lang="en-GB" sz="2000">
                <a:solidFill>
                  <a:srgbClr val="212121"/>
                </a:solidFill>
                <a:latin typeface="Montserrat"/>
                <a:ea typeface="Montserrat"/>
                <a:cs typeface="Montserrat"/>
                <a:sym typeface="Montserrat"/>
              </a:rPr>
              <a:t>assembly and connection with accessories</a:t>
            </a:r>
            <a:endParaRPr sz="2000">
              <a:solidFill>
                <a:srgbClr val="212121"/>
              </a:solidFill>
              <a:latin typeface="Montserrat"/>
              <a:ea typeface="Montserrat"/>
              <a:cs typeface="Montserrat"/>
              <a:sym typeface="Montserrat"/>
            </a:endParaRPr>
          </a:p>
        </p:txBody>
      </p:sp>
      <p:sp>
        <p:nvSpPr>
          <p:cNvPr id="917" name="Google Shape;917;p92"/>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918" name="Google Shape;918;p92"/>
          <p:cNvSpPr/>
          <p:nvPr/>
        </p:nvSpPr>
        <p:spPr>
          <a:xfrm>
            <a:off x="313625" y="157325"/>
            <a:ext cx="2753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Self leveling head MAX LE</a:t>
            </a:r>
            <a:endParaRPr sz="1500">
              <a:solidFill>
                <a:srgbClr val="212121"/>
              </a:solidFill>
              <a:latin typeface="Montserrat"/>
              <a:ea typeface="Montserrat"/>
              <a:cs typeface="Montserrat"/>
              <a:sym typeface="Montserrat"/>
            </a:endParaRPr>
          </a:p>
        </p:txBody>
      </p:sp>
      <p:sp>
        <p:nvSpPr>
          <p:cNvPr id="919" name="Google Shape;919;p92"/>
          <p:cNvSpPr/>
          <p:nvPr/>
        </p:nvSpPr>
        <p:spPr>
          <a:xfrm>
            <a:off x="3128050" y="108425"/>
            <a:ext cx="3345300" cy="416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300">
                <a:solidFill>
                  <a:srgbClr val="212121"/>
                </a:solidFill>
                <a:latin typeface="Montserrat"/>
                <a:ea typeface="Montserrat"/>
                <a:cs typeface="Montserrat"/>
                <a:sym typeface="Montserrat"/>
              </a:rPr>
              <a:t>Spacer discs ⅛” (3mm) or 3/16” (5mm)</a:t>
            </a:r>
            <a:endParaRPr sz="1300">
              <a:solidFill>
                <a:srgbClr val="212121"/>
              </a:solidFill>
              <a:latin typeface="Montserrat"/>
              <a:ea typeface="Montserrat"/>
              <a:cs typeface="Montserrat"/>
              <a:sym typeface="Montserrat"/>
            </a:endParaRPr>
          </a:p>
        </p:txBody>
      </p:sp>
      <p:sp>
        <p:nvSpPr>
          <p:cNvPr id="920" name="Google Shape;920;p92"/>
          <p:cNvSpPr/>
          <p:nvPr/>
        </p:nvSpPr>
        <p:spPr>
          <a:xfrm>
            <a:off x="7352400" y="36425"/>
            <a:ext cx="1791600" cy="5604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300">
                <a:solidFill>
                  <a:srgbClr val="212121"/>
                </a:solidFill>
                <a:latin typeface="Montserrat"/>
                <a:ea typeface="Montserrat"/>
                <a:cs typeface="Montserrat"/>
                <a:sym typeface="Montserrat"/>
              </a:rPr>
              <a:t>Rubber shim SH 145 </a:t>
            </a:r>
            <a:endParaRPr sz="13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1300">
                <a:solidFill>
                  <a:srgbClr val="212121"/>
                </a:solidFill>
                <a:latin typeface="Montserrat"/>
                <a:ea typeface="Montserrat"/>
                <a:cs typeface="Montserrat"/>
                <a:sym typeface="Montserrat"/>
              </a:rPr>
              <a:t>0.05" (1,5 mm)</a:t>
            </a:r>
            <a:endParaRPr sz="1300">
              <a:solidFill>
                <a:srgbClr val="212121"/>
              </a:solidFill>
              <a:latin typeface="Montserrat"/>
              <a:ea typeface="Montserrat"/>
              <a:cs typeface="Montserrat"/>
              <a:sym typeface="Montserrat"/>
            </a:endParaRPr>
          </a:p>
        </p:txBody>
      </p:sp>
      <p:sp>
        <p:nvSpPr>
          <p:cNvPr id="921" name="Google Shape;921;p92"/>
          <p:cNvSpPr/>
          <p:nvPr/>
        </p:nvSpPr>
        <p:spPr>
          <a:xfrm>
            <a:off x="7156475" y="2642525"/>
            <a:ext cx="19047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Joist adapter AD</a:t>
            </a:r>
            <a:endParaRPr sz="1500">
              <a:solidFill>
                <a:srgbClr val="212121"/>
              </a:solidFill>
              <a:latin typeface="Montserrat"/>
              <a:ea typeface="Montserrat"/>
              <a:cs typeface="Montserrat"/>
              <a:sym typeface="Montserrat"/>
            </a:endParaRPr>
          </a:p>
        </p:txBody>
      </p:sp>
      <p:sp>
        <p:nvSpPr>
          <p:cNvPr id="922" name="Google Shape;922;p92"/>
          <p:cNvSpPr/>
          <p:nvPr/>
        </p:nvSpPr>
        <p:spPr>
          <a:xfrm>
            <a:off x="5918150" y="5640050"/>
            <a:ext cx="25593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Slope corrector MAX SC</a:t>
            </a:r>
            <a:endParaRPr sz="1500">
              <a:solidFill>
                <a:srgbClr val="212121"/>
              </a:solidFill>
              <a:latin typeface="Montserrat"/>
              <a:ea typeface="Montserrat"/>
              <a:cs typeface="Montserrat"/>
              <a:sym typeface="Montserrat"/>
            </a:endParaRPr>
          </a:p>
        </p:txBody>
      </p:sp>
      <p:sp>
        <p:nvSpPr>
          <p:cNvPr id="923" name="Google Shape;923;p92"/>
          <p:cNvSpPr/>
          <p:nvPr/>
        </p:nvSpPr>
        <p:spPr>
          <a:xfrm>
            <a:off x="7637975" y="6494875"/>
            <a:ext cx="1505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MAX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pic>
        <p:nvPicPr>
          <p:cNvPr id="928" name="Google Shape;928;p93"/>
          <p:cNvPicPr preferRelativeResize="0"/>
          <p:nvPr/>
        </p:nvPicPr>
        <p:blipFill rotWithShape="1">
          <a:blip r:embed="rId3">
            <a:alphaModFix/>
          </a:blip>
          <a:srcRect b="24097" l="23599" r="23594" t="38675"/>
          <a:stretch/>
        </p:blipFill>
        <p:spPr>
          <a:xfrm>
            <a:off x="6718000" y="1691275"/>
            <a:ext cx="2102000" cy="2374700"/>
          </a:xfrm>
          <a:prstGeom prst="rect">
            <a:avLst/>
          </a:prstGeom>
          <a:noFill/>
          <a:ln>
            <a:noFill/>
          </a:ln>
        </p:spPr>
      </p:pic>
      <p:pic>
        <p:nvPicPr>
          <p:cNvPr id="929" name="Google Shape;929;p93"/>
          <p:cNvPicPr preferRelativeResize="0"/>
          <p:nvPr/>
        </p:nvPicPr>
        <p:blipFill rotWithShape="1">
          <a:blip r:embed="rId4">
            <a:alphaModFix/>
          </a:blip>
          <a:srcRect b="21230" l="20368" r="21717" t="39765"/>
          <a:stretch/>
        </p:blipFill>
        <p:spPr>
          <a:xfrm>
            <a:off x="129900" y="1797450"/>
            <a:ext cx="2102000" cy="2268525"/>
          </a:xfrm>
          <a:prstGeom prst="rect">
            <a:avLst/>
          </a:prstGeom>
          <a:noFill/>
          <a:ln>
            <a:noFill/>
          </a:ln>
        </p:spPr>
      </p:pic>
      <p:sp>
        <p:nvSpPr>
          <p:cNvPr id="930" name="Google Shape;930;p93"/>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931" name="Google Shape;931;p93"/>
          <p:cNvSpPr/>
          <p:nvPr/>
        </p:nvSpPr>
        <p:spPr>
          <a:xfrm>
            <a:off x="252424" y="5000048"/>
            <a:ext cx="3834900" cy="100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a:t>
            </a:r>
            <a:r>
              <a:rPr lang="en-GB" sz="2000">
                <a:solidFill>
                  <a:srgbClr val="212121"/>
                </a:solidFill>
                <a:latin typeface="Montserrat"/>
                <a:ea typeface="Montserrat"/>
                <a:cs typeface="Montserrat"/>
                <a:sym typeface="Montserrat"/>
              </a:rPr>
              <a:t> Series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universal pedestal head</a:t>
            </a:r>
            <a:endParaRPr sz="2000">
              <a:solidFill>
                <a:srgbClr val="212121"/>
              </a:solidFill>
              <a:latin typeface="Montserrat"/>
              <a:ea typeface="Montserrat"/>
              <a:cs typeface="Montserrat"/>
              <a:sym typeface="Montserrat"/>
            </a:endParaRPr>
          </a:p>
        </p:txBody>
      </p:sp>
      <p:sp>
        <p:nvSpPr>
          <p:cNvPr id="932" name="Google Shape;932;p93"/>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933" name="Google Shape;933;p93"/>
          <p:cNvSpPr/>
          <p:nvPr/>
        </p:nvSpPr>
        <p:spPr>
          <a:xfrm>
            <a:off x="350500" y="1372675"/>
            <a:ext cx="16608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Gap spacer discs</a:t>
            </a:r>
            <a:endParaRPr sz="1500">
              <a:solidFill>
                <a:srgbClr val="212121"/>
              </a:solidFill>
              <a:latin typeface="Montserrat"/>
              <a:ea typeface="Montserrat"/>
              <a:cs typeface="Montserrat"/>
              <a:sym typeface="Montserrat"/>
            </a:endParaRPr>
          </a:p>
        </p:txBody>
      </p:sp>
      <p:sp>
        <p:nvSpPr>
          <p:cNvPr id="934" name="Google Shape;934;p93"/>
          <p:cNvSpPr/>
          <p:nvPr/>
        </p:nvSpPr>
        <p:spPr>
          <a:xfrm>
            <a:off x="6915300" y="1372675"/>
            <a:ext cx="16608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Joist adapter AD</a:t>
            </a:r>
            <a:endParaRPr sz="1500">
              <a:solidFill>
                <a:srgbClr val="212121"/>
              </a:solidFill>
              <a:latin typeface="Montserrat"/>
              <a:ea typeface="Montserrat"/>
              <a:cs typeface="Montserrat"/>
              <a:sym typeface="Montserrat"/>
            </a:endParaRPr>
          </a:p>
        </p:txBody>
      </p:sp>
      <p:pic>
        <p:nvPicPr>
          <p:cNvPr id="935" name="Google Shape;935;p93"/>
          <p:cNvPicPr preferRelativeResize="0"/>
          <p:nvPr/>
        </p:nvPicPr>
        <p:blipFill rotWithShape="1">
          <a:blip r:embed="rId5">
            <a:alphaModFix/>
          </a:blip>
          <a:srcRect b="21797" l="21615" r="21621" t="38184"/>
          <a:stretch/>
        </p:blipFill>
        <p:spPr>
          <a:xfrm>
            <a:off x="2281725" y="1691275"/>
            <a:ext cx="2102000" cy="2374700"/>
          </a:xfrm>
          <a:prstGeom prst="rect">
            <a:avLst/>
          </a:prstGeom>
          <a:noFill/>
          <a:ln>
            <a:noFill/>
          </a:ln>
        </p:spPr>
      </p:pic>
      <p:pic>
        <p:nvPicPr>
          <p:cNvPr id="936" name="Google Shape;936;p93"/>
          <p:cNvPicPr preferRelativeResize="0"/>
          <p:nvPr/>
        </p:nvPicPr>
        <p:blipFill rotWithShape="1">
          <a:blip r:embed="rId6">
            <a:alphaModFix/>
          </a:blip>
          <a:srcRect b="22664" l="22663" r="22658" t="38791"/>
          <a:stretch/>
        </p:blipFill>
        <p:spPr>
          <a:xfrm>
            <a:off x="4433550" y="1691275"/>
            <a:ext cx="2102000" cy="2374700"/>
          </a:xfrm>
          <a:prstGeom prst="rect">
            <a:avLst/>
          </a:prstGeom>
          <a:noFill/>
          <a:ln>
            <a:noFill/>
          </a:ln>
        </p:spPr>
      </p:pic>
      <p:sp>
        <p:nvSpPr>
          <p:cNvPr id="937" name="Google Shape;937;p93"/>
          <p:cNvSpPr/>
          <p:nvPr/>
        </p:nvSpPr>
        <p:spPr>
          <a:xfrm>
            <a:off x="3505250" y="1372675"/>
            <a:ext cx="2412900" cy="3186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1500">
                <a:solidFill>
                  <a:srgbClr val="212121"/>
                </a:solidFill>
                <a:latin typeface="Montserrat"/>
                <a:ea typeface="Montserrat"/>
                <a:cs typeface="Montserrat"/>
                <a:sym typeface="Montserrat"/>
              </a:rPr>
              <a:t>Individual spacer tabs</a:t>
            </a:r>
            <a:endParaRPr sz="1500">
              <a:solidFill>
                <a:srgbClr val="212121"/>
              </a:solidFill>
              <a:latin typeface="Montserrat"/>
              <a:ea typeface="Montserrat"/>
              <a:cs typeface="Montserrat"/>
              <a:sym typeface="Montserrat"/>
            </a:endParaRPr>
          </a:p>
        </p:txBody>
      </p:sp>
      <p:sp>
        <p:nvSpPr>
          <p:cNvPr id="938" name="Google Shape;938;p93"/>
          <p:cNvSpPr/>
          <p:nvPr/>
        </p:nvSpPr>
        <p:spPr>
          <a:xfrm>
            <a:off x="7637975" y="6494875"/>
            <a:ext cx="1505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MAX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3"/>
          <p:cNvSpPr/>
          <p:nvPr/>
        </p:nvSpPr>
        <p:spPr>
          <a:xfrm>
            <a:off x="762036" y="5047207"/>
            <a:ext cx="3429300" cy="794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Taras wentylowany </a:t>
            </a:r>
            <a:br>
              <a:rPr lang="en-GB" sz="2000">
                <a:solidFill>
                  <a:srgbClr val="212121"/>
                </a:solidFill>
                <a:latin typeface="Montserrat"/>
                <a:ea typeface="Montserrat"/>
                <a:cs typeface="Montserrat"/>
                <a:sym typeface="Montserrat"/>
              </a:rPr>
            </a:br>
            <a:r>
              <a:rPr lang="en-GB" sz="2000">
                <a:solidFill>
                  <a:srgbClr val="212121"/>
                </a:solidFill>
                <a:highlight>
                  <a:srgbClr val="FF9900"/>
                </a:highlight>
                <a:latin typeface="Montserrat"/>
                <a:ea typeface="Montserrat"/>
                <a:cs typeface="Montserrat"/>
                <a:sym typeface="Montserrat"/>
              </a:rPr>
              <a:t>czym są tarasy wentylowane?</a:t>
            </a:r>
            <a:endParaRPr sz="600">
              <a:highlight>
                <a:srgbClr val="FF9900"/>
              </a:highlight>
            </a:endParaRPr>
          </a:p>
        </p:txBody>
      </p:sp>
      <p:sp>
        <p:nvSpPr>
          <p:cNvPr id="118" name="Google Shape;118;p13"/>
          <p:cNvSpPr/>
          <p:nvPr/>
        </p:nvSpPr>
        <p:spPr>
          <a:xfrm>
            <a:off x="4381225" y="5078950"/>
            <a:ext cx="4438800" cy="10137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Clr>
                <a:srgbClr val="5E5E5E"/>
              </a:buClr>
              <a:buSzPts val="300"/>
              <a:buFont typeface="Montserrat"/>
              <a:buNone/>
            </a:pPr>
            <a:r>
              <a:rPr lang="en-GB"/>
              <a:t>POWIERZCHNIA TARASU JEST POZIOMA POMIMO IŻ POD SPODEM TARASU JEST SPADEK</a:t>
            </a:r>
            <a:endParaRPr/>
          </a:p>
          <a:p>
            <a:pPr indent="0" lvl="0" marL="0" marR="0" rtl="0" algn="just">
              <a:lnSpc>
                <a:spcPct val="120000"/>
              </a:lnSpc>
              <a:spcBef>
                <a:spcPts val="0"/>
              </a:spcBef>
              <a:spcAft>
                <a:spcPts val="0"/>
              </a:spcAft>
              <a:buClr>
                <a:srgbClr val="5E5E5E"/>
              </a:buClr>
              <a:buSzPts val="300"/>
              <a:buFont typeface="Montserrat"/>
              <a:buNone/>
            </a:pPr>
            <a:r>
              <a:t/>
            </a:r>
            <a:endParaRPr/>
          </a:p>
        </p:txBody>
      </p:sp>
      <p:pic>
        <p:nvPicPr>
          <p:cNvPr id="119" name="Google Shape;119;p13"/>
          <p:cNvPicPr preferRelativeResize="0"/>
          <p:nvPr/>
        </p:nvPicPr>
        <p:blipFill rotWithShape="1">
          <a:blip r:embed="rId3">
            <a:alphaModFix/>
          </a:blip>
          <a:srcRect b="24998" l="10782" r="11311" t="0"/>
          <a:stretch/>
        </p:blipFill>
        <p:spPr>
          <a:xfrm>
            <a:off x="266325" y="199750"/>
            <a:ext cx="8553699" cy="2636675"/>
          </a:xfrm>
          <a:prstGeom prst="rect">
            <a:avLst/>
          </a:prstGeom>
          <a:noFill/>
          <a:ln>
            <a:noFill/>
          </a:ln>
        </p:spPr>
      </p:pic>
      <p:sp>
        <p:nvSpPr>
          <p:cNvPr id="120" name="Google Shape;120;p13"/>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21" name="Google Shape;121;p13"/>
          <p:cNvSpPr/>
          <p:nvPr/>
        </p:nvSpPr>
        <p:spPr>
          <a:xfrm>
            <a:off x="8270800" y="0"/>
            <a:ext cx="8733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Część 1</a:t>
            </a:r>
            <a:endParaRPr b="1" sz="1700">
              <a:solidFill>
                <a:srgbClr val="212121"/>
              </a:solidFill>
              <a:latin typeface="Montserrat"/>
              <a:ea typeface="Montserrat"/>
              <a:cs typeface="Montserrat"/>
              <a:sym typeface="Montserrat"/>
            </a:endParaRPr>
          </a:p>
        </p:txBody>
      </p:sp>
      <p:cxnSp>
        <p:nvCxnSpPr>
          <p:cNvPr id="122" name="Google Shape;122;p13"/>
          <p:cNvCxnSpPr/>
          <p:nvPr/>
        </p:nvCxnSpPr>
        <p:spPr>
          <a:xfrm flipH="1">
            <a:off x="2889800" y="399500"/>
            <a:ext cx="426000" cy="532800"/>
          </a:xfrm>
          <a:prstGeom prst="straightConnector1">
            <a:avLst/>
          </a:prstGeom>
          <a:noFill/>
          <a:ln cap="flat" cmpd="sng" w="38100">
            <a:solidFill>
              <a:srgbClr val="FF9900"/>
            </a:solidFill>
            <a:prstDash val="solid"/>
            <a:round/>
            <a:headEnd len="med" w="med" type="none"/>
            <a:tailEnd len="med" w="med" type="triangle"/>
          </a:ln>
        </p:spPr>
      </p:cxnSp>
      <p:cxnSp>
        <p:nvCxnSpPr>
          <p:cNvPr id="123" name="Google Shape;123;p13"/>
          <p:cNvCxnSpPr/>
          <p:nvPr/>
        </p:nvCxnSpPr>
        <p:spPr>
          <a:xfrm rot="10800000">
            <a:off x="3679800" y="1793025"/>
            <a:ext cx="195300" cy="439500"/>
          </a:xfrm>
          <a:prstGeom prst="straightConnector1">
            <a:avLst/>
          </a:prstGeom>
          <a:noFill/>
          <a:ln cap="flat" cmpd="sng" w="38100">
            <a:solidFill>
              <a:srgbClr val="FF9900"/>
            </a:solidFill>
            <a:prstDash val="solid"/>
            <a:round/>
            <a:headEnd len="med" w="med" type="none"/>
            <a:tailEnd len="med" w="med" type="triangle"/>
          </a:ln>
        </p:spPr>
      </p:cxnSp>
      <p:sp>
        <p:nvSpPr>
          <p:cNvPr id="124" name="Google Shape;124;p13"/>
          <p:cNvSpPr/>
          <p:nvPr/>
        </p:nvSpPr>
        <p:spPr>
          <a:xfrm>
            <a:off x="1597975" y="134600"/>
            <a:ext cx="6293400" cy="2649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a:t>ON THIS LEVEL WE NEED TO HAVE TERRACE TOP SURFACE</a:t>
            </a:r>
            <a:endParaRPr/>
          </a:p>
          <a:p>
            <a:pPr indent="0" lvl="0" marL="0" marR="0" rtl="0" algn="just">
              <a:lnSpc>
                <a:spcPct val="120000"/>
              </a:lnSpc>
              <a:spcBef>
                <a:spcPts val="0"/>
              </a:spcBef>
              <a:spcAft>
                <a:spcPts val="0"/>
              </a:spcAft>
              <a:buClr>
                <a:srgbClr val="5E5E5E"/>
              </a:buClr>
              <a:buSzPts val="300"/>
              <a:buFont typeface="Montserrat"/>
              <a:buNone/>
            </a:pPr>
            <a:r>
              <a:t/>
            </a:r>
            <a:endParaRPr/>
          </a:p>
        </p:txBody>
      </p:sp>
      <p:sp>
        <p:nvSpPr>
          <p:cNvPr id="125" name="Google Shape;125;p13"/>
          <p:cNvSpPr/>
          <p:nvPr/>
        </p:nvSpPr>
        <p:spPr>
          <a:xfrm>
            <a:off x="612550" y="2290575"/>
            <a:ext cx="5757000" cy="264900"/>
          </a:xfrm>
          <a:prstGeom prst="rect">
            <a:avLst/>
          </a:prstGeom>
          <a:noFill/>
          <a:ln>
            <a:noFill/>
          </a:ln>
        </p:spPr>
        <p:txBody>
          <a:bodyPr anchorCtr="0" anchor="t" bIns="21175" lIns="21175" spcFirstLastPara="1" rIns="21175" wrap="square" tIns="21175">
            <a:noAutofit/>
          </a:bodyPr>
          <a:lstStyle/>
          <a:p>
            <a:pPr indent="0" lvl="0" marL="0" rtl="0" algn="just">
              <a:lnSpc>
                <a:spcPct val="120000"/>
              </a:lnSpc>
              <a:spcBef>
                <a:spcPts val="0"/>
              </a:spcBef>
              <a:spcAft>
                <a:spcPts val="0"/>
              </a:spcAft>
              <a:buNone/>
            </a:pPr>
            <a:r>
              <a:rPr lang="en-GB"/>
              <a:t>ON THIS LEVE WE HAVE CURRENT GROUND/BASIS</a:t>
            </a:r>
            <a:endParaRPr/>
          </a:p>
          <a:p>
            <a:pPr indent="0" lvl="0" marL="0" rtl="0" algn="just">
              <a:lnSpc>
                <a:spcPct val="120000"/>
              </a:lnSpc>
              <a:spcBef>
                <a:spcPts val="0"/>
              </a:spcBef>
              <a:spcAft>
                <a:spcPts val="0"/>
              </a:spcAft>
              <a:buClr>
                <a:srgbClr val="5E5E5E"/>
              </a:buClr>
              <a:buSzPts val="300"/>
              <a:buFont typeface="Montserrat"/>
              <a:buNone/>
            </a:pPr>
            <a:r>
              <a:t/>
            </a:r>
            <a:endParaRPr/>
          </a:p>
          <a:p>
            <a:pPr indent="0" lvl="0" marL="0" marR="0" rtl="0" algn="just">
              <a:lnSpc>
                <a:spcPct val="120000"/>
              </a:lnSpc>
              <a:spcBef>
                <a:spcPts val="0"/>
              </a:spcBef>
              <a:spcAft>
                <a:spcPts val="0"/>
              </a:spcAft>
              <a:buClr>
                <a:srgbClr val="5E5E5E"/>
              </a:buClr>
              <a:buSzPts val="300"/>
              <a:buFont typeface="Montserrat"/>
              <a:buNone/>
            </a:pPr>
            <a:r>
              <a:t/>
            </a:r>
            <a:endParaRPr/>
          </a:p>
        </p:txBody>
      </p:sp>
      <p:cxnSp>
        <p:nvCxnSpPr>
          <p:cNvPr id="126" name="Google Shape;126;p13"/>
          <p:cNvCxnSpPr/>
          <p:nvPr/>
        </p:nvCxnSpPr>
        <p:spPr>
          <a:xfrm>
            <a:off x="4580875" y="1997475"/>
            <a:ext cx="2956200" cy="293100"/>
          </a:xfrm>
          <a:prstGeom prst="straightConnector1">
            <a:avLst/>
          </a:prstGeom>
          <a:noFill/>
          <a:ln cap="flat" cmpd="sng" w="28575">
            <a:solidFill>
              <a:srgbClr val="FF9900"/>
            </a:solidFill>
            <a:prstDash val="solid"/>
            <a:round/>
            <a:headEnd len="med" w="med" type="none"/>
            <a:tailEnd len="med" w="med" type="triangle"/>
          </a:ln>
        </p:spPr>
      </p:cxnSp>
      <p:sp>
        <p:nvSpPr>
          <p:cNvPr id="127" name="Google Shape;127;p13"/>
          <p:cNvSpPr/>
          <p:nvPr/>
        </p:nvSpPr>
        <p:spPr>
          <a:xfrm>
            <a:off x="5385775" y="2290575"/>
            <a:ext cx="873300" cy="264900"/>
          </a:xfrm>
          <a:prstGeom prst="rect">
            <a:avLst/>
          </a:prstGeom>
          <a:noFill/>
          <a:ln>
            <a:noFill/>
          </a:ln>
        </p:spPr>
        <p:txBody>
          <a:bodyPr anchorCtr="0" anchor="t" bIns="21175" lIns="21175" spcFirstLastPara="1" rIns="21175" wrap="square" tIns="21175">
            <a:noAutofit/>
          </a:bodyPr>
          <a:lstStyle/>
          <a:p>
            <a:pPr indent="0" lvl="0" marL="0" marR="0" rtl="0" algn="just">
              <a:lnSpc>
                <a:spcPct val="120000"/>
              </a:lnSpc>
              <a:spcBef>
                <a:spcPts val="0"/>
              </a:spcBef>
              <a:spcAft>
                <a:spcPts val="0"/>
              </a:spcAft>
              <a:buClr>
                <a:srgbClr val="5E5E5E"/>
              </a:buClr>
              <a:buSzPts val="300"/>
              <a:buFont typeface="Montserrat"/>
              <a:buNone/>
            </a:pPr>
            <a:r>
              <a:rPr lang="en-GB"/>
              <a:t>SLOPE</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pic>
        <p:nvPicPr>
          <p:cNvPr id="943" name="Google Shape;943;p94"/>
          <p:cNvPicPr preferRelativeResize="0"/>
          <p:nvPr/>
        </p:nvPicPr>
        <p:blipFill rotWithShape="1">
          <a:blip r:embed="rId3">
            <a:alphaModFix/>
          </a:blip>
          <a:srcRect b="-24314" l="-17565" r="-17551" t="-50235"/>
          <a:stretch/>
        </p:blipFill>
        <p:spPr>
          <a:xfrm>
            <a:off x="0" y="0"/>
            <a:ext cx="4583025" cy="4572000"/>
          </a:xfrm>
          <a:prstGeom prst="rect">
            <a:avLst/>
          </a:prstGeom>
          <a:noFill/>
          <a:ln>
            <a:noFill/>
          </a:ln>
        </p:spPr>
      </p:pic>
      <p:sp>
        <p:nvSpPr>
          <p:cNvPr id="944" name="Google Shape;944;p94"/>
          <p:cNvSpPr/>
          <p:nvPr/>
        </p:nvSpPr>
        <p:spPr>
          <a:xfrm>
            <a:off x="4923550" y="5047200"/>
            <a:ext cx="4141500" cy="10911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Screw, Screwnut, Base, </a:t>
            </a:r>
            <a:r>
              <a:rPr lang="en-GB" sz="1200"/>
              <a:t>Cross spacers</a:t>
            </a:r>
            <a:endParaRPr sz="1200"/>
          </a:p>
          <a:p>
            <a:pPr indent="-304800" lvl="0" marL="457200" rtl="0" algn="just">
              <a:lnSpc>
                <a:spcPct val="120000"/>
              </a:lnSpc>
              <a:spcBef>
                <a:spcPts val="0"/>
              </a:spcBef>
              <a:spcAft>
                <a:spcPts val="0"/>
              </a:spcAft>
              <a:buSzPts val="1200"/>
              <a:buChar char="●"/>
            </a:pPr>
            <a:r>
              <a:rPr lang="en-GB" sz="1200"/>
              <a:t>Smooth height regulation</a:t>
            </a:r>
            <a:endParaRPr sz="1200"/>
          </a:p>
          <a:p>
            <a:pPr indent="-304800" lvl="0" marL="457200" rtl="0" algn="just">
              <a:lnSpc>
                <a:spcPct val="120000"/>
              </a:lnSpc>
              <a:spcBef>
                <a:spcPts val="0"/>
              </a:spcBef>
              <a:spcAft>
                <a:spcPts val="0"/>
              </a:spcAft>
              <a:buSzPts val="1200"/>
              <a:buChar char="●"/>
            </a:pPr>
            <a:r>
              <a:rPr lang="en-GB" sz="1200"/>
              <a:t>Rubber shim SH145 0.059” (1,5 mm)</a:t>
            </a:r>
            <a:endParaRPr sz="1200"/>
          </a:p>
          <a:p>
            <a:pPr indent="-304800" lvl="0" marL="457200" rtl="0" algn="just">
              <a:lnSpc>
                <a:spcPct val="120000"/>
              </a:lnSpc>
              <a:spcBef>
                <a:spcPts val="0"/>
              </a:spcBef>
              <a:spcAft>
                <a:spcPts val="0"/>
              </a:spcAft>
              <a:buSzPts val="1200"/>
              <a:buChar char="●"/>
            </a:pPr>
            <a:r>
              <a:rPr lang="en-GB" sz="1200"/>
              <a:t>Self leveling head MAX LE 6% 5/8 inch (16 mm)</a:t>
            </a:r>
            <a:endParaRPr sz="1200"/>
          </a:p>
          <a:p>
            <a:pPr indent="-304800" lvl="0" marL="457200" rtl="0" algn="just">
              <a:lnSpc>
                <a:spcPct val="120000"/>
              </a:lnSpc>
              <a:spcBef>
                <a:spcPts val="0"/>
              </a:spcBef>
              <a:spcAft>
                <a:spcPts val="0"/>
              </a:spcAft>
              <a:buSzPts val="1200"/>
              <a:buChar char="●"/>
            </a:pPr>
            <a:r>
              <a:rPr lang="en-GB" sz="1200"/>
              <a:t>Base slope corrector 8% </a:t>
            </a:r>
            <a:r>
              <a:rPr lang="en-GB" sz="1200"/>
              <a:t>5/8 inch (16 mm)</a:t>
            </a:r>
            <a:r>
              <a:rPr lang="en-GB" sz="1200"/>
              <a:t> </a:t>
            </a:r>
            <a:endParaRPr sz="1200"/>
          </a:p>
        </p:txBody>
      </p:sp>
      <p:sp>
        <p:nvSpPr>
          <p:cNvPr id="945" name="Google Shape;945;p94"/>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946" name="Google Shape;946;p94"/>
          <p:cNvSpPr/>
          <p:nvPr/>
        </p:nvSpPr>
        <p:spPr>
          <a:xfrm>
            <a:off x="186250" y="5047200"/>
            <a:ext cx="5042100" cy="11325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045-075</a:t>
            </a:r>
            <a:r>
              <a:rPr lang="en-GB" sz="2000">
                <a:solidFill>
                  <a:srgbClr val="212121"/>
                </a:solidFill>
                <a:latin typeface="Montserrat"/>
                <a:ea typeface="Montserrat"/>
                <a:cs typeface="Montserrat"/>
                <a:sym typeface="Montserrat"/>
              </a:rPr>
              <a:t>- 1.77-2.95” Inch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(45-75 mm)</a:t>
            </a:r>
            <a:endParaRPr sz="2000">
              <a:solidFill>
                <a:srgbClr val="212121"/>
              </a:solidFill>
              <a:latin typeface="Montserrat"/>
              <a:ea typeface="Montserrat"/>
              <a:cs typeface="Montserrat"/>
              <a:sym typeface="Montserrat"/>
            </a:endParaRPr>
          </a:p>
        </p:txBody>
      </p:sp>
      <p:pic>
        <p:nvPicPr>
          <p:cNvPr id="947" name="Google Shape;947;p94"/>
          <p:cNvPicPr preferRelativeResize="0"/>
          <p:nvPr/>
        </p:nvPicPr>
        <p:blipFill rotWithShape="1">
          <a:blip r:embed="rId4">
            <a:alphaModFix/>
          </a:blip>
          <a:srcRect b="22591" l="11621" r="0" t="10963"/>
          <a:stretch/>
        </p:blipFill>
        <p:spPr>
          <a:xfrm>
            <a:off x="4583025" y="53125"/>
            <a:ext cx="4560825" cy="4572000"/>
          </a:xfrm>
          <a:prstGeom prst="rect">
            <a:avLst/>
          </a:prstGeom>
          <a:noFill/>
          <a:ln>
            <a:noFill/>
          </a:ln>
        </p:spPr>
      </p:pic>
      <p:sp>
        <p:nvSpPr>
          <p:cNvPr id="948" name="Google Shape;948;p94"/>
          <p:cNvSpPr/>
          <p:nvPr/>
        </p:nvSpPr>
        <p:spPr>
          <a:xfrm>
            <a:off x="7637975" y="6494875"/>
            <a:ext cx="1505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MAX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pic>
        <p:nvPicPr>
          <p:cNvPr id="953" name="Google Shape;953;p95"/>
          <p:cNvPicPr preferRelativeResize="0"/>
          <p:nvPr/>
        </p:nvPicPr>
        <p:blipFill rotWithShape="1">
          <a:blip r:embed="rId3">
            <a:alphaModFix/>
          </a:blip>
          <a:srcRect b="-15034" l="-12686" r="-12673" t="-15021"/>
          <a:stretch/>
        </p:blipFill>
        <p:spPr>
          <a:xfrm>
            <a:off x="0" y="0"/>
            <a:ext cx="4583024" cy="4572000"/>
          </a:xfrm>
          <a:prstGeom prst="rect">
            <a:avLst/>
          </a:prstGeom>
          <a:noFill/>
          <a:ln>
            <a:noFill/>
          </a:ln>
        </p:spPr>
      </p:pic>
      <p:sp>
        <p:nvSpPr>
          <p:cNvPr id="954" name="Google Shape;954;p95"/>
          <p:cNvSpPr/>
          <p:nvPr/>
        </p:nvSpPr>
        <p:spPr>
          <a:xfrm>
            <a:off x="4923550" y="5047200"/>
            <a:ext cx="4141500" cy="10911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Screw, Screwnut, Base, Cross spacers</a:t>
            </a:r>
            <a:endParaRPr sz="1200"/>
          </a:p>
          <a:p>
            <a:pPr indent="-304800" lvl="0" marL="457200" rtl="0" algn="just">
              <a:lnSpc>
                <a:spcPct val="120000"/>
              </a:lnSpc>
              <a:spcBef>
                <a:spcPts val="0"/>
              </a:spcBef>
              <a:spcAft>
                <a:spcPts val="0"/>
              </a:spcAft>
              <a:buSzPts val="1200"/>
              <a:buChar char="●"/>
            </a:pPr>
            <a:r>
              <a:rPr lang="en-GB" sz="1200"/>
              <a:t>Smooth height regulation</a:t>
            </a:r>
            <a:endParaRPr sz="1200"/>
          </a:p>
          <a:p>
            <a:pPr indent="-304800" lvl="0" marL="457200" rtl="0" algn="just">
              <a:lnSpc>
                <a:spcPct val="120000"/>
              </a:lnSpc>
              <a:spcBef>
                <a:spcPts val="0"/>
              </a:spcBef>
              <a:spcAft>
                <a:spcPts val="0"/>
              </a:spcAft>
              <a:buSzPts val="1200"/>
              <a:buChar char="●"/>
            </a:pPr>
            <a:r>
              <a:rPr lang="en-GB" sz="1200"/>
              <a:t>Rubber shim SH145 0.059” (1,5 mm)</a:t>
            </a:r>
            <a:endParaRPr sz="1200"/>
          </a:p>
          <a:p>
            <a:pPr indent="-304800" lvl="0" marL="457200" rtl="0" algn="just">
              <a:lnSpc>
                <a:spcPct val="120000"/>
              </a:lnSpc>
              <a:spcBef>
                <a:spcPts val="0"/>
              </a:spcBef>
              <a:spcAft>
                <a:spcPts val="0"/>
              </a:spcAft>
              <a:buSzPts val="1200"/>
              <a:buChar char="●"/>
            </a:pPr>
            <a:r>
              <a:rPr lang="en-GB" sz="1200"/>
              <a:t>Self leveling head MAX LE 6% 5/8 inch (16 mm)</a:t>
            </a:r>
            <a:endParaRPr sz="1200"/>
          </a:p>
          <a:p>
            <a:pPr indent="-304800" lvl="0" marL="457200" rtl="0" algn="just">
              <a:lnSpc>
                <a:spcPct val="120000"/>
              </a:lnSpc>
              <a:spcBef>
                <a:spcPts val="0"/>
              </a:spcBef>
              <a:spcAft>
                <a:spcPts val="0"/>
              </a:spcAft>
              <a:buSzPts val="1200"/>
              <a:buChar char="●"/>
            </a:pPr>
            <a:r>
              <a:rPr lang="en-GB" sz="1200"/>
              <a:t>Base slope corrector 8% 5/8 inch (16 mm) </a:t>
            </a:r>
            <a:endParaRPr sz="1200"/>
          </a:p>
        </p:txBody>
      </p:sp>
      <p:sp>
        <p:nvSpPr>
          <p:cNvPr id="955" name="Google Shape;955;p95"/>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956" name="Google Shape;956;p95"/>
          <p:cNvSpPr/>
          <p:nvPr/>
        </p:nvSpPr>
        <p:spPr>
          <a:xfrm>
            <a:off x="186250" y="5047200"/>
            <a:ext cx="5042100" cy="11325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075-150</a:t>
            </a:r>
            <a:r>
              <a:rPr lang="en-GB" sz="2000">
                <a:solidFill>
                  <a:srgbClr val="212121"/>
                </a:solidFill>
                <a:latin typeface="Montserrat"/>
                <a:ea typeface="Montserrat"/>
                <a:cs typeface="Montserrat"/>
                <a:sym typeface="Montserrat"/>
              </a:rPr>
              <a:t> - 2.95-5.9”” Inch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(75-150 mm)</a:t>
            </a:r>
            <a:endParaRPr sz="2000">
              <a:solidFill>
                <a:srgbClr val="212121"/>
              </a:solidFill>
              <a:latin typeface="Montserrat"/>
              <a:ea typeface="Montserrat"/>
              <a:cs typeface="Montserrat"/>
              <a:sym typeface="Montserrat"/>
            </a:endParaRPr>
          </a:p>
        </p:txBody>
      </p:sp>
      <p:pic>
        <p:nvPicPr>
          <p:cNvPr id="957" name="Google Shape;957;p95"/>
          <p:cNvPicPr preferRelativeResize="0"/>
          <p:nvPr/>
        </p:nvPicPr>
        <p:blipFill rotWithShape="1">
          <a:blip r:embed="rId4">
            <a:alphaModFix/>
          </a:blip>
          <a:srcRect b="0" l="12591" r="12591" t="0"/>
          <a:stretch/>
        </p:blipFill>
        <p:spPr>
          <a:xfrm>
            <a:off x="4583025" y="53125"/>
            <a:ext cx="4560824" cy="4572000"/>
          </a:xfrm>
          <a:prstGeom prst="rect">
            <a:avLst/>
          </a:prstGeom>
          <a:noFill/>
          <a:ln>
            <a:noFill/>
          </a:ln>
        </p:spPr>
      </p:pic>
      <p:sp>
        <p:nvSpPr>
          <p:cNvPr id="958" name="Google Shape;958;p95"/>
          <p:cNvSpPr/>
          <p:nvPr/>
        </p:nvSpPr>
        <p:spPr>
          <a:xfrm>
            <a:off x="7637975" y="6494875"/>
            <a:ext cx="1505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MAX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pic>
        <p:nvPicPr>
          <p:cNvPr id="963" name="Google Shape;963;p96"/>
          <p:cNvPicPr preferRelativeResize="0"/>
          <p:nvPr/>
        </p:nvPicPr>
        <p:blipFill rotWithShape="1">
          <a:blip r:embed="rId3">
            <a:alphaModFix/>
          </a:blip>
          <a:srcRect b="-3000" l="-25688" r="-25688" t="-3010"/>
          <a:stretch/>
        </p:blipFill>
        <p:spPr>
          <a:xfrm>
            <a:off x="0" y="0"/>
            <a:ext cx="4583024" cy="4571999"/>
          </a:xfrm>
          <a:prstGeom prst="rect">
            <a:avLst/>
          </a:prstGeom>
          <a:noFill/>
          <a:ln>
            <a:noFill/>
          </a:ln>
        </p:spPr>
      </p:pic>
      <p:sp>
        <p:nvSpPr>
          <p:cNvPr id="964" name="Google Shape;964;p96"/>
          <p:cNvSpPr/>
          <p:nvPr/>
        </p:nvSpPr>
        <p:spPr>
          <a:xfrm>
            <a:off x="4923550" y="5047200"/>
            <a:ext cx="4141500" cy="10911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Screw, Screwnut, Base, Cross spacers</a:t>
            </a:r>
            <a:endParaRPr sz="1200"/>
          </a:p>
          <a:p>
            <a:pPr indent="-304800" lvl="0" marL="457200" rtl="0" algn="just">
              <a:lnSpc>
                <a:spcPct val="120000"/>
              </a:lnSpc>
              <a:spcBef>
                <a:spcPts val="0"/>
              </a:spcBef>
              <a:spcAft>
                <a:spcPts val="0"/>
              </a:spcAft>
              <a:buSzPts val="1200"/>
              <a:buChar char="●"/>
            </a:pPr>
            <a:r>
              <a:rPr lang="en-GB" sz="1200"/>
              <a:t>Smooth height regulation</a:t>
            </a:r>
            <a:endParaRPr sz="1200"/>
          </a:p>
          <a:p>
            <a:pPr indent="-304800" lvl="0" marL="457200" rtl="0" algn="just">
              <a:lnSpc>
                <a:spcPct val="120000"/>
              </a:lnSpc>
              <a:spcBef>
                <a:spcPts val="0"/>
              </a:spcBef>
              <a:spcAft>
                <a:spcPts val="0"/>
              </a:spcAft>
              <a:buSzPts val="1200"/>
              <a:buChar char="●"/>
            </a:pPr>
            <a:r>
              <a:rPr lang="en-GB" sz="1200"/>
              <a:t>Rubber shim SH145 0.059” (1,5 mm)</a:t>
            </a:r>
            <a:endParaRPr sz="1200"/>
          </a:p>
          <a:p>
            <a:pPr indent="-304800" lvl="0" marL="457200" rtl="0" algn="just">
              <a:lnSpc>
                <a:spcPct val="120000"/>
              </a:lnSpc>
              <a:spcBef>
                <a:spcPts val="0"/>
              </a:spcBef>
              <a:spcAft>
                <a:spcPts val="0"/>
              </a:spcAft>
              <a:buSzPts val="1200"/>
              <a:buChar char="●"/>
            </a:pPr>
            <a:r>
              <a:rPr lang="en-GB" sz="1200"/>
              <a:t>Self leveling head MAX LE 6% 5/8 inch (16 mm)</a:t>
            </a:r>
            <a:endParaRPr sz="1200"/>
          </a:p>
          <a:p>
            <a:pPr indent="-304800" lvl="0" marL="457200" rtl="0" algn="just">
              <a:lnSpc>
                <a:spcPct val="120000"/>
              </a:lnSpc>
              <a:spcBef>
                <a:spcPts val="0"/>
              </a:spcBef>
              <a:spcAft>
                <a:spcPts val="0"/>
              </a:spcAft>
              <a:buSzPts val="1200"/>
              <a:buChar char="●"/>
            </a:pPr>
            <a:r>
              <a:rPr lang="en-GB" sz="1200"/>
              <a:t>Base slope corrector 8% 5/8 inch (16 mm) </a:t>
            </a:r>
            <a:endParaRPr sz="1200"/>
          </a:p>
        </p:txBody>
      </p:sp>
      <p:sp>
        <p:nvSpPr>
          <p:cNvPr id="965" name="Google Shape;965;p96"/>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966" name="Google Shape;966;p96"/>
          <p:cNvSpPr/>
          <p:nvPr/>
        </p:nvSpPr>
        <p:spPr>
          <a:xfrm>
            <a:off x="186250" y="5047200"/>
            <a:ext cx="5042100" cy="11325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150-350</a:t>
            </a:r>
            <a:r>
              <a:rPr lang="en-GB" sz="2000">
                <a:solidFill>
                  <a:srgbClr val="212121"/>
                </a:solidFill>
                <a:latin typeface="Montserrat"/>
                <a:ea typeface="Montserrat"/>
                <a:cs typeface="Montserrat"/>
                <a:sym typeface="Montserrat"/>
              </a:rPr>
              <a:t> - 5.9-13.77”” Inch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(150-350 mm)</a:t>
            </a:r>
            <a:endParaRPr sz="2000">
              <a:solidFill>
                <a:srgbClr val="212121"/>
              </a:solidFill>
              <a:latin typeface="Montserrat"/>
              <a:ea typeface="Montserrat"/>
              <a:cs typeface="Montserrat"/>
              <a:sym typeface="Montserrat"/>
            </a:endParaRPr>
          </a:p>
        </p:txBody>
      </p:sp>
      <p:pic>
        <p:nvPicPr>
          <p:cNvPr id="967" name="Google Shape;967;p96"/>
          <p:cNvPicPr preferRelativeResize="0"/>
          <p:nvPr/>
        </p:nvPicPr>
        <p:blipFill rotWithShape="1">
          <a:blip r:embed="rId4">
            <a:alphaModFix/>
          </a:blip>
          <a:srcRect b="0" l="21946" r="21940" t="0"/>
          <a:stretch/>
        </p:blipFill>
        <p:spPr>
          <a:xfrm>
            <a:off x="4583025" y="53125"/>
            <a:ext cx="4560824" cy="4572000"/>
          </a:xfrm>
          <a:prstGeom prst="rect">
            <a:avLst/>
          </a:prstGeom>
          <a:noFill/>
          <a:ln>
            <a:noFill/>
          </a:ln>
        </p:spPr>
      </p:pic>
      <p:sp>
        <p:nvSpPr>
          <p:cNvPr id="968" name="Google Shape;968;p96"/>
          <p:cNvSpPr/>
          <p:nvPr/>
        </p:nvSpPr>
        <p:spPr>
          <a:xfrm>
            <a:off x="7637975" y="6494875"/>
            <a:ext cx="1505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MAX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pic>
        <p:nvPicPr>
          <p:cNvPr id="973" name="Google Shape;973;p97"/>
          <p:cNvPicPr preferRelativeResize="0"/>
          <p:nvPr/>
        </p:nvPicPr>
        <p:blipFill rotWithShape="1">
          <a:blip r:embed="rId3">
            <a:alphaModFix/>
          </a:blip>
          <a:srcRect b="-2245" l="-2983" r="-4739" t="-4171"/>
          <a:stretch/>
        </p:blipFill>
        <p:spPr>
          <a:xfrm>
            <a:off x="1191250" y="0"/>
            <a:ext cx="2035074" cy="4572000"/>
          </a:xfrm>
          <a:prstGeom prst="rect">
            <a:avLst/>
          </a:prstGeom>
          <a:noFill/>
          <a:ln>
            <a:noFill/>
          </a:ln>
        </p:spPr>
      </p:pic>
      <p:sp>
        <p:nvSpPr>
          <p:cNvPr id="974" name="Google Shape;974;p97"/>
          <p:cNvSpPr/>
          <p:nvPr/>
        </p:nvSpPr>
        <p:spPr>
          <a:xfrm>
            <a:off x="4923550" y="5047200"/>
            <a:ext cx="4141500" cy="10911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Screw, Screwnut, Base, Cross spacers</a:t>
            </a:r>
            <a:endParaRPr sz="1200"/>
          </a:p>
          <a:p>
            <a:pPr indent="-304800" lvl="0" marL="457200" rtl="0" algn="just">
              <a:lnSpc>
                <a:spcPct val="120000"/>
              </a:lnSpc>
              <a:spcBef>
                <a:spcPts val="0"/>
              </a:spcBef>
              <a:spcAft>
                <a:spcPts val="0"/>
              </a:spcAft>
              <a:buSzPts val="1200"/>
              <a:buChar char="●"/>
            </a:pPr>
            <a:r>
              <a:rPr lang="en-GB" sz="1200"/>
              <a:t>Smooth height regulation</a:t>
            </a:r>
            <a:endParaRPr sz="1200"/>
          </a:p>
          <a:p>
            <a:pPr indent="-304800" lvl="0" marL="457200" rtl="0" algn="just">
              <a:lnSpc>
                <a:spcPct val="120000"/>
              </a:lnSpc>
              <a:spcBef>
                <a:spcPts val="0"/>
              </a:spcBef>
              <a:spcAft>
                <a:spcPts val="0"/>
              </a:spcAft>
              <a:buSzPts val="1200"/>
              <a:buChar char="●"/>
            </a:pPr>
            <a:r>
              <a:rPr lang="en-GB" sz="1200"/>
              <a:t>Rubber shim SH145 0.059” (1,5 mm)</a:t>
            </a:r>
            <a:endParaRPr sz="1200"/>
          </a:p>
          <a:p>
            <a:pPr indent="-304800" lvl="0" marL="457200" rtl="0" algn="just">
              <a:lnSpc>
                <a:spcPct val="120000"/>
              </a:lnSpc>
              <a:spcBef>
                <a:spcPts val="0"/>
              </a:spcBef>
              <a:spcAft>
                <a:spcPts val="0"/>
              </a:spcAft>
              <a:buSzPts val="1200"/>
              <a:buChar char="●"/>
            </a:pPr>
            <a:r>
              <a:rPr lang="en-GB" sz="1200"/>
              <a:t>Self leveling head MAX LE 6% 5/8 inch (16 mm)</a:t>
            </a:r>
            <a:endParaRPr sz="1200"/>
          </a:p>
          <a:p>
            <a:pPr indent="-304800" lvl="0" marL="457200" rtl="0" algn="just">
              <a:lnSpc>
                <a:spcPct val="120000"/>
              </a:lnSpc>
              <a:spcBef>
                <a:spcPts val="0"/>
              </a:spcBef>
              <a:spcAft>
                <a:spcPts val="0"/>
              </a:spcAft>
              <a:buSzPts val="1200"/>
              <a:buChar char="●"/>
            </a:pPr>
            <a:r>
              <a:rPr lang="en-GB" sz="1200"/>
              <a:t>Base slope corrector 8% 5/8 inch (16 mm) </a:t>
            </a:r>
            <a:endParaRPr sz="1200"/>
          </a:p>
        </p:txBody>
      </p:sp>
      <p:sp>
        <p:nvSpPr>
          <p:cNvPr id="975" name="Google Shape;975;p97"/>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976" name="Google Shape;976;p97"/>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350-550</a:t>
            </a:r>
            <a:r>
              <a:rPr lang="en-GB" sz="2000">
                <a:solidFill>
                  <a:srgbClr val="212121"/>
                </a:solidFill>
                <a:latin typeface="Montserrat"/>
                <a:ea typeface="Montserrat"/>
                <a:cs typeface="Montserrat"/>
                <a:sym typeface="Montserrat"/>
              </a:rPr>
              <a:t> - 13.77”-21.65” Inch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(350-550mm) 1 coupler</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550-750</a:t>
            </a:r>
            <a:r>
              <a:rPr lang="en-GB" sz="2000">
                <a:solidFill>
                  <a:srgbClr val="212121"/>
                </a:solidFill>
                <a:latin typeface="Montserrat"/>
                <a:ea typeface="Montserrat"/>
                <a:cs typeface="Montserrat"/>
                <a:sym typeface="Montserrat"/>
              </a:rPr>
              <a:t> - 21.65”-29.52” Inch </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(550-750mm) 2 couplers</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750-950</a:t>
            </a:r>
            <a:r>
              <a:rPr lang="en-GB" sz="2000">
                <a:solidFill>
                  <a:srgbClr val="212121"/>
                </a:solidFill>
                <a:latin typeface="Montserrat"/>
                <a:ea typeface="Montserrat"/>
                <a:cs typeface="Montserrat"/>
                <a:sym typeface="Montserrat"/>
              </a:rPr>
              <a:t> - 21.65”-37.40” Inch </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(750-950mm) 3 couplers</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977" name="Google Shape;977;p97"/>
          <p:cNvPicPr preferRelativeResize="0"/>
          <p:nvPr/>
        </p:nvPicPr>
        <p:blipFill rotWithShape="1">
          <a:blip r:embed="rId4">
            <a:alphaModFix/>
          </a:blip>
          <a:srcRect b="-3180" l="-34895" r="-34912" t="-3202"/>
          <a:stretch/>
        </p:blipFill>
        <p:spPr>
          <a:xfrm>
            <a:off x="4583025" y="53125"/>
            <a:ext cx="4560826" cy="4572004"/>
          </a:xfrm>
          <a:prstGeom prst="rect">
            <a:avLst/>
          </a:prstGeom>
          <a:noFill/>
          <a:ln>
            <a:noFill/>
          </a:ln>
        </p:spPr>
      </p:pic>
      <p:sp>
        <p:nvSpPr>
          <p:cNvPr id="978" name="Google Shape;978;p97"/>
          <p:cNvSpPr/>
          <p:nvPr/>
        </p:nvSpPr>
        <p:spPr>
          <a:xfrm>
            <a:off x="7637975" y="6494875"/>
            <a:ext cx="1505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MAX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pic>
        <p:nvPicPr>
          <p:cNvPr id="983" name="Google Shape;983;p98"/>
          <p:cNvPicPr preferRelativeResize="0"/>
          <p:nvPr/>
        </p:nvPicPr>
        <p:blipFill rotWithShape="1">
          <a:blip r:embed="rId3">
            <a:alphaModFix/>
          </a:blip>
          <a:srcRect b="-2245" l="-2983" r="-4739" t="-4171"/>
          <a:stretch/>
        </p:blipFill>
        <p:spPr>
          <a:xfrm>
            <a:off x="1191250" y="0"/>
            <a:ext cx="2035074" cy="4572000"/>
          </a:xfrm>
          <a:prstGeom prst="rect">
            <a:avLst/>
          </a:prstGeom>
          <a:noFill/>
          <a:ln>
            <a:noFill/>
          </a:ln>
        </p:spPr>
      </p:pic>
      <p:sp>
        <p:nvSpPr>
          <p:cNvPr id="984" name="Google Shape;984;p98"/>
          <p:cNvSpPr/>
          <p:nvPr/>
        </p:nvSpPr>
        <p:spPr>
          <a:xfrm>
            <a:off x="4923550" y="5047200"/>
            <a:ext cx="4141500" cy="10911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Screw, Screwnut, Base, Cross spacers</a:t>
            </a:r>
            <a:endParaRPr sz="1200"/>
          </a:p>
          <a:p>
            <a:pPr indent="-304800" lvl="0" marL="457200" rtl="0" algn="just">
              <a:lnSpc>
                <a:spcPct val="120000"/>
              </a:lnSpc>
              <a:spcBef>
                <a:spcPts val="0"/>
              </a:spcBef>
              <a:spcAft>
                <a:spcPts val="0"/>
              </a:spcAft>
              <a:buSzPts val="1200"/>
              <a:buChar char="●"/>
            </a:pPr>
            <a:r>
              <a:rPr lang="en-GB" sz="1200"/>
              <a:t>Smooth height regulation</a:t>
            </a:r>
            <a:endParaRPr sz="1200"/>
          </a:p>
          <a:p>
            <a:pPr indent="-304800" lvl="0" marL="457200" rtl="0" algn="just">
              <a:lnSpc>
                <a:spcPct val="120000"/>
              </a:lnSpc>
              <a:spcBef>
                <a:spcPts val="0"/>
              </a:spcBef>
              <a:spcAft>
                <a:spcPts val="0"/>
              </a:spcAft>
              <a:buSzPts val="1200"/>
              <a:buChar char="●"/>
            </a:pPr>
            <a:r>
              <a:rPr lang="en-GB" sz="1200"/>
              <a:t>Rubber shim SH145 0.059” (1,5 mm)</a:t>
            </a:r>
            <a:endParaRPr sz="1200"/>
          </a:p>
          <a:p>
            <a:pPr indent="-304800" lvl="0" marL="457200" rtl="0" algn="just">
              <a:lnSpc>
                <a:spcPct val="120000"/>
              </a:lnSpc>
              <a:spcBef>
                <a:spcPts val="0"/>
              </a:spcBef>
              <a:spcAft>
                <a:spcPts val="0"/>
              </a:spcAft>
              <a:buSzPts val="1200"/>
              <a:buChar char="●"/>
            </a:pPr>
            <a:r>
              <a:rPr lang="en-GB" sz="1200"/>
              <a:t>Self leveling head MAX LE 6% 5/8 inch (16 mm)</a:t>
            </a:r>
            <a:endParaRPr sz="1200"/>
          </a:p>
          <a:p>
            <a:pPr indent="-304800" lvl="0" marL="457200" rtl="0" algn="just">
              <a:lnSpc>
                <a:spcPct val="120000"/>
              </a:lnSpc>
              <a:spcBef>
                <a:spcPts val="0"/>
              </a:spcBef>
              <a:spcAft>
                <a:spcPts val="0"/>
              </a:spcAft>
              <a:buSzPts val="1200"/>
              <a:buChar char="●"/>
            </a:pPr>
            <a:r>
              <a:rPr lang="en-GB" sz="1200"/>
              <a:t>Base slope corrector 8% 5/8 inch (16 mm) </a:t>
            </a:r>
            <a:endParaRPr sz="1200"/>
          </a:p>
        </p:txBody>
      </p:sp>
      <p:sp>
        <p:nvSpPr>
          <p:cNvPr id="985" name="Google Shape;985;p98"/>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986" name="Google Shape;986;p98"/>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350-550</a:t>
            </a:r>
            <a:r>
              <a:rPr lang="en-GB" sz="2000">
                <a:solidFill>
                  <a:srgbClr val="212121"/>
                </a:solidFill>
                <a:latin typeface="Montserrat"/>
                <a:ea typeface="Montserrat"/>
                <a:cs typeface="Montserrat"/>
                <a:sym typeface="Montserrat"/>
              </a:rPr>
              <a:t> - 13.77”-21.65” Inch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(350-550mm) 1 coupler</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550-750</a:t>
            </a:r>
            <a:r>
              <a:rPr lang="en-GB" sz="2000">
                <a:solidFill>
                  <a:srgbClr val="212121"/>
                </a:solidFill>
                <a:latin typeface="Montserrat"/>
                <a:ea typeface="Montserrat"/>
                <a:cs typeface="Montserrat"/>
                <a:sym typeface="Montserrat"/>
              </a:rPr>
              <a:t> - 21.65”-29.52” Inch </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(550-750mm) 2 couplers</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750-950</a:t>
            </a:r>
            <a:r>
              <a:rPr lang="en-GB" sz="2000">
                <a:solidFill>
                  <a:srgbClr val="212121"/>
                </a:solidFill>
                <a:latin typeface="Montserrat"/>
                <a:ea typeface="Montserrat"/>
                <a:cs typeface="Montserrat"/>
                <a:sym typeface="Montserrat"/>
              </a:rPr>
              <a:t> - 21.65”-37.40” Inch </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(750-950mm) 3 couplers</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987" name="Google Shape;987;p98"/>
          <p:cNvPicPr preferRelativeResize="0"/>
          <p:nvPr/>
        </p:nvPicPr>
        <p:blipFill rotWithShape="1">
          <a:blip r:embed="rId4">
            <a:alphaModFix/>
          </a:blip>
          <a:srcRect b="14167" l="0" r="0" t="14167"/>
          <a:stretch/>
        </p:blipFill>
        <p:spPr>
          <a:xfrm>
            <a:off x="4583025" y="53125"/>
            <a:ext cx="4560824" cy="4572002"/>
          </a:xfrm>
          <a:prstGeom prst="rect">
            <a:avLst/>
          </a:prstGeom>
          <a:noFill/>
          <a:ln>
            <a:noFill/>
          </a:ln>
        </p:spPr>
      </p:pic>
      <p:sp>
        <p:nvSpPr>
          <p:cNvPr id="988" name="Google Shape;988;p98"/>
          <p:cNvSpPr/>
          <p:nvPr/>
        </p:nvSpPr>
        <p:spPr>
          <a:xfrm>
            <a:off x="7637975" y="6494875"/>
            <a:ext cx="1505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MAX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pic>
        <p:nvPicPr>
          <p:cNvPr id="993" name="Google Shape;993;p99"/>
          <p:cNvPicPr preferRelativeResize="0"/>
          <p:nvPr/>
        </p:nvPicPr>
        <p:blipFill rotWithShape="1">
          <a:blip r:embed="rId3">
            <a:alphaModFix/>
          </a:blip>
          <a:srcRect b="-2245" l="-2983" r="-4739" t="-4171"/>
          <a:stretch/>
        </p:blipFill>
        <p:spPr>
          <a:xfrm>
            <a:off x="1191250" y="0"/>
            <a:ext cx="2035074" cy="4572000"/>
          </a:xfrm>
          <a:prstGeom prst="rect">
            <a:avLst/>
          </a:prstGeom>
          <a:noFill/>
          <a:ln>
            <a:noFill/>
          </a:ln>
        </p:spPr>
      </p:pic>
      <p:sp>
        <p:nvSpPr>
          <p:cNvPr id="994" name="Google Shape;994;p99"/>
          <p:cNvSpPr/>
          <p:nvPr/>
        </p:nvSpPr>
        <p:spPr>
          <a:xfrm>
            <a:off x="4923550" y="5047200"/>
            <a:ext cx="4141500" cy="10911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Screw, Screwnut, Base, Cross spacers</a:t>
            </a:r>
            <a:endParaRPr sz="1200"/>
          </a:p>
          <a:p>
            <a:pPr indent="-304800" lvl="0" marL="457200" rtl="0" algn="just">
              <a:lnSpc>
                <a:spcPct val="120000"/>
              </a:lnSpc>
              <a:spcBef>
                <a:spcPts val="0"/>
              </a:spcBef>
              <a:spcAft>
                <a:spcPts val="0"/>
              </a:spcAft>
              <a:buSzPts val="1200"/>
              <a:buChar char="●"/>
            </a:pPr>
            <a:r>
              <a:rPr lang="en-GB" sz="1200"/>
              <a:t>Smooth height regulation</a:t>
            </a:r>
            <a:endParaRPr sz="1200"/>
          </a:p>
          <a:p>
            <a:pPr indent="-304800" lvl="0" marL="457200" rtl="0" algn="just">
              <a:lnSpc>
                <a:spcPct val="120000"/>
              </a:lnSpc>
              <a:spcBef>
                <a:spcPts val="0"/>
              </a:spcBef>
              <a:spcAft>
                <a:spcPts val="0"/>
              </a:spcAft>
              <a:buSzPts val="1200"/>
              <a:buChar char="●"/>
            </a:pPr>
            <a:r>
              <a:rPr lang="en-GB" sz="1200"/>
              <a:t>Rubber shim SH145 0.059” (1,5 mm)</a:t>
            </a:r>
            <a:endParaRPr sz="1200"/>
          </a:p>
          <a:p>
            <a:pPr indent="-304800" lvl="0" marL="457200" rtl="0" algn="just">
              <a:lnSpc>
                <a:spcPct val="120000"/>
              </a:lnSpc>
              <a:spcBef>
                <a:spcPts val="0"/>
              </a:spcBef>
              <a:spcAft>
                <a:spcPts val="0"/>
              </a:spcAft>
              <a:buSzPts val="1200"/>
              <a:buChar char="●"/>
            </a:pPr>
            <a:r>
              <a:rPr lang="en-GB" sz="1200"/>
              <a:t>Self leveling head MAX LE 6% 5/8 inch (16 mm)</a:t>
            </a:r>
            <a:endParaRPr sz="1200"/>
          </a:p>
          <a:p>
            <a:pPr indent="-304800" lvl="0" marL="457200" rtl="0" algn="just">
              <a:lnSpc>
                <a:spcPct val="120000"/>
              </a:lnSpc>
              <a:spcBef>
                <a:spcPts val="0"/>
              </a:spcBef>
              <a:spcAft>
                <a:spcPts val="0"/>
              </a:spcAft>
              <a:buSzPts val="1200"/>
              <a:buChar char="●"/>
            </a:pPr>
            <a:r>
              <a:rPr lang="en-GB" sz="1200"/>
              <a:t>Base slope corrector 8% 5/8 inch (16 mm) </a:t>
            </a:r>
            <a:endParaRPr sz="1200"/>
          </a:p>
        </p:txBody>
      </p:sp>
      <p:sp>
        <p:nvSpPr>
          <p:cNvPr id="995" name="Google Shape;995;p99"/>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996" name="Google Shape;996;p99"/>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350-550</a:t>
            </a:r>
            <a:r>
              <a:rPr lang="en-GB" sz="2000">
                <a:solidFill>
                  <a:srgbClr val="212121"/>
                </a:solidFill>
                <a:latin typeface="Montserrat"/>
                <a:ea typeface="Montserrat"/>
                <a:cs typeface="Montserrat"/>
                <a:sym typeface="Montserrat"/>
              </a:rPr>
              <a:t> - 13.77”-21.65” Inch </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(350-550mm) 1 coupler</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550-750</a:t>
            </a:r>
            <a:r>
              <a:rPr lang="en-GB" sz="2000">
                <a:solidFill>
                  <a:srgbClr val="212121"/>
                </a:solidFill>
                <a:latin typeface="Montserrat"/>
                <a:ea typeface="Montserrat"/>
                <a:cs typeface="Montserrat"/>
                <a:sym typeface="Montserrat"/>
              </a:rPr>
              <a:t> - 21.65”-29.52” Inch </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(550-750mm) 2 couplers</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750-950</a:t>
            </a:r>
            <a:r>
              <a:rPr lang="en-GB" sz="2000">
                <a:solidFill>
                  <a:srgbClr val="212121"/>
                </a:solidFill>
                <a:latin typeface="Montserrat"/>
                <a:ea typeface="Montserrat"/>
                <a:cs typeface="Montserrat"/>
                <a:sym typeface="Montserrat"/>
              </a:rPr>
              <a:t> - 21.65”-37.40” Inch </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(750-950mm) 3 couplers</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997" name="Google Shape;997;p99"/>
          <p:cNvPicPr preferRelativeResize="0"/>
          <p:nvPr/>
        </p:nvPicPr>
        <p:blipFill rotWithShape="1">
          <a:blip r:embed="rId4">
            <a:alphaModFix/>
          </a:blip>
          <a:srcRect b="5486" l="0" r="0" t="19353"/>
          <a:stretch/>
        </p:blipFill>
        <p:spPr>
          <a:xfrm>
            <a:off x="4583025" y="53125"/>
            <a:ext cx="4560824" cy="4571999"/>
          </a:xfrm>
          <a:prstGeom prst="rect">
            <a:avLst/>
          </a:prstGeom>
          <a:noFill/>
          <a:ln>
            <a:noFill/>
          </a:ln>
        </p:spPr>
      </p:pic>
      <p:sp>
        <p:nvSpPr>
          <p:cNvPr id="998" name="Google Shape;998;p99"/>
          <p:cNvSpPr/>
          <p:nvPr/>
        </p:nvSpPr>
        <p:spPr>
          <a:xfrm>
            <a:off x="7637975" y="6494875"/>
            <a:ext cx="1505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MAX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pic>
        <p:nvPicPr>
          <p:cNvPr id="1003" name="Google Shape;1003;p100"/>
          <p:cNvPicPr preferRelativeResize="0"/>
          <p:nvPr/>
        </p:nvPicPr>
        <p:blipFill rotWithShape="1">
          <a:blip r:embed="rId3">
            <a:alphaModFix/>
          </a:blip>
          <a:srcRect b="0" l="0" r="3381" t="0"/>
          <a:stretch/>
        </p:blipFill>
        <p:spPr>
          <a:xfrm>
            <a:off x="779875" y="0"/>
            <a:ext cx="2760802" cy="4572004"/>
          </a:xfrm>
          <a:prstGeom prst="rect">
            <a:avLst/>
          </a:prstGeom>
          <a:noFill/>
          <a:ln>
            <a:noFill/>
          </a:ln>
        </p:spPr>
      </p:pic>
      <p:sp>
        <p:nvSpPr>
          <p:cNvPr id="1004" name="Google Shape;1004;p100"/>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Consists of TOP and BOTTOM part</a:t>
            </a:r>
            <a:endParaRPr sz="1200"/>
          </a:p>
          <a:p>
            <a:pPr indent="-304800" lvl="0" marL="457200" rtl="0" algn="just">
              <a:lnSpc>
                <a:spcPct val="120000"/>
              </a:lnSpc>
              <a:spcBef>
                <a:spcPts val="0"/>
              </a:spcBef>
              <a:spcAft>
                <a:spcPts val="0"/>
              </a:spcAft>
              <a:buSzPts val="1200"/>
              <a:buChar char="●"/>
            </a:pPr>
            <a:r>
              <a:rPr lang="en-GB" sz="1200"/>
              <a:t>Built in gap spacer 1/8” (3 mm)</a:t>
            </a:r>
            <a:endParaRPr sz="1200"/>
          </a:p>
          <a:p>
            <a:pPr indent="-304800" lvl="0" marL="457200" rtl="0" algn="just">
              <a:lnSpc>
                <a:spcPct val="120000"/>
              </a:lnSpc>
              <a:spcBef>
                <a:spcPts val="0"/>
              </a:spcBef>
              <a:spcAft>
                <a:spcPts val="0"/>
              </a:spcAft>
              <a:buSzPts val="1200"/>
              <a:buChar char="●"/>
            </a:pPr>
            <a:r>
              <a:rPr lang="en-GB" sz="1200"/>
              <a:t>Possible to use with separate gap spacers 3/16” (5 mm)</a:t>
            </a:r>
            <a:endParaRPr sz="1200"/>
          </a:p>
          <a:p>
            <a:pPr indent="-304800" lvl="0" marL="457200" rtl="0" algn="just">
              <a:lnSpc>
                <a:spcPct val="120000"/>
              </a:lnSpc>
              <a:spcBef>
                <a:spcPts val="0"/>
              </a:spcBef>
              <a:spcAft>
                <a:spcPts val="0"/>
              </a:spcAft>
              <a:buSzPts val="1200"/>
              <a:buChar char="●"/>
            </a:pPr>
            <a:r>
              <a:rPr lang="en-GB" sz="1200"/>
              <a:t>Compensate slope up to 6%</a:t>
            </a:r>
            <a:endParaRPr sz="1200"/>
          </a:p>
        </p:txBody>
      </p:sp>
      <p:sp>
        <p:nvSpPr>
          <p:cNvPr id="1005" name="Google Shape;1005;p100"/>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006" name="Google Shape;1006;p100"/>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 SELF LEVELING HEAD</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MAX LE  6% 0.62” Inch (16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1007" name="Google Shape;1007;p100"/>
          <p:cNvPicPr preferRelativeResize="0"/>
          <p:nvPr/>
        </p:nvPicPr>
        <p:blipFill rotWithShape="1">
          <a:blip r:embed="rId4">
            <a:alphaModFix/>
          </a:blip>
          <a:srcRect b="0" l="22008" r="22003" t="0"/>
          <a:stretch/>
        </p:blipFill>
        <p:spPr>
          <a:xfrm>
            <a:off x="4583025" y="53125"/>
            <a:ext cx="4560824" cy="4571999"/>
          </a:xfrm>
          <a:prstGeom prst="rect">
            <a:avLst/>
          </a:prstGeom>
          <a:noFill/>
          <a:ln>
            <a:noFill/>
          </a:ln>
        </p:spPr>
      </p:pic>
      <p:sp>
        <p:nvSpPr>
          <p:cNvPr id="1008" name="Google Shape;1008;p100"/>
          <p:cNvSpPr/>
          <p:nvPr/>
        </p:nvSpPr>
        <p:spPr>
          <a:xfrm>
            <a:off x="7637975" y="6494875"/>
            <a:ext cx="1505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MAX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pic>
        <p:nvPicPr>
          <p:cNvPr id="1013" name="Google Shape;1013;p101"/>
          <p:cNvPicPr preferRelativeResize="0"/>
          <p:nvPr/>
        </p:nvPicPr>
        <p:blipFill rotWithShape="1">
          <a:blip r:embed="rId3">
            <a:alphaModFix/>
          </a:blip>
          <a:srcRect b="7246" l="9690" r="8876" t="40088"/>
          <a:stretch/>
        </p:blipFill>
        <p:spPr>
          <a:xfrm>
            <a:off x="673550" y="1348425"/>
            <a:ext cx="3110500" cy="3223576"/>
          </a:xfrm>
          <a:prstGeom prst="rect">
            <a:avLst/>
          </a:prstGeom>
          <a:noFill/>
          <a:ln>
            <a:noFill/>
          </a:ln>
        </p:spPr>
      </p:pic>
      <p:sp>
        <p:nvSpPr>
          <p:cNvPr id="1014" name="Google Shape;1014;p101"/>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Consists of TOP and BOTTOM part</a:t>
            </a:r>
            <a:endParaRPr sz="1200"/>
          </a:p>
          <a:p>
            <a:pPr indent="-304800" lvl="0" marL="457200" rtl="0" algn="just">
              <a:lnSpc>
                <a:spcPct val="120000"/>
              </a:lnSpc>
              <a:spcBef>
                <a:spcPts val="0"/>
              </a:spcBef>
              <a:spcAft>
                <a:spcPts val="0"/>
              </a:spcAft>
              <a:buSzPts val="1200"/>
              <a:buChar char="●"/>
            </a:pPr>
            <a:r>
              <a:rPr lang="en-GB" sz="1200"/>
              <a:t>Compensate slope up to 8%</a:t>
            </a:r>
            <a:endParaRPr sz="1200"/>
          </a:p>
        </p:txBody>
      </p:sp>
      <p:sp>
        <p:nvSpPr>
          <p:cNvPr id="1015" name="Google Shape;1015;p101"/>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016" name="Google Shape;1016;p101"/>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BASE SLOPE CORRECTOR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MAX SC 8% 0.62” Inch (16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1017" name="Google Shape;1017;p101"/>
          <p:cNvPicPr preferRelativeResize="0"/>
          <p:nvPr/>
        </p:nvPicPr>
        <p:blipFill rotWithShape="1">
          <a:blip r:embed="rId4">
            <a:alphaModFix/>
          </a:blip>
          <a:srcRect b="6085" l="-25071" r="-25056" t="0"/>
          <a:stretch/>
        </p:blipFill>
        <p:spPr>
          <a:xfrm>
            <a:off x="4583175" y="0"/>
            <a:ext cx="4560824" cy="4572000"/>
          </a:xfrm>
          <a:prstGeom prst="rect">
            <a:avLst/>
          </a:prstGeom>
          <a:noFill/>
          <a:ln>
            <a:noFill/>
          </a:ln>
        </p:spPr>
      </p:pic>
      <p:sp>
        <p:nvSpPr>
          <p:cNvPr id="1018" name="Google Shape;1018;p101"/>
          <p:cNvSpPr/>
          <p:nvPr/>
        </p:nvSpPr>
        <p:spPr>
          <a:xfrm>
            <a:off x="7637975" y="6494875"/>
            <a:ext cx="1505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MAX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pic>
        <p:nvPicPr>
          <p:cNvPr id="1023" name="Google Shape;1023;p102"/>
          <p:cNvPicPr preferRelativeResize="0"/>
          <p:nvPr/>
        </p:nvPicPr>
        <p:blipFill rotWithShape="1">
          <a:blip r:embed="rId3">
            <a:alphaModFix/>
          </a:blip>
          <a:srcRect b="-37363" l="0" r="-23152" t="-35377"/>
          <a:stretch/>
        </p:blipFill>
        <p:spPr>
          <a:xfrm>
            <a:off x="49625" y="140625"/>
            <a:ext cx="5617124" cy="4431375"/>
          </a:xfrm>
          <a:prstGeom prst="rect">
            <a:avLst/>
          </a:prstGeom>
          <a:noFill/>
          <a:ln>
            <a:noFill/>
          </a:ln>
        </p:spPr>
      </p:pic>
      <p:sp>
        <p:nvSpPr>
          <p:cNvPr id="1024" name="Google Shape;1024;p102"/>
          <p:cNvSpPr/>
          <p:nvPr/>
        </p:nvSpPr>
        <p:spPr>
          <a:xfrm>
            <a:off x="4731925" y="5047200"/>
            <a:ext cx="4333200" cy="1091100"/>
          </a:xfrm>
          <a:prstGeom prst="rect">
            <a:avLst/>
          </a:prstGeom>
          <a:noFill/>
          <a:ln>
            <a:noFill/>
          </a:ln>
        </p:spPr>
        <p:txBody>
          <a:bodyPr anchorCtr="0" anchor="t" bIns="21175" lIns="21175" spcFirstLastPara="1" rIns="21175" wrap="square" tIns="21175">
            <a:noAutofit/>
          </a:bodyPr>
          <a:lstStyle/>
          <a:p>
            <a:pPr indent="-304800" lvl="0" marL="457200" rtl="0" algn="just">
              <a:lnSpc>
                <a:spcPct val="120000"/>
              </a:lnSpc>
              <a:spcBef>
                <a:spcPts val="0"/>
              </a:spcBef>
              <a:spcAft>
                <a:spcPts val="0"/>
              </a:spcAft>
              <a:buSzPts val="1200"/>
              <a:buChar char="●"/>
            </a:pPr>
            <a:r>
              <a:rPr lang="en-GB" sz="1200"/>
              <a:t>Consists of TOP and BOTTOM part</a:t>
            </a:r>
            <a:endParaRPr sz="1200"/>
          </a:p>
          <a:p>
            <a:pPr indent="-304800" lvl="0" marL="457200" rtl="0" algn="just">
              <a:lnSpc>
                <a:spcPct val="120000"/>
              </a:lnSpc>
              <a:spcBef>
                <a:spcPts val="0"/>
              </a:spcBef>
              <a:spcAft>
                <a:spcPts val="0"/>
              </a:spcAft>
              <a:buSzPts val="1200"/>
              <a:buChar char="●"/>
            </a:pPr>
            <a:r>
              <a:rPr lang="en-GB" sz="1200"/>
              <a:t>Compensate slope up to 8%</a:t>
            </a:r>
            <a:endParaRPr sz="1200"/>
          </a:p>
        </p:txBody>
      </p:sp>
      <p:sp>
        <p:nvSpPr>
          <p:cNvPr id="1025" name="Google Shape;1025;p102"/>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026" name="Google Shape;1026;p102"/>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BASE SLOPE CORRECTOR</a:t>
            </a:r>
            <a:endParaRPr sz="2000">
              <a:solidFill>
                <a:srgbClr val="212121"/>
              </a:solidFill>
              <a:latin typeface="Montserrat"/>
              <a:ea typeface="Montserrat"/>
              <a:cs typeface="Montserrat"/>
              <a:sym typeface="Montserrat"/>
            </a:endParaRPr>
          </a:p>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latin typeface="Montserrat"/>
                <a:ea typeface="Montserrat"/>
                <a:cs typeface="Montserrat"/>
                <a:sym typeface="Montserrat"/>
              </a:rPr>
              <a:t>MAX SC 8% 0.62” Inch (16 mm)</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1027" name="Google Shape;1027;p102"/>
          <p:cNvPicPr preferRelativeResize="0"/>
          <p:nvPr/>
        </p:nvPicPr>
        <p:blipFill rotWithShape="1">
          <a:blip r:embed="rId4">
            <a:alphaModFix/>
          </a:blip>
          <a:srcRect b="-25640" l="13567" r="13567" t="8667"/>
          <a:stretch/>
        </p:blipFill>
        <p:spPr>
          <a:xfrm>
            <a:off x="4583025" y="53125"/>
            <a:ext cx="4560826" cy="4572000"/>
          </a:xfrm>
          <a:prstGeom prst="rect">
            <a:avLst/>
          </a:prstGeom>
          <a:noFill/>
          <a:ln>
            <a:noFill/>
          </a:ln>
        </p:spPr>
      </p:pic>
      <p:sp>
        <p:nvSpPr>
          <p:cNvPr id="1028" name="Google Shape;1028;p102"/>
          <p:cNvSpPr/>
          <p:nvPr/>
        </p:nvSpPr>
        <p:spPr>
          <a:xfrm>
            <a:off x="7637975" y="6494875"/>
            <a:ext cx="1505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MAX Series</a:t>
            </a:r>
            <a:endParaRPr b="1" sz="1700">
              <a:solidFill>
                <a:srgbClr val="212121"/>
              </a:solidFill>
              <a:latin typeface="Montserrat"/>
              <a:ea typeface="Montserrat"/>
              <a:cs typeface="Montserrat"/>
              <a:sym typeface="Montserrat"/>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p103"/>
          <p:cNvSpPr txBox="1"/>
          <p:nvPr>
            <p:ph idx="12" type="sldNum"/>
          </p:nvPr>
        </p:nvSpPr>
        <p:spPr>
          <a:xfrm>
            <a:off x="186250" y="6494875"/>
            <a:ext cx="3155700" cy="183300"/>
          </a:xfrm>
          <a:prstGeom prst="rect">
            <a:avLst/>
          </a:prstGeom>
        </p:spPr>
        <p:txBody>
          <a:bodyPr anchorCtr="0" anchor="t" bIns="21175" lIns="21175" spcFirstLastPara="1" rIns="21175" wrap="square" tIns="21175">
            <a:noAutofit/>
          </a:bodyPr>
          <a:lstStyle/>
          <a:p>
            <a:pPr indent="0" lvl="0" marL="0" rtl="0" algn="l">
              <a:spcBef>
                <a:spcPts val="0"/>
              </a:spcBef>
              <a:spcAft>
                <a:spcPts val="0"/>
              </a:spcAft>
              <a:buNone/>
            </a:pPr>
            <a:r>
              <a:rPr lang="en-GB"/>
              <a:t>Raised outdoor pedestal terrace flooring part 1 slide </a:t>
            </a:r>
            <a:fld id="{00000000-1234-1234-1234-123412341234}" type="slidenum">
              <a:rPr lang="en-GB"/>
              <a:t>‹#›</a:t>
            </a:fld>
            <a:endParaRPr/>
          </a:p>
        </p:txBody>
      </p:sp>
      <p:sp>
        <p:nvSpPr>
          <p:cNvPr id="1034" name="Google Shape;1034;p103"/>
          <p:cNvSpPr/>
          <p:nvPr/>
        </p:nvSpPr>
        <p:spPr>
          <a:xfrm>
            <a:off x="186250" y="4683200"/>
            <a:ext cx="5042100" cy="1943100"/>
          </a:xfrm>
          <a:prstGeom prst="rect">
            <a:avLst/>
          </a:prstGeom>
          <a:noFill/>
          <a:ln>
            <a:noFill/>
          </a:ln>
        </p:spPr>
        <p:txBody>
          <a:bodyPr anchorCtr="0" anchor="t" bIns="21175" lIns="21175" spcFirstLastPara="1" rIns="21175" wrap="square" tIns="21175">
            <a:noAutofit/>
          </a:bodyPr>
          <a:lstStyle/>
          <a:p>
            <a:pPr indent="0" lvl="0" marL="0" marR="0" rtl="0" algn="l">
              <a:lnSpc>
                <a:spcPct val="100000"/>
              </a:lnSpc>
              <a:spcBef>
                <a:spcPts val="0"/>
              </a:spcBef>
              <a:spcAft>
                <a:spcPts val="0"/>
              </a:spcAft>
              <a:buClr>
                <a:srgbClr val="212121"/>
              </a:buClr>
              <a:buSzPts val="500"/>
              <a:buFont typeface="Montserrat"/>
              <a:buNone/>
            </a:pPr>
            <a:r>
              <a:rPr lang="en-GB" sz="2000">
                <a:solidFill>
                  <a:srgbClr val="212121"/>
                </a:solidFill>
                <a:highlight>
                  <a:srgbClr val="FF9900"/>
                </a:highlight>
                <a:latin typeface="Montserrat"/>
                <a:ea typeface="Montserrat"/>
                <a:cs typeface="Montserrat"/>
                <a:sym typeface="Montserrat"/>
              </a:rPr>
              <a:t>MAX</a:t>
            </a:r>
            <a:r>
              <a:rPr lang="en-GB" sz="2000">
                <a:solidFill>
                  <a:srgbClr val="212121"/>
                </a:solidFill>
                <a:latin typeface="Montserrat"/>
                <a:ea typeface="Montserrat"/>
                <a:cs typeface="Montserrat"/>
                <a:sym typeface="Montserrat"/>
              </a:rPr>
              <a:t> FIXING TO GROUND</a:t>
            </a:r>
            <a:endParaRPr sz="2000">
              <a:solidFill>
                <a:srgbClr val="212121"/>
              </a:solidFill>
              <a:latin typeface="Montserrat"/>
              <a:ea typeface="Montserrat"/>
              <a:cs typeface="Montserrat"/>
              <a:sym typeface="Montserrat"/>
            </a:endParaRPr>
          </a:p>
          <a:p>
            <a:pPr indent="0" lvl="0" marL="0" rtl="0" algn="l">
              <a:spcBef>
                <a:spcPts val="0"/>
              </a:spcBef>
              <a:spcAft>
                <a:spcPts val="0"/>
              </a:spcAft>
              <a:buClr>
                <a:srgbClr val="212121"/>
              </a:buClr>
              <a:buSzPts val="500"/>
              <a:buFont typeface="Montserrat"/>
              <a:buNone/>
            </a:pPr>
            <a:r>
              <a:t/>
            </a:r>
            <a:endParaRPr sz="2000">
              <a:solidFill>
                <a:srgbClr val="212121"/>
              </a:solidFill>
              <a:latin typeface="Montserrat"/>
              <a:ea typeface="Montserrat"/>
              <a:cs typeface="Montserrat"/>
              <a:sym typeface="Montserrat"/>
            </a:endParaRPr>
          </a:p>
        </p:txBody>
      </p:sp>
      <p:pic>
        <p:nvPicPr>
          <p:cNvPr id="1035" name="Google Shape;1035;p103"/>
          <p:cNvPicPr preferRelativeResize="0"/>
          <p:nvPr/>
        </p:nvPicPr>
        <p:blipFill rotWithShape="1">
          <a:blip r:embed="rId3">
            <a:alphaModFix/>
          </a:blip>
          <a:srcRect b="6973" l="-30958" r="-30958" t="-8034"/>
          <a:stretch/>
        </p:blipFill>
        <p:spPr>
          <a:xfrm>
            <a:off x="0" y="0"/>
            <a:ext cx="4572000" cy="4572005"/>
          </a:xfrm>
          <a:prstGeom prst="rect">
            <a:avLst/>
          </a:prstGeom>
          <a:noFill/>
          <a:ln>
            <a:noFill/>
          </a:ln>
        </p:spPr>
      </p:pic>
      <p:sp>
        <p:nvSpPr>
          <p:cNvPr id="1036" name="Google Shape;1036;p103"/>
          <p:cNvSpPr txBox="1"/>
          <p:nvPr/>
        </p:nvSpPr>
        <p:spPr>
          <a:xfrm>
            <a:off x="5323900" y="2303725"/>
            <a:ext cx="3000000" cy="60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4"/>
              </a:rPr>
              <a:t>https://youtu.be/POhH1JKUChQ</a:t>
            </a:r>
            <a:endParaRPr/>
          </a:p>
        </p:txBody>
      </p:sp>
      <p:sp>
        <p:nvSpPr>
          <p:cNvPr id="1037" name="Google Shape;1037;p103"/>
          <p:cNvSpPr/>
          <p:nvPr/>
        </p:nvSpPr>
        <p:spPr>
          <a:xfrm>
            <a:off x="7637975" y="6494875"/>
            <a:ext cx="1505700" cy="386400"/>
          </a:xfrm>
          <a:prstGeom prst="rect">
            <a:avLst/>
          </a:prstGeom>
          <a:solidFill>
            <a:srgbClr val="FF9900"/>
          </a:solidFill>
          <a:ln>
            <a:noFill/>
          </a:ln>
        </p:spPr>
        <p:txBody>
          <a:bodyPr anchorCtr="0" anchor="ctr" bIns="21175" lIns="21175" spcFirstLastPara="1" rIns="21175" wrap="square" tIns="21175">
            <a:noAutofit/>
          </a:bodyPr>
          <a:lstStyle/>
          <a:p>
            <a:pPr indent="0" lvl="0" marL="0" marR="0" rtl="0" algn="ctr">
              <a:lnSpc>
                <a:spcPct val="100000"/>
              </a:lnSpc>
              <a:spcBef>
                <a:spcPts val="0"/>
              </a:spcBef>
              <a:spcAft>
                <a:spcPts val="0"/>
              </a:spcAft>
              <a:buClr>
                <a:srgbClr val="212121"/>
              </a:buClr>
              <a:buSzPts val="500"/>
              <a:buFont typeface="Montserrat"/>
              <a:buNone/>
            </a:pPr>
            <a:r>
              <a:rPr b="1" lang="en-GB" sz="1700">
                <a:solidFill>
                  <a:srgbClr val="212121"/>
                </a:solidFill>
                <a:latin typeface="Montserrat"/>
                <a:ea typeface="Montserrat"/>
                <a:cs typeface="Montserrat"/>
                <a:sym typeface="Montserrat"/>
              </a:rPr>
              <a:t>MAX Series</a:t>
            </a:r>
            <a:endParaRPr b="1" sz="1700">
              <a:solidFill>
                <a:srgbClr val="212121"/>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JOZEF">
  <a:themeElements>
    <a:clrScheme name="White">
      <a:dk1>
        <a:srgbClr val="939393"/>
      </a:dk1>
      <a:lt1>
        <a:srgbClr val="009193"/>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